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Slides/notesSlide34.xml" ContentType="application/vnd.openxmlformats-officedocument.presentationml.notesSlide+xml"/>
  <Override PartName="/ppt/notesSlides/notesSlide75.xml" ContentType="application/vnd.openxmlformats-officedocument.presentationml.notesSlide+xml"/>
  <Override PartName="/ppt/notesSlides/notesSlide74.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slideMasters/slideMaster1.xml" ContentType="application/vnd.openxmlformats-officedocument.presentationml.slideMaster+xml"/>
  <Override PartName="/ppt/notesSlides/notesSlide35.xml" ContentType="application/vnd.openxmlformats-officedocument.presentationml.notesSlide+xml"/>
  <Override PartName="/ppt/notesSlides/notesSlide70.xml" ContentType="application/vnd.openxmlformats-officedocument.presentationml.notesSlide+xml"/>
  <Override PartName="/ppt/notesSlides/notesSlide69.xml" ContentType="application/vnd.openxmlformats-officedocument.presentationml.notesSlide+xml"/>
  <Override PartName="/ppt/notesSlides/notesSlide60.xml" ContentType="application/vnd.openxmlformats-officedocument.presentationml.notesSlide+xml"/>
  <Override PartName="/ppt/notesSlides/notesSlide6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63.xml" ContentType="application/vnd.openxmlformats-officedocument.presentationml.notesSlide+xml"/>
  <Override PartName="/ppt/notesSlides/notesSlide38.xml" ContentType="application/vnd.openxmlformats-officedocument.presentationml.notesSlide+xml"/>
  <Override PartName="/ppt/notesSlides/notesSlide64.xml" ContentType="application/vnd.openxmlformats-officedocument.presentationml.notesSlide+xml"/>
  <Override PartName="/ppt/notesSlides/notesSlide39.xml" ContentType="application/vnd.openxmlformats-officedocument.presentationml.notesSlide+xml"/>
  <Override PartName="/ppt/notesSlides/notesSlide6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notesSlides/notesSlide62.xml" ContentType="application/vnd.openxmlformats-officedocument.presentationml.notesSlide+xml"/>
  <Override PartName="/ppt/notesSlides/notesSlide12.xml" ContentType="application/vnd.openxmlformats-officedocument.presentationml.notesSlide+xml"/>
  <Override PartName="/ppt/notesSlides/notesSlide41.xml" ContentType="application/vnd.openxmlformats-officedocument.presentationml.notesSlide+xml"/>
  <Override PartName="/ppt/notesSlides/notesSlide13.xml" ContentType="application/vnd.openxmlformats-officedocument.presentationml.notesSlide+xml"/>
  <Override PartName="/ppt/notesSlides/notesSlide55.xml" ContentType="application/vnd.openxmlformats-officedocument.presentationml.notesSlide+xml"/>
  <Override PartName="/ppt/notesSlides/notesSlide14.xml" ContentType="application/vnd.openxmlformats-officedocument.presentationml.notesSlide+xml"/>
  <Override PartName="/ppt/notesSlides/notesSlide42.xml" ContentType="application/vnd.openxmlformats-officedocument.presentationml.notesSlide+xml"/>
  <Override PartName="/ppt/notesSlides/notesSlide15.xml" ContentType="application/vnd.openxmlformats-officedocument.presentationml.notesSlide+xml"/>
  <Override PartName="/ppt/notesSlides/notesSlide57.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43.xml" ContentType="application/vnd.openxmlformats-officedocument.presentationml.notesSlide+xml"/>
  <Override PartName="/ppt/notesSlides/notesSlide58.xml" ContentType="application/vnd.openxmlformats-officedocument.presentationml.notesSlide+xml"/>
  <Override PartName="/ppt/notesSlides/notesSlide44.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45.xml" ContentType="application/vnd.openxmlformats-officedocument.presentationml.notesSlide+xml"/>
  <Override PartName="/ppt/notesSlides/notesSlide20.xml" ContentType="application/vnd.openxmlformats-officedocument.presentationml.notesSlide+xml"/>
  <Override PartName="/ppt/notesSlides/notesSlide67.xml" ContentType="application/vnd.openxmlformats-officedocument.presentationml.notesSlide+xml"/>
  <Override PartName="/ppt/notesSlides/notesSlide21.xml" ContentType="application/vnd.openxmlformats-officedocument.presentationml.notesSlide+xml"/>
  <Override PartName="/ppt/notesSlides/notesSlide46.xml" ContentType="application/vnd.openxmlformats-officedocument.presentationml.notesSlide+xml"/>
  <Override PartName="/ppt/notesSlides/notesSlide22.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23.xml" ContentType="application/vnd.openxmlformats-officedocument.presentationml.notesSlide+xml"/>
  <Override PartName="/ppt/notesSlides/notesSlide49.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5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28.xml" ContentType="application/vnd.openxmlformats-officedocument.presentationml.notesSlide+xml"/>
  <Override PartName="/ppt/notesSlides/notesSlide9.xml" ContentType="application/vnd.openxmlformats-officedocument.presentationml.notesSlide+xml"/>
  <Override PartName="/ppt/notesSlides/notesSlide51.xml" ContentType="application/vnd.openxmlformats-officedocument.presentationml.notesSlide+xml"/>
  <Override PartName="/ppt/notesSlides/notesSlide29.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notesSlides/notesSlide53.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31.xml" ContentType="application/vnd.openxmlformats-officedocument.presentationml.notesSlide+xml"/>
  <Override PartName="/ppt/notesSlides/notesSlide59.xml" ContentType="application/vnd.openxmlformats-officedocument.presentationml.notesSlide+xml"/>
  <Override PartName="/ppt/notesSlides/notesSlide32.xml" ContentType="application/vnd.openxmlformats-officedocument.presentationml.notesSlide+xml"/>
  <Override PartName="/ppt/notesSlides/notesSlide56.xml" ContentType="application/vnd.openxmlformats-officedocument.presentationml.notesSlide+xml"/>
  <Override PartName="/ppt/notesSlides/notesSlide54.xml" ContentType="application/vnd.openxmlformats-officedocument.presentationml.notesSlide+xml"/>
  <Override PartName="/ppt/notesSlides/notesSlide33.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2.xml" ContentType="application/vnd.openxmlformats-officedocument.theme+xml"/>
  <Override PartName="/ppt/notesMasters/notesMaster1.xml" ContentType="application/vnd.openxmlformats-officedocument.presentationml.notes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4.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4"/>
  </p:sldMasterIdLst>
  <p:notesMasterIdLst>
    <p:notesMasterId r:id="rId141"/>
  </p:notesMasterIdLst>
  <p:sldIdLst>
    <p:sldId id="256" r:id="rId5"/>
    <p:sldId id="1719" r:id="rId6"/>
    <p:sldId id="2543" r:id="rId7"/>
    <p:sldId id="1865" r:id="rId8"/>
    <p:sldId id="2537" r:id="rId9"/>
    <p:sldId id="1895" r:id="rId10"/>
    <p:sldId id="1904" r:id="rId11"/>
    <p:sldId id="1906" r:id="rId12"/>
    <p:sldId id="1925" r:id="rId13"/>
    <p:sldId id="1909" r:id="rId14"/>
    <p:sldId id="1926" r:id="rId15"/>
    <p:sldId id="1927" r:id="rId16"/>
    <p:sldId id="1928" r:id="rId17"/>
    <p:sldId id="1903" r:id="rId18"/>
    <p:sldId id="1929" r:id="rId19"/>
    <p:sldId id="1930" r:id="rId20"/>
    <p:sldId id="1931" r:id="rId21"/>
    <p:sldId id="1932" r:id="rId22"/>
    <p:sldId id="273" r:id="rId23"/>
    <p:sldId id="274" r:id="rId24"/>
    <p:sldId id="2534" r:id="rId25"/>
    <p:sldId id="2538" r:id="rId26"/>
    <p:sldId id="2115" r:id="rId27"/>
    <p:sldId id="2116" r:id="rId28"/>
    <p:sldId id="2117" r:id="rId29"/>
    <p:sldId id="1886" r:id="rId30"/>
    <p:sldId id="1937" r:id="rId31"/>
    <p:sldId id="1938" r:id="rId32"/>
    <p:sldId id="1939" r:id="rId33"/>
    <p:sldId id="1940" r:id="rId34"/>
    <p:sldId id="2535" r:id="rId35"/>
    <p:sldId id="2539" r:id="rId36"/>
    <p:sldId id="1911" r:id="rId37"/>
    <p:sldId id="1912" r:id="rId38"/>
    <p:sldId id="1913" r:id="rId39"/>
    <p:sldId id="1889" r:id="rId40"/>
    <p:sldId id="1918" r:id="rId41"/>
    <p:sldId id="1919" r:id="rId42"/>
    <p:sldId id="271" r:id="rId43"/>
    <p:sldId id="2542" r:id="rId44"/>
    <p:sldId id="275" r:id="rId45"/>
    <p:sldId id="276" r:id="rId46"/>
    <p:sldId id="2536" r:id="rId47"/>
    <p:sldId id="2540" r:id="rId48"/>
    <p:sldId id="2509" r:id="rId49"/>
    <p:sldId id="2510" r:id="rId50"/>
    <p:sldId id="2511" r:id="rId51"/>
    <p:sldId id="2512" r:id="rId52"/>
    <p:sldId id="1978" r:id="rId53"/>
    <p:sldId id="2514" r:id="rId54"/>
    <p:sldId id="2518" r:id="rId55"/>
    <p:sldId id="2007" r:id="rId56"/>
    <p:sldId id="2008" r:id="rId57"/>
    <p:sldId id="2236" r:id="rId58"/>
    <p:sldId id="2544" r:id="rId59"/>
    <p:sldId id="294" r:id="rId60"/>
    <p:sldId id="295" r:id="rId61"/>
    <p:sldId id="296" r:id="rId62"/>
    <p:sldId id="297" r:id="rId63"/>
    <p:sldId id="298" r:id="rId64"/>
    <p:sldId id="299" r:id="rId65"/>
    <p:sldId id="300" r:id="rId66"/>
    <p:sldId id="301" r:id="rId67"/>
    <p:sldId id="302" r:id="rId68"/>
    <p:sldId id="303" r:id="rId69"/>
    <p:sldId id="2545" r:id="rId70"/>
    <p:sldId id="1888" r:id="rId71"/>
    <p:sldId id="1721" r:id="rId72"/>
    <p:sldId id="1910" r:id="rId73"/>
    <p:sldId id="1884" r:id="rId74"/>
    <p:sldId id="2546" r:id="rId75"/>
    <p:sldId id="1897" r:id="rId76"/>
    <p:sldId id="2547" r:id="rId77"/>
    <p:sldId id="2548" r:id="rId78"/>
    <p:sldId id="2549" r:id="rId79"/>
    <p:sldId id="1898" r:id="rId80"/>
    <p:sldId id="2550" r:id="rId81"/>
    <p:sldId id="2551" r:id="rId82"/>
    <p:sldId id="260" r:id="rId83"/>
    <p:sldId id="2552" r:id="rId84"/>
    <p:sldId id="2553" r:id="rId85"/>
    <p:sldId id="1899" r:id="rId86"/>
    <p:sldId id="1890" r:id="rId87"/>
    <p:sldId id="1900" r:id="rId88"/>
    <p:sldId id="1902" r:id="rId89"/>
    <p:sldId id="2554" r:id="rId90"/>
    <p:sldId id="2555" r:id="rId91"/>
    <p:sldId id="2556" r:id="rId92"/>
    <p:sldId id="1905" r:id="rId93"/>
    <p:sldId id="1891" r:id="rId94"/>
    <p:sldId id="2557" r:id="rId95"/>
    <p:sldId id="2558" r:id="rId96"/>
    <p:sldId id="2559" r:id="rId97"/>
    <p:sldId id="1914" r:id="rId98"/>
    <p:sldId id="2560" r:id="rId99"/>
    <p:sldId id="1915" r:id="rId100"/>
    <p:sldId id="1920" r:id="rId101"/>
    <p:sldId id="1923" r:id="rId102"/>
    <p:sldId id="1916" r:id="rId103"/>
    <p:sldId id="1921" r:id="rId104"/>
    <p:sldId id="1917" r:id="rId105"/>
    <p:sldId id="1922" r:id="rId106"/>
    <p:sldId id="1924" r:id="rId107"/>
    <p:sldId id="2561" r:id="rId108"/>
    <p:sldId id="258" r:id="rId109"/>
    <p:sldId id="269" r:id="rId110"/>
    <p:sldId id="1893" r:id="rId111"/>
    <p:sldId id="2562" r:id="rId112"/>
    <p:sldId id="2563" r:id="rId113"/>
    <p:sldId id="2564" r:id="rId114"/>
    <p:sldId id="2565" r:id="rId115"/>
    <p:sldId id="2566" r:id="rId116"/>
    <p:sldId id="2529" r:id="rId117"/>
    <p:sldId id="2530" r:id="rId118"/>
    <p:sldId id="2531" r:id="rId119"/>
    <p:sldId id="2533" r:id="rId120"/>
    <p:sldId id="2567" r:id="rId121"/>
    <p:sldId id="2009" r:id="rId122"/>
    <p:sldId id="2568" r:id="rId123"/>
    <p:sldId id="2569" r:id="rId124"/>
    <p:sldId id="2570" r:id="rId125"/>
    <p:sldId id="2571" r:id="rId126"/>
    <p:sldId id="2572" r:id="rId127"/>
    <p:sldId id="2573" r:id="rId128"/>
    <p:sldId id="2541" r:id="rId129"/>
    <p:sldId id="1873" r:id="rId130"/>
    <p:sldId id="2574" r:id="rId131"/>
    <p:sldId id="2010" r:id="rId132"/>
    <p:sldId id="2575" r:id="rId133"/>
    <p:sldId id="1933" r:id="rId134"/>
    <p:sldId id="1934" r:id="rId135"/>
    <p:sldId id="1935" r:id="rId136"/>
    <p:sldId id="2576" r:id="rId137"/>
    <p:sldId id="2577" r:id="rId138"/>
    <p:sldId id="2578" r:id="rId139"/>
    <p:sldId id="2579" r:id="rId1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1FEE1B4-299C-4F45-892E-BC69E4A165C8}">
          <p14:sldIdLst>
            <p14:sldId id="256"/>
            <p14:sldId id="1719"/>
            <p14:sldId id="2543"/>
            <p14:sldId id="1865"/>
            <p14:sldId id="2537"/>
            <p14:sldId id="1895"/>
            <p14:sldId id="1904"/>
            <p14:sldId id="1906"/>
            <p14:sldId id="1925"/>
            <p14:sldId id="1909"/>
            <p14:sldId id="1926"/>
            <p14:sldId id="1927"/>
            <p14:sldId id="1928"/>
            <p14:sldId id="1903"/>
            <p14:sldId id="1929"/>
            <p14:sldId id="1930"/>
            <p14:sldId id="1931"/>
            <p14:sldId id="1932"/>
            <p14:sldId id="273"/>
            <p14:sldId id="274"/>
            <p14:sldId id="2534"/>
            <p14:sldId id="2538"/>
            <p14:sldId id="2115"/>
            <p14:sldId id="2116"/>
            <p14:sldId id="2117"/>
            <p14:sldId id="1886"/>
            <p14:sldId id="1937"/>
            <p14:sldId id="1938"/>
            <p14:sldId id="1939"/>
            <p14:sldId id="1940"/>
            <p14:sldId id="2535"/>
            <p14:sldId id="2539"/>
            <p14:sldId id="1911"/>
            <p14:sldId id="1912"/>
            <p14:sldId id="1913"/>
            <p14:sldId id="1889"/>
            <p14:sldId id="1918"/>
            <p14:sldId id="1919"/>
            <p14:sldId id="271"/>
            <p14:sldId id="2542"/>
            <p14:sldId id="275"/>
            <p14:sldId id="276"/>
            <p14:sldId id="2536"/>
            <p14:sldId id="2540"/>
            <p14:sldId id="2509"/>
            <p14:sldId id="2510"/>
            <p14:sldId id="2511"/>
            <p14:sldId id="2512"/>
            <p14:sldId id="1978"/>
            <p14:sldId id="2514"/>
            <p14:sldId id="2518"/>
            <p14:sldId id="2007"/>
            <p14:sldId id="2008"/>
            <p14:sldId id="2236"/>
            <p14:sldId id="2544"/>
            <p14:sldId id="294"/>
            <p14:sldId id="295"/>
            <p14:sldId id="296"/>
            <p14:sldId id="297"/>
            <p14:sldId id="298"/>
            <p14:sldId id="299"/>
            <p14:sldId id="300"/>
            <p14:sldId id="301"/>
            <p14:sldId id="302"/>
            <p14:sldId id="303"/>
          </p14:sldIdLst>
        </p14:section>
        <p14:section name="Introduction" id="{11DF790F-09B4-431D-9044-0629ED150A20}">
          <p14:sldIdLst>
            <p14:sldId id="2545"/>
          </p14:sldIdLst>
        </p14:section>
        <p14:section name="Lesson 01: Azure Functions" id="{2E675DD4-771C-422F-8A39-69BEC512AEEE}">
          <p14:sldIdLst>
            <p14:sldId id="1888"/>
            <p14:sldId id="1721"/>
            <p14:sldId id="1910"/>
            <p14:sldId id="1884"/>
            <p14:sldId id="2546"/>
            <p14:sldId id="1897"/>
            <p14:sldId id="2547"/>
            <p14:sldId id="2548"/>
            <p14:sldId id="2549"/>
            <p14:sldId id="1898"/>
            <p14:sldId id="2550"/>
            <p14:sldId id="2551"/>
            <p14:sldId id="260"/>
            <p14:sldId id="2552"/>
            <p14:sldId id="2553"/>
            <p14:sldId id="1899"/>
          </p14:sldIdLst>
        </p14:section>
        <p14:section name="Lesson 02: Develop Azure Functions using Visual Studio" id="{232A6C67-0603-4144-901A-DDF31D00D39F}">
          <p14:sldIdLst>
            <p14:sldId id="1890"/>
            <p14:sldId id="1900"/>
            <p14:sldId id="1902"/>
            <p14:sldId id="2554"/>
            <p14:sldId id="2555"/>
            <p14:sldId id="2556"/>
            <p14:sldId id="1905"/>
          </p14:sldIdLst>
        </p14:section>
        <p14:section name="Lesson 03: Implement Durable Functions" id="{A8EE0CEB-6F4C-4802-9D0F-BC077C4116C9}">
          <p14:sldIdLst>
            <p14:sldId id="1891"/>
            <p14:sldId id="2557"/>
            <p14:sldId id="2558"/>
            <p14:sldId id="2559"/>
            <p14:sldId id="1914"/>
            <p14:sldId id="2560"/>
            <p14:sldId id="1915"/>
            <p14:sldId id="1920"/>
            <p14:sldId id="1923"/>
            <p14:sldId id="1916"/>
            <p14:sldId id="1921"/>
            <p14:sldId id="1917"/>
            <p14:sldId id="1922"/>
            <p14:sldId id="1924"/>
            <p14:sldId id="2561"/>
          </p14:sldIdLst>
        </p14:section>
        <p14:section name="Lab: Building a web application on Azure Platform-as-a-Service offerings" id="{AA83C64A-CB7E-4EA7-8AB8-963B0D3EB7A1}">
          <p14:sldIdLst>
            <p14:sldId id="258"/>
            <p14:sldId id="269"/>
          </p14:sldIdLst>
        </p14:section>
        <p14:section name="Closing" id="{383D729C-3E4C-4621-A99A-24376A8571ED}">
          <p14:sldIdLst>
            <p14:sldId id="1893"/>
            <p14:sldId id="2562"/>
            <p14:sldId id="2563"/>
            <p14:sldId id="2564"/>
            <p14:sldId id="2565"/>
            <p14:sldId id="2566"/>
            <p14:sldId id="2529"/>
            <p14:sldId id="2530"/>
            <p14:sldId id="2531"/>
            <p14:sldId id="2533"/>
            <p14:sldId id="2567"/>
            <p14:sldId id="2009"/>
            <p14:sldId id="2568"/>
            <p14:sldId id="2569"/>
            <p14:sldId id="2570"/>
            <p14:sldId id="2571"/>
            <p14:sldId id="2572"/>
            <p14:sldId id="2573"/>
            <p14:sldId id="2541"/>
            <p14:sldId id="1873"/>
            <p14:sldId id="2574"/>
            <p14:sldId id="2010"/>
            <p14:sldId id="2575"/>
            <p14:sldId id="1933"/>
            <p14:sldId id="1934"/>
            <p14:sldId id="1935"/>
            <p14:sldId id="2576"/>
            <p14:sldId id="2577"/>
            <p14:sldId id="2578"/>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15" autoAdjust="0"/>
    <p:restoredTop sz="82657" autoAdjust="0"/>
  </p:normalViewPr>
  <p:slideViewPr>
    <p:cSldViewPr snapToGrid="0">
      <p:cViewPr varScale="1">
        <p:scale>
          <a:sx n="55" d="100"/>
          <a:sy n="55" d="100"/>
        </p:scale>
        <p:origin x="900" y="4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notesMaster" Target="notesMasters/notesMaster1.xml"/><Relationship Id="rId146" Type="http://schemas.openxmlformats.org/officeDocument/2006/relationships/customXml" Target="../customXml/item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presProps" Target="pres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CF66F0-0810-43B6-89CA-8A60532D42CE}" type="datetimeFigureOut">
              <a:rPr lang="en-US" smtClean="0"/>
              <a:t>9/21/2020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7DC7E-BC41-4478-BA30-CBCC3A644F0A}" type="slidenum">
              <a:rPr lang="en-US" smtClean="0"/>
              <a:t>‹#›</a:t>
            </a:fld>
            <a:endParaRPr lang="en-US" dirty="0"/>
          </a:p>
        </p:txBody>
      </p:sp>
    </p:spTree>
    <p:extLst>
      <p:ext uri="{BB962C8B-B14F-4D97-AF65-F5344CB8AC3E}">
        <p14:creationId xmlns:p14="http://schemas.microsoft.com/office/powerpoint/2010/main" val="27860799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3" Type="http://schemas.openxmlformats.org/officeDocument/2006/relationships/hyperlink" Target="https://docs.microsoft.com/en-us/azure/active-directory/hybrid/plan-connect-topologies" TargetMode="External"/><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azure/azure-monitor/log-query/query-languag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docs.microsoft.com/en-us/azure/network-watcher/network-watcher-connectivity-porta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a:t>
            </a:fld>
            <a:endParaRPr lang="en-US" dirty="0"/>
          </a:p>
        </p:txBody>
      </p:sp>
    </p:spTree>
    <p:extLst>
      <p:ext uri="{BB962C8B-B14F-4D97-AF65-F5344CB8AC3E}">
        <p14:creationId xmlns:p14="http://schemas.microsoft.com/office/powerpoint/2010/main" val="4140927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For more information, you can see:</a:t>
            </a:r>
          </a:p>
          <a:p>
            <a:br>
              <a:rPr lang="en-US" sz="1200" b="0" kern="1200" dirty="0">
                <a:solidFill>
                  <a:schemeClr val="tx1"/>
                </a:solidFill>
                <a:effectLst/>
                <a:latin typeface="+mn-lt"/>
                <a:ea typeface="+mn-ea"/>
                <a:cs typeface="+mn-cs"/>
              </a:rPr>
            </a:br>
            <a:r>
              <a:rPr lang="en-US" sz="1200" b="0" kern="1200" dirty="0">
                <a:solidFill>
                  <a:schemeClr val="tx1"/>
                </a:solidFill>
                <a:effectLst/>
                <a:latin typeface="+mn-lt"/>
                <a:ea typeface="+mn-ea"/>
                <a:cs typeface="+mn-cs"/>
              </a:rPr>
              <a:t>Azure Fridays, Azure Monitor - [https://channel9.msdn.com/Shows/Azure-Friday/Azure-Monitor/player](https://channel9.msdn.com/Shows/Azure-Friday/Azure-Monitor/player)</a:t>
            </a:r>
          </a:p>
          <a:p>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a:t>
            </a:fld>
            <a:endParaRPr lang="en-US" dirty="0"/>
          </a:p>
        </p:txBody>
      </p:sp>
    </p:spTree>
    <p:extLst>
      <p:ext uri="{BB962C8B-B14F-4D97-AF65-F5344CB8AC3E}">
        <p14:creationId xmlns:p14="http://schemas.microsoft.com/office/powerpoint/2010/main" val="93106947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110</a:t>
            </a:fld>
            <a:endParaRPr lang="en-US" dirty="0"/>
          </a:p>
        </p:txBody>
      </p:sp>
    </p:spTree>
    <p:extLst>
      <p:ext uri="{BB962C8B-B14F-4D97-AF65-F5344CB8AC3E}">
        <p14:creationId xmlns:p14="http://schemas.microsoft.com/office/powerpoint/2010/main" val="277246764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112</a:t>
            </a:fld>
            <a:endParaRPr lang="en-US" dirty="0"/>
          </a:p>
        </p:txBody>
      </p:sp>
    </p:spTree>
    <p:extLst>
      <p:ext uri="{BB962C8B-B14F-4D97-AF65-F5344CB8AC3E}">
        <p14:creationId xmlns:p14="http://schemas.microsoft.com/office/powerpoint/2010/main" val="3930937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If you are an Office365, Azure or Dynamics CRM Online customer, you might not realize that you are already using Azure AD. Every Office365, Azure and Dynamics CRM tenant is already an Azure AD tenant. Whenever you want you can start using that tenant to manage access to thousands of other cloud applications Azure AD integrates with.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 There is an Azure Active Directory Admin Center at https://aad.portal.azure.com.</a:t>
            </a:r>
          </a:p>
          <a:p>
            <a:endParaRPr lang="en-US" dirty="0"/>
          </a:p>
          <a:p>
            <a:r>
              <a:rPr lang="en-US" dirty="0"/>
              <a:t>For more information, you can see:</a:t>
            </a:r>
          </a:p>
          <a:p>
            <a:r>
              <a:rPr lang="en-US" dirty="0"/>
              <a:t>Azure Active Directory Documentation - https://docs.microsoft.com/en-us/azure/active-directory/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What reasons do you have for considering Azure Active Directory?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29459372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Azure AD is a managed service. You only manage the users, groups, and policies. Deploying AD DS with virtual machines using Azure means that you manage the deployment, configuration, virtual machines, patching, and other backend tasks. Do you see the difference? How are they similar?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 Did you look through the pricing list to determine which features your organization needs and to compare edition capabilities?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For more information, you can see: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dirty="0">
                <a:solidFill>
                  <a:schemeClr val="tx1"/>
                </a:solidFill>
                <a:effectLst/>
                <a:latin typeface="Segoe UI Light" pitchFamily="34" charset="0"/>
                <a:ea typeface="+mn-ea"/>
                <a:cs typeface="+mn-cs"/>
              </a:rPr>
              <a:t>Azure AD Pricing Editions - https://azure.microsoft.com/en-us/pricing/details/active-directory/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4909941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119</a:t>
            </a:fld>
            <a:endParaRPr lang="en-US" dirty="0"/>
          </a:p>
        </p:txBody>
      </p:sp>
    </p:spTree>
    <p:extLst>
      <p:ext uri="{BB962C8B-B14F-4D97-AF65-F5344CB8AC3E}">
        <p14:creationId xmlns:p14="http://schemas.microsoft.com/office/powerpoint/2010/main" val="2127695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Topologies for Azure AD Connect - </a:t>
            </a:r>
            <a:r>
              <a:rPr lang="en-US" sz="1200" b="0" i="0" u="none" strike="noStrike" kern="1200" dirty="0">
                <a:solidFill>
                  <a:schemeClr val="tx1"/>
                </a:solidFill>
                <a:effectLst/>
                <a:latin typeface="+mn-lt"/>
                <a:ea typeface="+mn-ea"/>
                <a:cs typeface="+mn-cs"/>
                <a:hlinkClick r:id="rId3"/>
              </a:rPr>
              <a:t>https://docs.microsoft.com/en-us/azure/active-directory/hybrid/plan-connect-topologies</a:t>
            </a:r>
            <a:r>
              <a:rPr lang="en-US" sz="1200" b="0" i="0" u="none" strike="noStrike"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121</a:t>
            </a:fld>
            <a:endParaRPr lang="en-US" dirty="0"/>
          </a:p>
        </p:txBody>
      </p:sp>
    </p:spTree>
    <p:extLst>
      <p:ext uri="{BB962C8B-B14F-4D97-AF65-F5344CB8AC3E}">
        <p14:creationId xmlns:p14="http://schemas.microsoft.com/office/powerpoint/2010/main" val="7708405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time to look at the decision flow chart in the student materials.</a:t>
            </a:r>
          </a:p>
        </p:txBody>
      </p:sp>
      <p:sp>
        <p:nvSpPr>
          <p:cNvPr id="4" name="Slide Number Placeholder 3"/>
          <p:cNvSpPr>
            <a:spLocks noGrp="1"/>
          </p:cNvSpPr>
          <p:nvPr>
            <p:ph type="sldNum" sz="quarter" idx="5"/>
          </p:nvPr>
        </p:nvSpPr>
        <p:spPr/>
        <p:txBody>
          <a:bodyPr/>
          <a:lstStyle/>
          <a:p>
            <a:fld id="{8507DC7E-BC41-4478-BA30-CBCC3A644F0A}" type="slidenum">
              <a:rPr lang="en-US" smtClean="0"/>
              <a:t>122</a:t>
            </a:fld>
            <a:endParaRPr lang="en-US" dirty="0"/>
          </a:p>
        </p:txBody>
      </p:sp>
    </p:spTree>
    <p:extLst>
      <p:ext uri="{BB962C8B-B14F-4D97-AF65-F5344CB8AC3E}">
        <p14:creationId xmlns:p14="http://schemas.microsoft.com/office/powerpoint/2010/main" val="322468628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B050"/>
                </a:solidFill>
              </a:rPr>
              <a:t>✔️</a:t>
            </a:r>
            <a:r>
              <a:rPr lang="en-US" dirty="0"/>
              <a:t> </a:t>
            </a:r>
            <a:r>
              <a:rPr lang="en-US" sz="12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This is same sign-in, not single sign-on. The user still authenticates against two separate directory services. </a:t>
            </a:r>
            <a:endParaRPr lang="en-US" sz="14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755296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collected by Azure Monitor fits into one of two fundamental types, metrics and logs. </a:t>
            </a:r>
          </a:p>
          <a:p>
            <a:endParaRPr lang="en-US" dirty="0"/>
          </a:p>
          <a:p>
            <a:r>
              <a:rPr lang="en-US" dirty="0"/>
              <a:t>Metrics are numerical values that describe some aspect of a system at a particular point in time. They are lightweight and capable of supporting near real-time scenarios.</a:t>
            </a:r>
          </a:p>
          <a:p>
            <a:endParaRPr lang="en-US" dirty="0"/>
          </a:p>
          <a:p>
            <a:r>
              <a:rPr lang="en-US" dirty="0"/>
              <a:t>Logs contain different kinds of data organized into records with different sets of properties for each type. Telemetry such as events and traces are stored as logs in addition to performance data so that it can all be combined for analysis.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2000794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Use the link below to read about the password writeback features. Which of the features are you most interested in?</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1:41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186980331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129</a:t>
            </a:fld>
            <a:endParaRPr lang="en-US" dirty="0"/>
          </a:p>
        </p:txBody>
      </p:sp>
    </p:spTree>
    <p:extLst>
      <p:ext uri="{BB962C8B-B14F-4D97-AF65-F5344CB8AC3E}">
        <p14:creationId xmlns:p14="http://schemas.microsoft.com/office/powerpoint/2010/main" val="422912486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Registration combined with a mobile device management (MDM) solution such as Microsoft Intune, provides additional device attributes in Azure AD. This allows you to create conditional access rules that enforce access from devices to meet your standards for security and compliance. </a:t>
            </a:r>
          </a:p>
          <a:p>
            <a:endParaRPr lang="en-US" dirty="0"/>
          </a:p>
          <a:p>
            <a:r>
              <a:rPr lang="en-US" dirty="0"/>
              <a:t>For more information, you can see:</a:t>
            </a:r>
          </a:p>
          <a:p>
            <a:r>
              <a:rPr lang="en-US" dirty="0"/>
              <a:t>Introduction to device management - https://docs.microsoft.com/en-us/azure/active-directory/device-management-introduction </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3134792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Although AD Join is intended for organizations that do not have on-premises Windows Server Active Directory infrastructure it can be used for other scenarios like branch offices. Read more at the reference link. </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24930751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Are you understanding the different types of joined devices? Which do you think your organization needs?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243724973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1:41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133</a:t>
            </a:fld>
            <a:endParaRPr lang="en-US" dirty="0"/>
          </a:p>
        </p:txBody>
      </p:sp>
    </p:spTree>
    <p:extLst>
      <p:ext uri="{BB962C8B-B14F-4D97-AF65-F5344CB8AC3E}">
        <p14:creationId xmlns:p14="http://schemas.microsoft.com/office/powerpoint/2010/main" val="37735476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135</a:t>
            </a:fld>
            <a:endParaRPr lang="en-US" dirty="0"/>
          </a:p>
        </p:txBody>
      </p:sp>
    </p:spTree>
    <p:extLst>
      <p:ext uri="{BB962C8B-B14F-4D97-AF65-F5344CB8AC3E}">
        <p14:creationId xmlns:p14="http://schemas.microsoft.com/office/powerpoint/2010/main" val="3224336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have time go through the Module Review questions in the student materials.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136</a:t>
            </a:fld>
            <a:endParaRPr lang="en-US" dirty="0"/>
          </a:p>
        </p:txBody>
      </p:sp>
    </p:spTree>
    <p:extLst>
      <p:ext uri="{BB962C8B-B14F-4D97-AF65-F5344CB8AC3E}">
        <p14:creationId xmlns:p14="http://schemas.microsoft.com/office/powerpoint/2010/main" val="2231249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Advisor provides recommendations for virtual machines, availability sets, application gateways, App Services, SQL servers, and Redis Cache.</a:t>
            </a:r>
          </a:p>
          <a:p>
            <a:endParaRPr lang="en-US" sz="882"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870785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t>
            </a:r>
            <a:r>
              <a:rPr lang="en-US" sz="882" u="none" kern="1200" dirty="0">
                <a:solidFill>
                  <a:schemeClr val="tx1"/>
                </a:solidFill>
                <a:effectLst/>
                <a:latin typeface="Segoe UI Light" pitchFamily="34" charset="0"/>
                <a:ea typeface="+mn-ea"/>
                <a:cs typeface="+mn-cs"/>
              </a:rPr>
              <a:t>Activity Logs provide data about the operations on a resource from the outside (the "control plane"). Diagnostics Logs are emitted by a resource and provide information about the operation of that resource (the "data plane"). </a:t>
            </a:r>
            <a:r>
              <a:rPr lang="en-US" sz="882" b="0" i="0" u="none" strike="noStrike" kern="1200" dirty="0">
                <a:solidFill>
                  <a:schemeClr val="tx1"/>
                </a:solidFill>
                <a:effectLst/>
                <a:latin typeface="Segoe UI Light" pitchFamily="34" charset="0"/>
                <a:ea typeface="+mn-ea"/>
                <a:cs typeface="+mn-cs"/>
              </a:rPr>
              <a:t>Activity logs are kept for 90 days. You can query for any range of dates, as long as the starting date isn't more than 90 days in the past.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1989345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Once you have defined a set of filters, you can save it as a query that is persisted across sessions if you ever need to perform the same query with those filters applied again in the future. You can also pin a query to your Azure dashboard to always keep an eye on specific events.</a:t>
            </a:r>
          </a:p>
          <a:p>
            <a:r>
              <a:rPr lang="en-US" sz="882" kern="1200" dirty="0">
                <a:solidFill>
                  <a:schemeClr val="tx1"/>
                </a:solidFill>
                <a:effectLst/>
                <a:latin typeface="Segoe UI Light" pitchFamily="34" charset="0"/>
                <a:ea typeface="+mn-ea"/>
                <a:cs typeface="+mn-cs"/>
              </a:rPr>
              <a:t> </a:t>
            </a:r>
          </a:p>
          <a:p>
            <a:r>
              <a:rPr lang="en-US" sz="882" kern="1200" dirty="0">
                <a:solidFill>
                  <a:schemeClr val="tx1"/>
                </a:solidFill>
                <a:effectLst/>
                <a:latin typeface="Segoe UI Light" pitchFamily="34" charset="0"/>
                <a:ea typeface="+mn-ea"/>
                <a:cs typeface="+mn-cs"/>
              </a:rPr>
              <a:t>For more information, you can see: </a:t>
            </a:r>
          </a:p>
          <a:p>
            <a:r>
              <a:rPr lang="en-US" sz="882" kern="1200" dirty="0">
                <a:solidFill>
                  <a:schemeClr val="tx1"/>
                </a:solidFill>
                <a:effectLst/>
                <a:latin typeface="Segoe UI Light" pitchFamily="34" charset="0"/>
                <a:ea typeface="+mn-ea"/>
                <a:cs typeface="+mn-cs"/>
              </a:rPr>
              <a:t>Query the Activity Log in the Azure portal - https://docs.microsoft.com/en-us/azure/monitoring-and-diagnostics/monitoring-overview-activity-logs#query-the-activity-log-in-the-azure-portal</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18048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256360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19</a:t>
            </a:fld>
            <a:endParaRPr lang="en-US" b="0" dirty="0"/>
          </a:p>
        </p:txBody>
      </p:sp>
      <p:sp>
        <p:nvSpPr>
          <p:cNvPr id="5" name="Rectangle 4">
            <a:extLst>
              <a:ext uri="{FF2B5EF4-FFF2-40B4-BE49-F238E27FC236}">
                <a16:creationId xmlns:a16="http://schemas.microsoft.com/office/drawing/2014/main" id="{02A651D4-BB8B-4260-8114-DD74E89C36B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A0AACD91-C525-4443-8434-F432BBF563B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545669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Examples of reports created by Application Insights in the portal.</a:t>
            </a:r>
          </a:p>
        </p:txBody>
      </p:sp>
      <p:sp>
        <p:nvSpPr>
          <p:cNvPr id="4" name="Slide Number Placeholder 3"/>
          <p:cNvSpPr>
            <a:spLocks noGrp="1"/>
          </p:cNvSpPr>
          <p:nvPr>
            <p:ph type="sldNum" sz="quarter" idx="10"/>
          </p:nvPr>
        </p:nvSpPr>
        <p:spPr/>
        <p:txBody>
          <a:bodyPr/>
          <a:lstStyle/>
          <a:p>
            <a:fld id="{1EBAA5DD-E30D-4D08-9F31-9866B04DF950}" type="slidenum">
              <a:rPr lang="en-US" b="0" smtClean="0"/>
              <a:t>20</a:t>
            </a:fld>
            <a:endParaRPr lang="en-US" b="0" dirty="0"/>
          </a:p>
        </p:txBody>
      </p:sp>
      <p:sp>
        <p:nvSpPr>
          <p:cNvPr id="5" name="Rectangle 4">
            <a:extLst>
              <a:ext uri="{FF2B5EF4-FFF2-40B4-BE49-F238E27FC236}">
                <a16:creationId xmlns:a16="http://schemas.microsoft.com/office/drawing/2014/main" id="{DC782491-0D84-4041-9E7D-6F1264611256}"/>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6B1775C0-AD6F-4A4A-878D-0CDD4748C51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473284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22</a:t>
            </a:fld>
            <a:endParaRPr lang="en-US" dirty="0"/>
          </a:p>
        </p:txBody>
      </p:sp>
    </p:spTree>
    <p:extLst>
      <p:ext uri="{BB962C8B-B14F-4D97-AF65-F5344CB8AC3E}">
        <p14:creationId xmlns:p14="http://schemas.microsoft.com/office/powerpoint/2010/main" val="2160007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endParaRPr lang="en-US" dirty="0"/>
          </a:p>
          <a:p>
            <a:r>
              <a:rPr lang="en-US" dirty="0"/>
              <a:t>The new alerts experience in Azure Monitor - https://docs.microsoft.com/en-us/azure/monitoring-and-diagnostics/monitoring-overview-unified-alerts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48086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a:t>Network Watcher lab </a:t>
            </a:r>
            <a:r>
              <a:rPr lang="en-US" dirty="0"/>
              <a:t>Exercise 1 has a first step to</a:t>
            </a:r>
            <a:r>
              <a:rPr lang="en-US" i="0" dirty="0"/>
              <a:t> </a:t>
            </a:r>
            <a:r>
              <a:rPr lang="en-US" sz="1200" b="0" i="0" u="none" strike="noStrike" kern="1200" dirty="0">
                <a:solidFill>
                  <a:schemeClr val="tx1"/>
                </a:solidFill>
                <a:effectLst/>
                <a:latin typeface="+mn-lt"/>
                <a:ea typeface="+mn-ea"/>
                <a:cs typeface="+mn-cs"/>
              </a:rPr>
              <a:t>Deploy Azure VMs, an Azure Storage account, and an Azure SQL Database instance by using an Azure Resource Manager template. You may want to do that step before starting the lecture. </a:t>
            </a:r>
            <a:endParaRPr lang="en-US" i="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11:50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57359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6185000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u="none" strike="noStrike" kern="1200" dirty="0">
                <a:solidFill>
                  <a:schemeClr val="tx1"/>
                </a:solidFill>
                <a:effectLst/>
                <a:latin typeface="Segoe UI Light" pitchFamily="34" charset="0"/>
                <a:ea typeface="+mn-ea"/>
                <a:cs typeface="+mn-cs"/>
              </a:rPr>
              <a:t>✔️ Alert state is different and independent of the monitor condition. Alert state is set by the user. Monitor condition is set by the system. When an alert fires, the alert's monitor condition is set to fired. When the underlying condition that caused the alert to fire clears, the monitor condition is set to resolved. The alert state isn't changed until the user changes it.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156700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Alert rule name, description, and enable rule upon completion are not shown in the graphic.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768702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Always consider having students walk-through the demonstrations themselves. Also, consider the overlap with the  formal labs and your best use of time.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3788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32</a:t>
            </a:fld>
            <a:endParaRPr lang="en-US" dirty="0"/>
          </a:p>
        </p:txBody>
      </p:sp>
    </p:spTree>
    <p:extLst>
      <p:ext uri="{BB962C8B-B14F-4D97-AF65-F5344CB8AC3E}">
        <p14:creationId xmlns:p14="http://schemas.microsoft.com/office/powerpoint/2010/main" val="30465321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you can see:</a:t>
            </a:r>
          </a:p>
          <a:p>
            <a:r>
              <a:rPr lang="en-US" dirty="0"/>
              <a:t>‎What is Log Analytics? https://docs.microsoft.com/en-us/azure/log-analytics/log-analytics-overview </a:t>
            </a:r>
          </a:p>
          <a:p>
            <a:r>
              <a:rPr lang="en-US" dirty="0"/>
              <a:t>What’s new in Microsoft Operations Management Suite: Log Analytics - https://blog.tyang.org/wp-content/uploads/2016/04/Whats-New-in-OMS.pdf </a:t>
            </a:r>
          </a:p>
          <a:p>
            <a:r>
              <a:rPr lang="en-US" dirty="0"/>
              <a:t>Log Analytics FAQ - https://azure.microsoft.com/en-us/services/log-analytics/faq/ </a:t>
            </a:r>
          </a:p>
          <a:p>
            <a:r>
              <a:rPr lang="en-US" dirty="0"/>
              <a:t>Unified Alerts in Log Analytics - https://docs.microsoft.com/en-us/azure/log-analytics/log-analytics-alerts </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84591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90321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30821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3</a:t>
            </a:fld>
            <a:endParaRPr lang="en-US" dirty="0"/>
          </a:p>
        </p:txBody>
      </p:sp>
    </p:spTree>
    <p:extLst>
      <p:ext uri="{BB962C8B-B14F-4D97-AF65-F5344CB8AC3E}">
        <p14:creationId xmlns:p14="http://schemas.microsoft.com/office/powerpoint/2010/main" val="1690496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8398585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more information, you can see:</a:t>
            </a:r>
          </a:p>
          <a:p>
            <a:r>
              <a:rPr lang="en-US" sz="1200" b="0" i="0" u="none" strike="noStrike" kern="1200" dirty="0">
                <a:solidFill>
                  <a:schemeClr val="tx1"/>
                </a:solidFill>
                <a:effectLst/>
                <a:latin typeface="+mn-lt"/>
                <a:ea typeface="+mn-ea"/>
                <a:cs typeface="+mn-cs"/>
              </a:rPr>
              <a:t>Azure Monitor log queries - </a:t>
            </a:r>
            <a:r>
              <a:rPr lang="en-US" sz="1200" b="0" i="0" u="none" strike="noStrike" kern="1200" dirty="0">
                <a:solidFill>
                  <a:schemeClr val="tx1"/>
                </a:solidFill>
                <a:effectLst/>
                <a:latin typeface="+mn-lt"/>
                <a:ea typeface="+mn-ea"/>
                <a:cs typeface="+mn-cs"/>
                <a:hlinkClick r:id="rId3"/>
              </a:rPr>
              <a:t>https://docs.microsoft.com/en-us/azure/azure-monitor/log-query/query-language</a:t>
            </a:r>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568888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39</a:t>
            </a:fld>
            <a:endParaRPr lang="en-US" b="0" dirty="0"/>
          </a:p>
        </p:txBody>
      </p:sp>
      <p:sp>
        <p:nvSpPr>
          <p:cNvPr id="5" name="Rectangle 4">
            <a:extLst>
              <a:ext uri="{FF2B5EF4-FFF2-40B4-BE49-F238E27FC236}">
                <a16:creationId xmlns:a16="http://schemas.microsoft.com/office/drawing/2014/main" id="{86E8DE44-7849-4A10-A8F8-9033A9C249FC}"/>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F9C573F-3AF6-4F7D-933C-1EF50E89200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95696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Always consider having students walk-through the demonstrations themselves. Also, consider the overlap with the  formal labs and your best use of time. </a:t>
            </a:r>
          </a:p>
        </p:txBody>
      </p:sp>
      <p:sp>
        <p:nvSpPr>
          <p:cNvPr id="4" name="Slide Number Placeholder 3"/>
          <p:cNvSpPr>
            <a:spLocks noGrp="1"/>
          </p:cNvSpPr>
          <p:nvPr>
            <p:ph type="sldNum" sz="quarter" idx="5"/>
          </p:nvPr>
        </p:nvSpPr>
        <p:spPr/>
        <p:txBody>
          <a:bodyPr/>
          <a:lstStyle/>
          <a:p>
            <a:fld id="{8507DC7E-BC41-4478-BA30-CBCC3A644F0A}" type="slidenum">
              <a:rPr lang="en-US" smtClean="0"/>
              <a:t>40</a:t>
            </a:fld>
            <a:endParaRPr lang="en-US" dirty="0"/>
          </a:p>
        </p:txBody>
      </p:sp>
    </p:spTree>
    <p:extLst>
      <p:ext uri="{BB962C8B-B14F-4D97-AF65-F5344CB8AC3E}">
        <p14:creationId xmlns:p14="http://schemas.microsoft.com/office/powerpoint/2010/main" val="7475525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41</a:t>
            </a:fld>
            <a:endParaRPr lang="en-US" b="0" dirty="0"/>
          </a:p>
        </p:txBody>
      </p:sp>
      <p:sp>
        <p:nvSpPr>
          <p:cNvPr id="5" name="Rectangle 4">
            <a:extLst>
              <a:ext uri="{FF2B5EF4-FFF2-40B4-BE49-F238E27FC236}">
                <a16:creationId xmlns:a16="http://schemas.microsoft.com/office/drawing/2014/main" id="{4D1C5149-C1D4-42F7-A764-36F91809986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C795926-2CB6-4808-8F13-AAB2C12CA4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3252243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42</a:t>
            </a:fld>
            <a:endParaRPr lang="en-US" b="0" dirty="0"/>
          </a:p>
        </p:txBody>
      </p:sp>
      <p:sp>
        <p:nvSpPr>
          <p:cNvPr id="5" name="Rectangle 4">
            <a:extLst>
              <a:ext uri="{FF2B5EF4-FFF2-40B4-BE49-F238E27FC236}">
                <a16:creationId xmlns:a16="http://schemas.microsoft.com/office/drawing/2014/main" id="{7633E2AF-E6D5-48F6-8345-EA70B64D8F0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C38F25DA-9F68-4C73-B66E-548D8EE6B58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939066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44</a:t>
            </a:fld>
            <a:endParaRPr lang="en-US" dirty="0"/>
          </a:p>
        </p:txBody>
      </p:sp>
    </p:spTree>
    <p:extLst>
      <p:ext uri="{BB962C8B-B14F-4D97-AF65-F5344CB8AC3E}">
        <p14:creationId xmlns:p14="http://schemas.microsoft.com/office/powerpoint/2010/main" val="38257072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 Network Watcher instance is automatically created in a resource group named NetworkWatcherRG. </a:t>
            </a:r>
          </a:p>
          <a:p>
            <a:endParaRPr lang="en-US" dirty="0"/>
          </a:p>
          <a:p>
            <a:r>
              <a:rPr lang="en-US" dirty="0"/>
              <a:t>For more information, you can see:</a:t>
            </a:r>
          </a:p>
          <a:p>
            <a:r>
              <a:rPr lang="en-US" dirty="0"/>
              <a:t>Network Watcher - https://azure.microsoft.com/en-us/services/network-watcher/</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61213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To use Network Watcher capabilities, the account you log into Azure with, must be assigned to the Owner, Contributor, or Network contributor built-in roles, or assigned to a custom role. A custom role can be given permissions to read, write, and delete the Network Watcher. </a:t>
            </a:r>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1317032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IP flow verify is ideal for making sure security rules are being correctly applied. When used for troubleshooting, if IP flow verify doesn’t show a problem, you will need to explore other areas such as firewall restrictions.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94593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Lesson overview</a:t>
            </a:r>
          </a:p>
        </p:txBody>
      </p:sp>
      <p:sp>
        <p:nvSpPr>
          <p:cNvPr id="4" name="Slide Number Placeholder 3"/>
          <p:cNvSpPr>
            <a:spLocks noGrp="1"/>
          </p:cNvSpPr>
          <p:nvPr>
            <p:ph type="sldNum" sz="quarter" idx="5"/>
          </p:nvPr>
        </p:nvSpPr>
        <p:spPr/>
        <p:txBody>
          <a:bodyPr/>
          <a:lstStyle/>
          <a:p>
            <a:fld id="{8507DC7E-BC41-4478-BA30-CBCC3A644F0A}" type="slidenum">
              <a:rPr lang="en-US" smtClean="0"/>
              <a:t>5</a:t>
            </a:fld>
            <a:endParaRPr lang="en-US" dirty="0"/>
          </a:p>
        </p:txBody>
      </p:sp>
    </p:spTree>
    <p:extLst>
      <p:ext uri="{BB962C8B-B14F-4D97-AF65-F5344CB8AC3E}">
        <p14:creationId xmlns:p14="http://schemas.microsoft.com/office/powerpoint/2010/main" val="6919814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728164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select multiple gateways or connections to troubleshoot simultaneously or you can focus on an individual component.</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131289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These capabilities can be used in security compliance and auditing. You can define a prescriptive set of security rules as a model for security governance in your organization. A periodic compliance audit can be implemented in a programmatic way by comparing the prescriptive rules with the effective rules for each of the VMs in your network.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6933977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For more information, see:</a:t>
            </a:r>
          </a:p>
          <a:p>
            <a:r>
              <a:rPr lang="en-US" sz="1200" b="0" i="0" u="none" strike="noStrike" kern="1200" dirty="0">
                <a:solidFill>
                  <a:schemeClr val="tx1"/>
                </a:solidFill>
                <a:effectLst/>
                <a:latin typeface="+mn-lt"/>
                <a:ea typeface="+mn-ea"/>
                <a:cs typeface="+mn-cs"/>
              </a:rPr>
              <a:t>Troubleshoot connections with Azure Network Watcher using the Azure portal - </a:t>
            </a:r>
            <a:r>
              <a:rPr lang="en-US" sz="1200" b="0" i="0" u="none" strike="noStrike" kern="1200" dirty="0">
                <a:solidFill>
                  <a:schemeClr val="tx1"/>
                </a:solidFill>
                <a:effectLst/>
                <a:latin typeface="+mn-lt"/>
                <a:ea typeface="+mn-ea"/>
                <a:cs typeface="+mn-cs"/>
                <a:hlinkClick r:id="rId3"/>
              </a:rPr>
              <a:t>https://docs.microsoft.com/en-us/azure/network-watcher/network-watcher-connectivity-portal</a:t>
            </a:r>
            <a:endParaRPr lang="en-US" sz="1200" b="0" i="0" u="none" strike="noStrike"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395563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53</a:t>
            </a:fld>
            <a:endParaRPr lang="en-US" dirty="0"/>
          </a:p>
        </p:txBody>
      </p:sp>
    </p:spTree>
    <p:extLst>
      <p:ext uri="{BB962C8B-B14F-4D97-AF65-F5344CB8AC3E}">
        <p14:creationId xmlns:p14="http://schemas.microsoft.com/office/powerpoint/2010/main" val="34759428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have time go through the Module Review questions in the student materials.</a:t>
            </a:r>
          </a:p>
          <a:p>
            <a:endParaRPr lang="en-US" dirty="0"/>
          </a:p>
        </p:txBody>
      </p:sp>
      <p:sp>
        <p:nvSpPr>
          <p:cNvPr id="4" name="Slide Number Placeholder 3"/>
          <p:cNvSpPr>
            <a:spLocks noGrp="1"/>
          </p:cNvSpPr>
          <p:nvPr>
            <p:ph type="sldNum" sz="quarter" idx="5"/>
          </p:nvPr>
        </p:nvSpPr>
        <p:spPr/>
        <p:txBody>
          <a:bodyPr/>
          <a:lstStyle/>
          <a:p>
            <a:fld id="{8507DC7E-BC41-4478-BA30-CBCC3A644F0A}" type="slidenum">
              <a:rPr lang="en-US" smtClean="0"/>
              <a:t>54</a:t>
            </a:fld>
            <a:endParaRPr lang="en-US" dirty="0"/>
          </a:p>
        </p:txBody>
      </p:sp>
    </p:spTree>
    <p:extLst>
      <p:ext uri="{BB962C8B-B14F-4D97-AF65-F5344CB8AC3E}">
        <p14:creationId xmlns:p14="http://schemas.microsoft.com/office/powerpoint/2010/main" val="16498284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55</a:t>
            </a:fld>
            <a:endParaRPr lang="en-US" b="0" dirty="0"/>
          </a:p>
        </p:txBody>
      </p:sp>
      <p:sp>
        <p:nvSpPr>
          <p:cNvPr id="5" name="Rectangle 4">
            <a:extLst>
              <a:ext uri="{FF2B5EF4-FFF2-40B4-BE49-F238E27FC236}">
                <a16:creationId xmlns:a16="http://schemas.microsoft.com/office/drawing/2014/main" id="{4D1C5149-C1D4-42F7-A764-36F918099869}"/>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FC795926-2CB6-4808-8F13-AAB2C12CA41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3252243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56</a:t>
            </a:fld>
            <a:endParaRPr lang="en-US" b="0" dirty="0"/>
          </a:p>
        </p:txBody>
      </p:sp>
      <p:sp>
        <p:nvSpPr>
          <p:cNvPr id="5" name="Rectangle 4">
            <a:extLst>
              <a:ext uri="{FF2B5EF4-FFF2-40B4-BE49-F238E27FC236}">
                <a16:creationId xmlns:a16="http://schemas.microsoft.com/office/drawing/2014/main" id="{3F95A26A-163B-4FEF-BDF0-AEB08D0C5EE7}"/>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5BB5E080-B311-45D5-9E52-7C84D7D875B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01846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57</a:t>
            </a:fld>
            <a:endParaRPr lang="en-US" b="0" dirty="0"/>
          </a:p>
        </p:txBody>
      </p:sp>
      <p:sp>
        <p:nvSpPr>
          <p:cNvPr id="5" name="Rectangle 4">
            <a:extLst>
              <a:ext uri="{FF2B5EF4-FFF2-40B4-BE49-F238E27FC236}">
                <a16:creationId xmlns:a16="http://schemas.microsoft.com/office/drawing/2014/main" id="{36F4332A-E529-431B-BC79-D1B4638FE9E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0C6E5A3C-D2F3-446B-8921-AEBEFE4CF69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649817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Microsoft Azure Automation provides a way for users to automate the manual, long-running, error-prone, and frequently repeated tasks that are commonly performed in a cloud and enterprise environment. It saves time and increases the reliability of regular administrative tasks and even schedules them to be automatically performed at regular intervals. You can automate processes using runbooks or automate configuration management using Desired State Configuration.</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Configuration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DSC Configurations, Pull service</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Node Management &amp; Reporting</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Change tracking &amp; Inventory</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Update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Insights across your hybrid Environment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Orchestrated updates and troubleshooting</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Integration</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Included with Azure SDK</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Webhooks to start runbook remotely</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Process Automation</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Author runbooks  - PowerShell, scripts PowerShell workflow, Graphical, Python2</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Hybrid Runbook Workers with Proxy support</a:t>
            </a:r>
          </a:p>
          <a:p>
            <a:pPr marL="342900" marR="0" lvl="0" indent="-342900">
              <a:lnSpc>
                <a:spcPct val="115000"/>
              </a:lnSpc>
              <a:spcBef>
                <a:spcPts val="0"/>
              </a:spcBef>
              <a:spcAft>
                <a:spcPts val="995"/>
              </a:spcAft>
              <a:buFont typeface="Symbol" panose="05050102010706020507" pitchFamily="18" charset="2"/>
              <a:buChar char=""/>
            </a:pPr>
            <a:r>
              <a:rPr lang="en-US" sz="1000" dirty="0">
                <a:latin typeface="Arial" panose="020B0604020202020204" pitchFamily="34" charset="0"/>
                <a:ea typeface="Times New Roman" panose="02020603050405020304" pitchFamily="18" charset="0"/>
                <a:cs typeface="Times New Roman" panose="02020603050405020304" pitchFamily="18" charset="0"/>
              </a:rPr>
              <a:t>Onboarding</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RunAs account for Azure management</a:t>
            </a:r>
          </a:p>
          <a:p>
            <a:pPr marL="742950" marR="0" lvl="1" indent="-285750">
              <a:lnSpc>
                <a:spcPct val="115000"/>
              </a:lnSpc>
              <a:spcBef>
                <a:spcPts val="0"/>
              </a:spcBef>
              <a:spcAft>
                <a:spcPts val="995"/>
              </a:spcAft>
              <a:buFont typeface="Courier New" panose="02070309020205020404" pitchFamily="49" charset="0"/>
              <a:buChar char="o"/>
            </a:pPr>
            <a:r>
              <a:rPr lang="en-US" sz="1000" dirty="0">
                <a:latin typeface="Arial" panose="020B0604020202020204" pitchFamily="34" charset="0"/>
                <a:ea typeface="Times New Roman" panose="02020603050405020304" pitchFamily="18" charset="0"/>
                <a:cs typeface="Times New Roman" panose="02020603050405020304" pitchFamily="18" charset="0"/>
              </a:rPr>
              <a:t>Gallery of runbooks and modules from Microsoft and community</a:t>
            </a:r>
          </a:p>
          <a:p>
            <a:pPr marL="742950" marR="0" lvl="1" indent="-285750">
              <a:lnSpc>
                <a:spcPct val="115000"/>
              </a:lnSpc>
              <a:spcBef>
                <a:spcPts val="0"/>
              </a:spcBef>
              <a:spcAft>
                <a:spcPts val="995"/>
              </a:spcAft>
              <a:buFont typeface="Courier New" panose="02070309020205020404" pitchFamily="49" charset="0"/>
              <a:buChar char="o"/>
            </a:pPr>
            <a:endParaRPr lang="en-US" sz="1000" dirty="0">
              <a:latin typeface="Arial" panose="020B0604020202020204" pitchFamily="34" charset="0"/>
              <a:ea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1EBAA5DD-E30D-4D08-9F31-9866B04DF950}" type="slidenum">
              <a:rPr lang="en-US" b="0" smtClean="0"/>
              <a:t>58</a:t>
            </a:fld>
            <a:endParaRPr lang="en-US" b="0" dirty="0"/>
          </a:p>
        </p:txBody>
      </p:sp>
      <p:sp>
        <p:nvSpPr>
          <p:cNvPr id="5" name="Rectangle 4">
            <a:extLst>
              <a:ext uri="{FF2B5EF4-FFF2-40B4-BE49-F238E27FC236}">
                <a16:creationId xmlns:a16="http://schemas.microsoft.com/office/drawing/2014/main" id="{5D9C18EB-D8F9-444D-96FB-955C1D6A78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A72977-5ECD-4B69-935D-E49612E4D95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
        <p:nvSpPr>
          <p:cNvPr id="7" name="TextBox 6">
            <a:extLst>
              <a:ext uri="{FF2B5EF4-FFF2-40B4-BE49-F238E27FC236}">
                <a16:creationId xmlns:a16="http://schemas.microsoft.com/office/drawing/2014/main" id="{6DBAEF36-24A4-4222-A8C1-1408B0329CE7}"/>
              </a:ext>
            </a:extLst>
          </p:cNvPr>
          <p:cNvSpPr txBox="1"/>
          <p:nvPr/>
        </p:nvSpPr>
        <p:spPr>
          <a:xfrm>
            <a:off x="0" y="8890000"/>
            <a:ext cx="1871025" cy="246221"/>
          </a:xfrm>
          <a:prstGeom prst="rect">
            <a:avLst/>
          </a:prstGeom>
          <a:noFill/>
        </p:spPr>
        <p:txBody>
          <a:bodyPr vert="horz" wrap="none" rtlCol="0">
            <a:spAutoFit/>
          </a:bodyPr>
          <a:lstStyle/>
          <a:p>
            <a:r>
              <a:rPr lang="en-US" sz="1000" b="0" dirty="0">
                <a:latin typeface="Arial" panose="020B0604020202020204" pitchFamily="34" charset="0"/>
              </a:rPr>
              <a:t>(More notes on the next slide)</a:t>
            </a:r>
          </a:p>
        </p:txBody>
      </p:sp>
    </p:spTree>
    <p:extLst>
      <p:ext uri="{BB962C8B-B14F-4D97-AF65-F5344CB8AC3E}">
        <p14:creationId xmlns:p14="http://schemas.microsoft.com/office/powerpoint/2010/main" val="21931689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Light" pitchFamily="34" charset="0"/>
                <a:ea typeface="+mn-ea"/>
                <a:cs typeface="+mn-cs"/>
              </a:rPr>
              <a:t>✔ In this course we will cover the services that will help you with materials in the other courses. Specifically, the highlighted items in the diagram are covered in this course.</a:t>
            </a:r>
          </a:p>
          <a:p>
            <a:endParaRPr lang="en-US" sz="882" kern="1200" dirty="0">
              <a:solidFill>
                <a:schemeClr val="tx1"/>
              </a:solidFill>
              <a:effectLst/>
              <a:latin typeface="Segoe UI Light" pitchFamily="34" charset="0"/>
              <a:ea typeface="+mn-ea"/>
              <a:cs typeface="+mn-cs"/>
            </a:endParaRPr>
          </a:p>
          <a:p>
            <a:r>
              <a:rPr lang="en-US" sz="882" kern="1200" dirty="0">
                <a:solidFill>
                  <a:schemeClr val="tx1"/>
                </a:solidFill>
                <a:effectLst/>
                <a:latin typeface="Segoe UI Light" pitchFamily="34" charset="0"/>
                <a:ea typeface="+mn-ea"/>
                <a:cs typeface="+mn-cs"/>
              </a:rPr>
              <a:t>For more information, you can see:</a:t>
            </a:r>
          </a:p>
          <a:p>
            <a:r>
              <a:rPr lang="en-US" sz="882" kern="1200" dirty="0">
                <a:solidFill>
                  <a:schemeClr val="tx1"/>
                </a:solidFill>
                <a:effectLst/>
                <a:latin typeface="Segoe UI Light" pitchFamily="34" charset="0"/>
                <a:ea typeface="+mn-ea"/>
                <a:cs typeface="+mn-cs"/>
              </a:rPr>
              <a:t>Azure Monitor Documentation- https://docs.microsoft.com/en-us/azure/azure-monitor/</a:t>
            </a:r>
          </a:p>
          <a:p>
            <a:r>
              <a:rPr lang="en-US" sz="1200" b="0" kern="1200" dirty="0">
                <a:solidFill>
                  <a:schemeClr val="tx1"/>
                </a:solidFill>
                <a:effectLst/>
                <a:latin typeface="+mn-lt"/>
                <a:ea typeface="+mn-ea"/>
                <a:cs typeface="+mn-cs"/>
              </a:rPr>
              <a:t>Video - Azure Monitor Overview - https://youtu.be/_hGff5bVtkM</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515210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core component of Azure Automation is defined and configured in the Azure Platform (cross Regions). From there, you can establish hybrid automation capabilities, by using the Azure Automation Hybrid Worker. </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This is similar to running like an Azure Automation agent on your non-Azure cloud platforms, where Amazon Web Services, Google Cloud, your own Private Cloud datacenter, or any third party hosted datacenter if you want, would be a good example.</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Latest supportability added to the Azure Automation feature set, is integration with on-premises running Azure Stack.</a:t>
            </a:r>
          </a:p>
        </p:txBody>
      </p:sp>
      <p:sp>
        <p:nvSpPr>
          <p:cNvPr id="4" name="Slide Number Placeholder 3"/>
          <p:cNvSpPr>
            <a:spLocks noGrp="1"/>
          </p:cNvSpPr>
          <p:nvPr>
            <p:ph type="sldNum" sz="quarter" idx="10"/>
          </p:nvPr>
        </p:nvSpPr>
        <p:spPr/>
        <p:txBody>
          <a:bodyPr/>
          <a:lstStyle/>
          <a:p>
            <a:fld id="{1EBAA5DD-E30D-4D08-9F31-9866B04DF950}" type="slidenum">
              <a:rPr lang="en-US" b="0" smtClean="0"/>
              <a:t>59</a:t>
            </a:fld>
            <a:endParaRPr lang="en-US" b="0" dirty="0"/>
          </a:p>
        </p:txBody>
      </p:sp>
      <p:sp>
        <p:nvSpPr>
          <p:cNvPr id="5" name="Rectangle 4">
            <a:extLst>
              <a:ext uri="{FF2B5EF4-FFF2-40B4-BE49-F238E27FC236}">
                <a16:creationId xmlns:a16="http://schemas.microsoft.com/office/drawing/2014/main" id="{7E13A49F-517F-4C06-A0F8-7234FE6117A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395E30D-8427-49A6-9413-D64780C349C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953175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60</a:t>
            </a:fld>
            <a:endParaRPr lang="en-US" b="0" dirty="0"/>
          </a:p>
        </p:txBody>
      </p:sp>
      <p:sp>
        <p:nvSpPr>
          <p:cNvPr id="5" name="Rectangle 4">
            <a:extLst>
              <a:ext uri="{FF2B5EF4-FFF2-40B4-BE49-F238E27FC236}">
                <a16:creationId xmlns:a16="http://schemas.microsoft.com/office/drawing/2014/main" id="{25C0D5D6-83C0-4F1D-BF39-ADB8BE405590}"/>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83056E5D-98E4-4B68-A15F-E6E15C345672}"/>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21833073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61</a:t>
            </a:fld>
            <a:endParaRPr lang="en-US" b="0" dirty="0"/>
          </a:p>
        </p:txBody>
      </p:sp>
      <p:sp>
        <p:nvSpPr>
          <p:cNvPr id="5" name="Rectangle 4">
            <a:extLst>
              <a:ext uri="{FF2B5EF4-FFF2-40B4-BE49-F238E27FC236}">
                <a16:creationId xmlns:a16="http://schemas.microsoft.com/office/drawing/2014/main" id="{4047F6DB-A671-41E3-BC2D-2BA5F53091F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77FD34AB-72F2-4DA7-8192-12A7D173903B}"/>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126567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62</a:t>
            </a:fld>
            <a:endParaRPr lang="en-US" b="0" dirty="0"/>
          </a:p>
        </p:txBody>
      </p:sp>
      <p:sp>
        <p:nvSpPr>
          <p:cNvPr id="5" name="Rectangle 4">
            <a:extLst>
              <a:ext uri="{FF2B5EF4-FFF2-40B4-BE49-F238E27FC236}">
                <a16:creationId xmlns:a16="http://schemas.microsoft.com/office/drawing/2014/main" id="{A1BEA47A-FB4E-47D3-A493-8045202E5181}"/>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15F85969-EBE4-44C7-9DBD-97D66432FB53}"/>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6971605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63</a:t>
            </a:fld>
            <a:endParaRPr lang="en-US" b="0" dirty="0"/>
          </a:p>
        </p:txBody>
      </p:sp>
      <p:sp>
        <p:nvSpPr>
          <p:cNvPr id="5" name="Rectangle 4">
            <a:extLst>
              <a:ext uri="{FF2B5EF4-FFF2-40B4-BE49-F238E27FC236}">
                <a16:creationId xmlns:a16="http://schemas.microsoft.com/office/drawing/2014/main" id="{B79D4901-F6FF-4BEA-B987-A39ED45DE255}"/>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3BE7A3AB-121C-4043-B249-D255C8D05A17}"/>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1249523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5"/>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10"/>
          </p:nvPr>
        </p:nvSpPr>
        <p:spPr/>
        <p:txBody>
          <a:bodyPr/>
          <a:lstStyle/>
          <a:p>
            <a:fld id="{1EBAA5DD-E30D-4D08-9F31-9866B04DF950}" type="slidenum">
              <a:rPr lang="en-US" b="0" smtClean="0"/>
              <a:t>64</a:t>
            </a:fld>
            <a:endParaRPr lang="en-US" b="0" dirty="0"/>
          </a:p>
        </p:txBody>
      </p:sp>
      <p:sp>
        <p:nvSpPr>
          <p:cNvPr id="5" name="Rectangle 4">
            <a:extLst>
              <a:ext uri="{FF2B5EF4-FFF2-40B4-BE49-F238E27FC236}">
                <a16:creationId xmlns:a16="http://schemas.microsoft.com/office/drawing/2014/main" id="{B2FD3D4D-5EC9-4B6C-800A-71A022849E64}"/>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E7A149CE-6C15-4323-BA9A-7D6A3710758C}"/>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4817830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4350" y="73025"/>
            <a:ext cx="2468563" cy="1852613"/>
          </a:xfrm>
        </p:spPr>
      </p:sp>
      <p:sp>
        <p:nvSpPr>
          <p:cNvPr id="3" name="Notes Placeholder 2"/>
          <p:cNvSpPr>
            <a:spLocks noGrp="1"/>
          </p:cNvSpPr>
          <p:nvPr>
            <p:ph type="body" idx="1"/>
          </p:nvPr>
        </p:nvSpPr>
        <p:spPr>
          <a:xfrm>
            <a:off x="310896" y="2093976"/>
            <a:ext cx="6153912" cy="6604000"/>
          </a:xfrm>
        </p:spPr>
        <p:txBody>
          <a:bodyPr>
            <a:noAutofit/>
          </a:bodyPr>
          <a:lstStyle/>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The following image illustrates detailed step-by-step process in the life cycle of a runbook. It includes different ways a runbook is started in Azure Automation, components required for Hybrid Runbook Worker to execute Azure Automation runbooks and interactions between different components. To learn about executing Automation runbooks in your datacenter, refer to hybrid runbook workers.</a:t>
            </a:r>
          </a:p>
          <a:p>
            <a:pPr>
              <a:lnSpc>
                <a:spcPct val="107000"/>
              </a:lnSpc>
              <a:spcAft>
                <a:spcPts val="800"/>
              </a:spcAft>
            </a:pPr>
            <a:r>
              <a:rPr lang="en-US" sz="1000" dirty="0">
                <a:latin typeface="Arial" panose="020B0604020202020204" pitchFamily="34" charset="0"/>
                <a:ea typeface="Calibri" panose="020F0502020204030204" pitchFamily="34" charset="0"/>
                <a:cs typeface="Times New Roman" panose="02020603050405020304" pitchFamily="18" charset="0"/>
              </a:rPr>
              <a:t>Very similar in architecture than the previous one, this design emphasizes once more the flexibility and control you have to manage and run configuration scripts across multiple clouds.</a:t>
            </a:r>
          </a:p>
        </p:txBody>
      </p:sp>
      <p:sp>
        <p:nvSpPr>
          <p:cNvPr id="4" name="Slide Number Placeholder 3"/>
          <p:cNvSpPr>
            <a:spLocks noGrp="1"/>
          </p:cNvSpPr>
          <p:nvPr>
            <p:ph type="sldNum" sz="quarter" idx="10"/>
          </p:nvPr>
        </p:nvSpPr>
        <p:spPr/>
        <p:txBody>
          <a:bodyPr/>
          <a:lstStyle/>
          <a:p>
            <a:fld id="{1EBAA5DD-E30D-4D08-9F31-9866B04DF950}" type="slidenum">
              <a:rPr lang="en-US" b="0" smtClean="0"/>
              <a:t>65</a:t>
            </a:fld>
            <a:endParaRPr lang="en-US" b="0" dirty="0"/>
          </a:p>
        </p:txBody>
      </p:sp>
      <p:sp>
        <p:nvSpPr>
          <p:cNvPr id="5" name="Rectangle 4">
            <a:extLst>
              <a:ext uri="{FF2B5EF4-FFF2-40B4-BE49-F238E27FC236}">
                <a16:creationId xmlns:a16="http://schemas.microsoft.com/office/drawing/2014/main" id="{B1FFB621-D317-46FB-917C-F1CD6A73A8BF}"/>
              </a:ext>
            </a:extLst>
          </p:cNvPr>
          <p:cNvSpPr/>
          <p:nvPr/>
        </p:nvSpPr>
        <p:spPr>
          <a:xfrm>
            <a:off x="0" y="0"/>
            <a:ext cx="3038475" cy="22225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000000"/>
                </a:solidFill>
                <a:latin typeface="Arial" panose="020B0604020202020204" pitchFamily="34" charset="0"/>
              </a:rPr>
              <a:t>20535A</a:t>
            </a:r>
          </a:p>
        </p:txBody>
      </p:sp>
      <p:sp>
        <p:nvSpPr>
          <p:cNvPr id="6" name="Rectangle 5">
            <a:extLst>
              <a:ext uri="{FF2B5EF4-FFF2-40B4-BE49-F238E27FC236}">
                <a16:creationId xmlns:a16="http://schemas.microsoft.com/office/drawing/2014/main" id="{2B21F75D-5C3B-4E5B-9B34-83CE45072F54}"/>
              </a:ext>
            </a:extLst>
          </p:cNvPr>
          <p:cNvSpPr/>
          <p:nvPr/>
        </p:nvSpPr>
        <p:spPr>
          <a:xfrm>
            <a:off x="0" y="238125"/>
            <a:ext cx="3038475" cy="347663"/>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336699"/>
                </a:solidFill>
                <a:latin typeface="Arial" panose="020B0604020202020204" pitchFamily="34" charset="0"/>
              </a:rPr>
              <a:t>12: Monitoring &amp; Automating Azure Solutions</a:t>
            </a:r>
          </a:p>
        </p:txBody>
      </p:sp>
    </p:spTree>
    <p:extLst>
      <p:ext uri="{BB962C8B-B14F-4D97-AF65-F5344CB8AC3E}">
        <p14:creationId xmlns:p14="http://schemas.microsoft.com/office/powerpoint/2010/main" val="5616994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module, you will cover:</a:t>
            </a:r>
          </a:p>
          <a:p>
            <a:pPr marL="171450" indent="-171450">
              <a:buFontTx/>
              <a:buChar char="-"/>
            </a:pPr>
            <a:r>
              <a:rPr lang="en-US" dirty="0"/>
              <a:t>Azure Functions.</a:t>
            </a:r>
          </a:p>
          <a:p>
            <a:pPr marL="171450" indent="-171450">
              <a:buFontTx/>
              <a:buChar char="-"/>
            </a:pPr>
            <a:r>
              <a:rPr lang="en-US" dirty="0"/>
              <a:t>Developing Azure Functions by using Visual Studio.</a:t>
            </a:r>
          </a:p>
          <a:p>
            <a:pPr marL="171450" indent="-171450">
              <a:buFontTx/>
              <a:buChar char="-"/>
            </a:pPr>
            <a:r>
              <a:rPr lang="en-US" dirty="0"/>
              <a:t>Implementing Durable Functions.</a:t>
            </a:r>
          </a:p>
          <a:p>
            <a:pPr marL="171450" indent="-171450">
              <a:buFontTx/>
              <a:buChar char="-"/>
            </a:pPr>
            <a:r>
              <a:rPr lang="en-US" dirty="0"/>
              <a:t>Lab: Building a web application on Azure Platform as a Service offerings</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9/21/2020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364121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a:t>
            </a:r>
            <a:r>
              <a:rPr lang="en-US" baseline="0" dirty="0"/>
              <a:t> you will cover:</a:t>
            </a:r>
          </a:p>
          <a:p>
            <a:pPr marL="171450" indent="-171450">
              <a:buFontTx/>
              <a:buChar char="-"/>
            </a:pPr>
            <a:r>
              <a:rPr lang="en-US" baseline="0" dirty="0"/>
              <a:t>Azure Functions.</a:t>
            </a:r>
          </a:p>
          <a:p>
            <a:pPr marL="171450" indent="-171450">
              <a:buFontTx/>
              <a:buChar char="-"/>
            </a:pPr>
            <a:r>
              <a:rPr lang="en-US" baseline="0" dirty="0"/>
              <a:t>Scale and hosting.</a:t>
            </a:r>
          </a:p>
          <a:p>
            <a:pPr marL="171450" indent="-171450">
              <a:buFontTx/>
              <a:buChar char="-"/>
            </a:pPr>
            <a:r>
              <a:rPr lang="en-US" baseline="0" dirty="0"/>
              <a:t>Triggers and bindings.</a:t>
            </a:r>
          </a:p>
          <a:p>
            <a:pPr marL="171450" indent="-171450">
              <a:buFontTx/>
              <a:buChar char="-"/>
            </a:pPr>
            <a:r>
              <a:rPr lang="en-US" baseline="0" dirty="0"/>
              <a:t>Best practices.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834456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Functions is a solution for easily running small pieces of code, or "functions," in the cloud. You can write just the code you need for the problem at hand, without worrying about a whole application or the infrastructure to run it. Functions can make development even more productive, and you can use your development language of choice, such as C#, F#, Node.js, Java, or PHP. Pay only for the time your code runs and trust Azure to scale as needed. Azure Functions lets you develop serverless applications on Microsoft Azure.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Functions is a great solution for processing data, integrating systems, working with the internet-of-things (IoT), and building simple APIs and microservices. Consider Functions for tasks such as image or order processing, file maintenance, or any tasks that you want to run on a schedule.</a:t>
            </a:r>
          </a:p>
          <a:p>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14495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dirty="0">
                <a:solidFill>
                  <a:schemeClr val="tx1"/>
                </a:solidFill>
              </a:rPr>
              <a:t>The following diagram gives a high-level view of Azure Monitor. At the center of the diagram are the data stores for metrics and logs, which are the two fundamental types of data use by Azure Monitor. On the left are the sources of monitoring data that populate these data stores. On the right are the different functions that Azure Monitor performs with this collected data such as analysis, alerting, and streaming to external systems.</a:t>
            </a:r>
          </a:p>
          <a:p>
            <a:endParaRPr lang="en-US" u="none" dirty="0">
              <a:solidFill>
                <a:schemeClr val="tx1"/>
              </a:solidFill>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3362950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Functions integrates with various Azure and third-party services. These services can trigger your function and start execution, or they can serve as input and output for your code.</a:t>
            </a:r>
          </a:p>
          <a:p>
            <a:endParaRPr lang="en-US" sz="882" b="0" i="0" kern="1200" dirty="0">
              <a:solidFill>
                <a:schemeClr val="tx1"/>
              </a:solidFill>
              <a:effectLst/>
              <a:latin typeface="Segoe UI Light" pitchFamily="34" charset="0"/>
              <a:ea typeface="+mn-ea"/>
              <a:cs typeface="+mn-cs"/>
            </a:endParaRPr>
          </a:p>
          <a:p>
            <a:r>
              <a:rPr lang="en-US" sz="882" kern="1200" dirty="0">
                <a:solidFill>
                  <a:schemeClr val="tx1"/>
                </a:solidFill>
                <a:latin typeface="Segoe UI Light" pitchFamily="34" charset="0"/>
                <a:ea typeface="+mn-ea"/>
                <a:cs typeface="+mn-cs"/>
              </a:rPr>
              <a:t>The following service integrations are supported by Azure Functions:</a:t>
            </a:r>
          </a:p>
          <a:p>
            <a:pPr marL="65621" lvl="0" indent="-171450">
              <a:buFont typeface="Arial" panose="020B0604020202020204" pitchFamily="34" charset="0"/>
              <a:buChar char="•"/>
            </a:pPr>
            <a:r>
              <a:rPr lang="en-US" dirty="0"/>
              <a:t>Azure Cosmos DB</a:t>
            </a:r>
          </a:p>
          <a:p>
            <a:pPr marL="65621" lvl="0" indent="-171450">
              <a:buFont typeface="Arial" panose="020B0604020202020204" pitchFamily="34" charset="0"/>
              <a:buChar char="•"/>
            </a:pPr>
            <a:r>
              <a:rPr lang="en-US" dirty="0"/>
              <a:t>Azure Event Hubs</a:t>
            </a:r>
          </a:p>
          <a:p>
            <a:pPr marL="65621" lvl="0" indent="-171450">
              <a:buFont typeface="Arial" panose="020B0604020202020204" pitchFamily="34" charset="0"/>
              <a:buChar char="•"/>
            </a:pPr>
            <a:r>
              <a:rPr lang="en-US" dirty="0"/>
              <a:t>Azure Event Grid</a:t>
            </a:r>
          </a:p>
          <a:p>
            <a:pPr marL="65621" lvl="0" indent="-171450">
              <a:buFont typeface="Arial" panose="020B0604020202020204" pitchFamily="34" charset="0"/>
              <a:buChar char="•"/>
            </a:pPr>
            <a:r>
              <a:rPr lang="en-US" dirty="0"/>
              <a:t>Azure Notification Hubs</a:t>
            </a:r>
          </a:p>
          <a:p>
            <a:pPr marL="65621" lvl="0" indent="-171450">
              <a:buFont typeface="Arial" panose="020B0604020202020204" pitchFamily="34" charset="0"/>
              <a:buChar char="•"/>
            </a:pPr>
            <a:r>
              <a:rPr lang="en-US" dirty="0"/>
              <a:t>Azure Service Bus (queues and topics)</a:t>
            </a:r>
          </a:p>
          <a:p>
            <a:pPr marL="65621" lvl="0" indent="-171450">
              <a:buFont typeface="Arial" panose="020B0604020202020204" pitchFamily="34" charset="0"/>
              <a:buChar char="•"/>
            </a:pPr>
            <a:r>
              <a:rPr lang="en-US" dirty="0"/>
              <a:t>Azure Storage (blob, queues, and tables)</a:t>
            </a:r>
          </a:p>
          <a:p>
            <a:pPr marL="65621" lvl="0" indent="-171450">
              <a:buFont typeface="Arial" panose="020B0604020202020204" pitchFamily="34" charset="0"/>
              <a:buChar char="•"/>
            </a:pPr>
            <a:r>
              <a:rPr lang="en-US" dirty="0"/>
              <a:t>On-premises (using Service Bus)</a:t>
            </a:r>
          </a:p>
          <a:p>
            <a:pPr marL="65621" lvl="0" indent="-171450">
              <a:buFont typeface="Arial" panose="020B0604020202020204" pitchFamily="34" charset="0"/>
              <a:buChar char="•"/>
            </a:pPr>
            <a:r>
              <a:rPr lang="en-US" dirty="0"/>
              <a:t>Twilio (SMS messages)</a:t>
            </a:r>
          </a:p>
          <a:p>
            <a:pPr marL="65621" lvl="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1112805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sample Java function provides echo functionality by taking in the body of a HTTP POST request as a string and returning that same body as a response.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445748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sample Python function is triggered by the creation of a new Azure Storage blob. When triggered, it logs information about the blob.</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7946204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Functions runs in two different modes: Consumption plan and Azure App Service plan. The Consumption plan automatically allocates compute power when your code is running. Your app is scaled out when needed to handle load, and scaled down when code is not running. You don't have to pay for idle VMs or reserve capacity in advance.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In either plan, an instance of the </a:t>
            </a:r>
            <a:r>
              <a:rPr lang="en-US" sz="882" b="0" i="1" kern="1200" dirty="0">
                <a:solidFill>
                  <a:schemeClr val="tx1"/>
                </a:solidFill>
                <a:effectLst/>
                <a:latin typeface="Segoe UI Light" pitchFamily="34" charset="0"/>
                <a:ea typeface="+mn-ea"/>
                <a:cs typeface="+mn-cs"/>
              </a:rPr>
              <a:t>Azure Functions host</a:t>
            </a:r>
            <a:r>
              <a:rPr lang="en-US" sz="882" b="0" i="0" kern="1200" dirty="0">
                <a:solidFill>
                  <a:schemeClr val="tx1"/>
                </a:solidFill>
                <a:effectLst/>
                <a:latin typeface="Segoe UI Light" pitchFamily="34" charset="0"/>
                <a:ea typeface="+mn-ea"/>
                <a:cs typeface="+mn-cs"/>
              </a:rPr>
              <a:t> executes the functions. </a:t>
            </a:r>
          </a:p>
          <a:p>
            <a:endParaRPr lang="en-US" sz="882" b="1"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Consumption Plan</a:t>
            </a:r>
          </a:p>
          <a:p>
            <a:r>
              <a:rPr lang="en-US" sz="882" b="0" i="0" kern="1200" dirty="0">
                <a:solidFill>
                  <a:schemeClr val="tx1"/>
                </a:solidFill>
                <a:effectLst/>
                <a:latin typeface="Segoe UI Light" pitchFamily="34" charset="0"/>
                <a:ea typeface="+mn-ea"/>
                <a:cs typeface="+mn-cs"/>
              </a:rPr>
              <a:t>When you're using a Consumption plan, instances of the Azure Functions host are dynamically added and removed based on the number of incoming events. This serverless plan scales automatically, and you're charged for compute resources only when your functions are running. On a Consumption plan, a function execution times out after a configurable period of time.</a:t>
            </a:r>
          </a:p>
          <a:p>
            <a:br>
              <a:rPr lang="en-US" b="1" dirty="0"/>
            </a:br>
            <a:r>
              <a:rPr lang="en-US" sz="882" b="1" i="0" kern="1200" dirty="0">
                <a:solidFill>
                  <a:schemeClr val="tx1"/>
                </a:solidFill>
                <a:effectLst/>
                <a:latin typeface="Segoe UI Light" pitchFamily="34" charset="0"/>
                <a:ea typeface="+mn-ea"/>
                <a:cs typeface="+mn-cs"/>
              </a:rPr>
              <a:t>App Service Plan</a:t>
            </a:r>
          </a:p>
          <a:p>
            <a:r>
              <a:rPr lang="en-US" sz="882" b="0" i="0" kern="1200" dirty="0">
                <a:solidFill>
                  <a:schemeClr val="tx1"/>
                </a:solidFill>
                <a:effectLst/>
                <a:latin typeface="Segoe UI Light" pitchFamily="34" charset="0"/>
                <a:ea typeface="+mn-ea"/>
                <a:cs typeface="+mn-cs"/>
              </a:rPr>
              <a:t>In the dedicated App Service plan, your function apps run on dedicated VMs on Basic, Standard, Premium, and Isolated SKUs, which is the same as other App Service apps. Dedicated VMs are allocated to your function app, which means that the functions host can be always running. App Service plans support Linux.</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3314161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Functions are designed to be portable and to be hosted in a variety of places, including:</a:t>
            </a:r>
          </a:p>
          <a:p>
            <a:pPr marL="171450" indent="-171450">
              <a:buFont typeface="Arial" panose="020B0604020202020204" pitchFamily="34" charset="0"/>
              <a:buChar char="•"/>
            </a:pPr>
            <a:r>
              <a:rPr lang="en-US" b="0" dirty="0"/>
              <a:t>Azure Functions service by using Resource consumption, Premium, or App Service Plans</a:t>
            </a:r>
          </a:p>
          <a:p>
            <a:pPr marL="171450" indent="-171450">
              <a:buFont typeface="Arial" panose="020B0604020202020204" pitchFamily="34" charset="0"/>
              <a:buChar char="•"/>
            </a:pPr>
            <a:r>
              <a:rPr lang="en-US" b="0" dirty="0"/>
              <a:t>Internet of Things (IoT) devices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21442360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Azure Functions are designed to be portable and to hosted in a variety of places, including:</a:t>
            </a:r>
          </a:p>
          <a:p>
            <a:pPr marL="171450" indent="-171450">
              <a:buFont typeface="Arial" panose="020B0604020202020204" pitchFamily="34" charset="0"/>
              <a:buChar char="•"/>
            </a:pPr>
            <a:r>
              <a:rPr lang="en-US" b="0" dirty="0"/>
              <a:t>Azure services that support containerization (Azure Kubernetes Service, Service Fabric, and Azure Container Instances)</a:t>
            </a:r>
          </a:p>
          <a:p>
            <a:pPr marL="171450" indent="-171450">
              <a:buFont typeface="Arial" panose="020B0604020202020204" pitchFamily="34" charset="0"/>
              <a:buChar char="•"/>
            </a:pPr>
            <a:r>
              <a:rPr lang="en-US" b="0" dirty="0"/>
              <a:t>Non-Azure container hosts (Kubernetes, Virtual Machines, other cloud providers)</a:t>
            </a:r>
          </a:p>
          <a:p>
            <a:pPr marL="171450" indent="-171450">
              <a:buFont typeface="Arial" panose="020B0604020202020204" pitchFamily="34" charset="0"/>
              <a:buChar char="•"/>
            </a:pPr>
            <a:r>
              <a:rPr lang="en-US" b="0" dirty="0"/>
              <a:t>On-premises by using App Service on Azure Stack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0320045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A trigger defines how a function is invoked. A function must have exactly one trigger. Triggers have associated data, which is usually the payload that triggers the function.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174954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There are many types of triggers for Azure services including:</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HTTPTrigger</a:t>
            </a:r>
            <a:r>
              <a:rPr lang="en-US" sz="882" b="0" i="0" kern="1200" dirty="0">
                <a:solidFill>
                  <a:schemeClr val="tx1"/>
                </a:solidFill>
                <a:effectLst/>
                <a:latin typeface="Segoe UI Light" pitchFamily="34" charset="0"/>
                <a:ea typeface="+mn-ea"/>
                <a:cs typeface="+mn-cs"/>
              </a:rPr>
              <a:t> - Trigger the execution of your code by using an HTTP request.</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TimerTrigger</a:t>
            </a:r>
            <a:r>
              <a:rPr lang="en-US" sz="882" b="0" i="0" kern="1200" dirty="0">
                <a:solidFill>
                  <a:schemeClr val="tx1"/>
                </a:solidFill>
                <a:effectLst/>
                <a:latin typeface="Segoe UI Light" pitchFamily="34" charset="0"/>
                <a:ea typeface="+mn-ea"/>
                <a:cs typeface="+mn-cs"/>
              </a:rPr>
              <a:t> - Execute cleanup or other batch tasks on a predefined schedule.</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GitHub webhook</a:t>
            </a:r>
            <a:r>
              <a:rPr lang="en-US" sz="882" b="0" i="0" kern="1200" dirty="0">
                <a:solidFill>
                  <a:schemeClr val="tx1"/>
                </a:solidFill>
                <a:effectLst/>
                <a:latin typeface="Segoe UI Light" pitchFamily="34" charset="0"/>
                <a:ea typeface="+mn-ea"/>
                <a:cs typeface="+mn-cs"/>
              </a:rPr>
              <a:t> - Respond to events that occur in your GitHub repositories. Generic webhook - process webhook HTTP requests from any service that supports webhooks.</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CosmosDBTrigger</a:t>
            </a:r>
            <a:r>
              <a:rPr lang="en-US" sz="882" b="0" i="0" kern="1200" dirty="0">
                <a:solidFill>
                  <a:schemeClr val="tx1"/>
                </a:solidFill>
                <a:effectLst/>
                <a:latin typeface="Segoe UI Light" pitchFamily="34" charset="0"/>
                <a:ea typeface="+mn-ea"/>
                <a:cs typeface="+mn-cs"/>
              </a:rPr>
              <a:t> - Process Azure Cosmos DB documents when they are added or updated in collections in a NoSQL database.</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BlobTrigger</a:t>
            </a:r>
            <a:r>
              <a:rPr lang="en-US" sz="882" b="0" i="0" kern="1200" dirty="0">
                <a:solidFill>
                  <a:schemeClr val="tx1"/>
                </a:solidFill>
                <a:effectLst/>
                <a:latin typeface="Segoe UI Light" pitchFamily="34" charset="0"/>
                <a:ea typeface="+mn-ea"/>
                <a:cs typeface="+mn-cs"/>
              </a:rPr>
              <a:t> - Process Azure Storage blobs when they are added to containers. You might use this function for image resizing.</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QueueTrigger</a:t>
            </a:r>
            <a:r>
              <a:rPr lang="en-US" sz="882" b="0" i="0" kern="1200" dirty="0">
                <a:solidFill>
                  <a:schemeClr val="tx1"/>
                </a:solidFill>
                <a:effectLst/>
                <a:latin typeface="Segoe UI Light" pitchFamily="34" charset="0"/>
                <a:ea typeface="+mn-ea"/>
                <a:cs typeface="+mn-cs"/>
              </a:rPr>
              <a:t> - Respond to messages as they arrive in an Azure Storage queue.</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EventHubTrigger</a:t>
            </a:r>
            <a:r>
              <a:rPr lang="en-US" sz="882" b="0" i="0" kern="1200" dirty="0">
                <a:solidFill>
                  <a:schemeClr val="tx1"/>
                </a:solidFill>
                <a:effectLst/>
                <a:latin typeface="Segoe UI Light" pitchFamily="34" charset="0"/>
                <a:ea typeface="+mn-ea"/>
                <a:cs typeface="+mn-cs"/>
              </a:rPr>
              <a:t> - Respond to events delivered to an Azure Event Hub. Particularly useful in application instrumentation, user experience, or workflow processing, and Internet of Things (IoT) scenarios.</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ServiceBusQueueTrigger</a:t>
            </a:r>
            <a:r>
              <a:rPr lang="en-US" sz="882" b="0" i="0" kern="1200" dirty="0">
                <a:solidFill>
                  <a:schemeClr val="tx1"/>
                </a:solidFill>
                <a:effectLst/>
                <a:latin typeface="Segoe UI Light" pitchFamily="34" charset="0"/>
                <a:ea typeface="+mn-ea"/>
                <a:cs typeface="+mn-cs"/>
              </a:rPr>
              <a:t> - Connect your code to other Azure services or on-premises services by listening to message queues.</a:t>
            </a:r>
          </a:p>
          <a:p>
            <a:pPr marL="171450" indent="-171450">
              <a:buFont typeface="Arial" panose="020B0604020202020204" pitchFamily="34" charset="0"/>
              <a:buChar char="•"/>
            </a:pPr>
            <a:r>
              <a:rPr lang="en-US" sz="882" b="1" i="0" kern="1200" dirty="0" err="1">
                <a:solidFill>
                  <a:schemeClr val="tx1"/>
                </a:solidFill>
                <a:effectLst/>
                <a:latin typeface="Segoe UI Light" pitchFamily="34" charset="0"/>
                <a:ea typeface="+mn-ea"/>
                <a:cs typeface="+mn-cs"/>
              </a:rPr>
              <a:t>ServiceBusTopicTrigger</a:t>
            </a:r>
            <a:r>
              <a:rPr lang="en-US" sz="882" b="0" i="0" kern="1200" dirty="0">
                <a:solidFill>
                  <a:schemeClr val="tx1"/>
                </a:solidFill>
                <a:effectLst/>
                <a:latin typeface="Segoe UI Light" pitchFamily="34" charset="0"/>
                <a:ea typeface="+mn-ea"/>
                <a:cs typeface="+mn-cs"/>
              </a:rPr>
              <a:t> - Connect your code to other Azure services or on-premises services by subscribing to topics.</a:t>
            </a:r>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3012560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Input and output bindings provide a declarative way to connect to data from within your code. Bindings are optional and an Azure Function can have multiple input and output bindings.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76039029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Triggers and bindings let you avoid hard-coding the details of the services that you're working with. Your function receives data (for example, the content of a queue message) in function parameters. You send data (for example, to create a queue message) by using the return value of the function. In C# and C# script, alternative ways to send data are out parameters and collector objects.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135497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Monitor can collect data from a variety of sources. You can think of monitoring data for your applications in tiers ranging from your application, any operating system and services it relies on, down to the platform itself. Azure Monitor collects data from each of the following tiers:</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Application monitoring data</a:t>
            </a:r>
            <a:r>
              <a:rPr lang="en-US" sz="882" b="0" i="0" kern="1200" dirty="0">
                <a:solidFill>
                  <a:schemeClr val="tx1"/>
                </a:solidFill>
                <a:effectLst/>
                <a:latin typeface="Segoe UI Light" pitchFamily="34" charset="0"/>
                <a:ea typeface="+mn-ea"/>
                <a:cs typeface="+mn-cs"/>
              </a:rPr>
              <a:t>: Data about the performance and functionality of the code you have written, regardless of its platform.</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Guest OS monitoring data</a:t>
            </a:r>
            <a:r>
              <a:rPr lang="en-US" sz="882" b="0" i="0" kern="1200" dirty="0">
                <a:solidFill>
                  <a:schemeClr val="tx1"/>
                </a:solidFill>
                <a:effectLst/>
                <a:latin typeface="Segoe UI Light" pitchFamily="34" charset="0"/>
                <a:ea typeface="+mn-ea"/>
                <a:cs typeface="+mn-cs"/>
              </a:rPr>
              <a:t>: Data about the operating system on which your application is running. This could be running in Azure, another cloud, or on-premises.</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Azure resource monitoring data</a:t>
            </a:r>
            <a:r>
              <a:rPr lang="en-US" sz="882" b="0" i="0" kern="1200" dirty="0">
                <a:solidFill>
                  <a:schemeClr val="tx1"/>
                </a:solidFill>
                <a:effectLst/>
                <a:latin typeface="Segoe UI Light" pitchFamily="34" charset="0"/>
                <a:ea typeface="+mn-ea"/>
                <a:cs typeface="+mn-cs"/>
              </a:rPr>
              <a:t>: Data about the operation of an Azure resource.</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Azure subscription monitoring data</a:t>
            </a:r>
            <a:r>
              <a:rPr lang="en-US" sz="882" b="0" i="0" kern="1200" dirty="0">
                <a:solidFill>
                  <a:schemeClr val="tx1"/>
                </a:solidFill>
                <a:effectLst/>
                <a:latin typeface="Segoe UI Light" pitchFamily="34" charset="0"/>
                <a:ea typeface="+mn-ea"/>
                <a:cs typeface="+mn-cs"/>
              </a:rPr>
              <a:t>: Data about the operation and management of an Azure subscription, as well as data about the health and operation of Azure itself.</a:t>
            </a:r>
          </a:p>
          <a:p>
            <a:pPr marL="171450" indent="-171450">
              <a:buFont typeface="Arial" panose="020B0604020202020204" pitchFamily="34" charset="0"/>
              <a:buChar char="•"/>
            </a:pPr>
            <a:r>
              <a:rPr lang="en-US" sz="882" b="1" i="0" kern="1200" dirty="0">
                <a:solidFill>
                  <a:schemeClr val="tx1"/>
                </a:solidFill>
                <a:effectLst/>
                <a:latin typeface="Segoe UI Light" pitchFamily="34" charset="0"/>
                <a:ea typeface="+mn-ea"/>
                <a:cs typeface="+mn-cs"/>
              </a:rPr>
              <a:t>Azure tenant monitoring data</a:t>
            </a:r>
            <a:r>
              <a:rPr lang="en-US" sz="882" b="0" i="0" kern="1200" dirty="0">
                <a:solidFill>
                  <a:schemeClr val="tx1"/>
                </a:solidFill>
                <a:effectLst/>
                <a:latin typeface="Segoe UI Light" pitchFamily="34" charset="0"/>
                <a:ea typeface="+mn-ea"/>
                <a:cs typeface="+mn-cs"/>
              </a:rPr>
              <a:t>: Data about the operation of tenant-level Azure services, such as Azure Active Directory.</a:t>
            </a:r>
          </a:p>
          <a:p>
            <a:pPr marL="171450" indent="-171450">
              <a:buFont typeface="Arial" panose="020B0604020202020204" pitchFamily="34" charset="0"/>
              <a:buChar char="•"/>
            </a:pPr>
            <a:endParaRPr lang="en-US" sz="882" b="1"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6776167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Light" pitchFamily="34" charset="0"/>
                <a:ea typeface="+mn-ea"/>
                <a:cs typeface="+mn-cs"/>
              </a:rPr>
              <a:t>In this example, the Function app is triggered by a recurring schedule (nightly) and queries Azure Cosmos DB for a set of documents. The function then processes the documents, outputs blobs to Azure Storage, and outputs logs to Event Hubs.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5869439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latin typeface="Segoe UI Light" pitchFamily="34" charset="0"/>
                <a:ea typeface="+mn-ea"/>
                <a:cs typeface="+mn-cs"/>
              </a:rPr>
              <a:t>Under the Premium plan, Azure Functions has the same hosting capabilities as the Web Apps in Azure App Service. This means that Azure Functions also has the Virtual Network Integration feature.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When </a:t>
            </a:r>
            <a:r>
              <a:rPr lang="en-US" b="0" dirty="0"/>
              <a:t>Virtual Network</a:t>
            </a:r>
            <a:r>
              <a:rPr lang="en-US" sz="882" b="0" i="0" kern="1200" dirty="0">
                <a:solidFill>
                  <a:schemeClr val="tx1"/>
                </a:solidFill>
                <a:effectLst/>
                <a:latin typeface="Segoe UI Light" pitchFamily="34" charset="0"/>
                <a:ea typeface="+mn-ea"/>
                <a:cs typeface="+mn-cs"/>
              </a:rPr>
              <a:t> Integration is used with </a:t>
            </a:r>
            <a:r>
              <a:rPr lang="en-US" b="0" dirty="0"/>
              <a:t>an Azure Virtual Network</a:t>
            </a:r>
            <a:r>
              <a:rPr lang="en-US" sz="882" b="0" i="0" kern="1200" dirty="0">
                <a:solidFill>
                  <a:schemeClr val="tx1"/>
                </a:solidFill>
                <a:effectLst/>
                <a:latin typeface="Segoe UI Light" pitchFamily="34" charset="0"/>
                <a:ea typeface="+mn-ea"/>
                <a:cs typeface="+mn-cs"/>
              </a:rPr>
              <a:t> in the same region as your app, it requires you to use a delegated subnet with at least 32 addresses in it. You won’t be able to use the subnet for anything else. Outbound calls from your app will be made from the addresses in the delegated subnet. When you use this version of </a:t>
            </a:r>
            <a:r>
              <a:rPr lang="en-US" b="0" dirty="0"/>
              <a:t>Virtual Network</a:t>
            </a:r>
            <a:r>
              <a:rPr lang="en-US" sz="882" b="0" i="0" kern="1200" dirty="0">
                <a:solidFill>
                  <a:schemeClr val="tx1"/>
                </a:solidFill>
                <a:effectLst/>
                <a:latin typeface="Segoe UI Light" pitchFamily="34" charset="0"/>
                <a:ea typeface="+mn-ea"/>
                <a:cs typeface="+mn-cs"/>
              </a:rPr>
              <a:t> Integration, the calls are made from addresses in your </a:t>
            </a:r>
            <a:r>
              <a:rPr lang="en-US" b="0" dirty="0"/>
              <a:t>Virtual Network</a:t>
            </a:r>
            <a:r>
              <a:rPr lang="en-US" sz="882" b="0" i="0" kern="1200" dirty="0">
                <a:solidFill>
                  <a:schemeClr val="tx1"/>
                </a:solidFill>
                <a:effectLst/>
                <a:latin typeface="Segoe UI Light" pitchFamily="34" charset="0"/>
                <a:ea typeface="+mn-ea"/>
                <a:cs typeface="+mn-cs"/>
              </a:rPr>
              <a: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17297456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Using addresses in your </a:t>
            </a:r>
            <a:r>
              <a:rPr lang="en-US" b="0" dirty="0"/>
              <a:t>VNET</a:t>
            </a:r>
            <a:r>
              <a:rPr lang="en-US" sz="882" b="0" i="0" kern="1200" dirty="0">
                <a:solidFill>
                  <a:schemeClr val="tx1"/>
                </a:solidFill>
                <a:effectLst/>
                <a:latin typeface="Segoe UI Light" pitchFamily="34" charset="0"/>
                <a:ea typeface="+mn-ea"/>
                <a:cs typeface="+mn-cs"/>
              </a:rPr>
              <a:t> enables your app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Make calls to service-endpoint secured services.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across Azure ExpressRoute connections.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in the </a:t>
            </a:r>
            <a:r>
              <a:rPr lang="en-US" b="0" dirty="0"/>
              <a:t>Virtual Network</a:t>
            </a:r>
            <a:r>
              <a:rPr lang="en-US" sz="882" b="0" i="0" kern="1200" dirty="0">
                <a:solidFill>
                  <a:schemeClr val="tx1"/>
                </a:solidFill>
                <a:effectLst/>
                <a:latin typeface="Segoe UI Light" pitchFamily="34" charset="0"/>
                <a:ea typeface="+mn-ea"/>
                <a:cs typeface="+mn-cs"/>
              </a:rPr>
              <a:t> that you are connected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Access resources across peered connections, including ExpressRoute connections.</a:t>
            </a: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2345866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i="0" kern="1200" dirty="0">
                <a:solidFill>
                  <a:schemeClr val="tx1"/>
                </a:solidFill>
                <a:effectLst/>
                <a:latin typeface="Segoe UI Light" pitchFamily="34" charset="0"/>
                <a:ea typeface="+mn-ea"/>
                <a:cs typeface="+mn-cs"/>
              </a:rPr>
              <a:t>Avoid long running functions</a:t>
            </a:r>
          </a:p>
          <a:p>
            <a:r>
              <a:rPr lang="en-US" sz="882" b="0" i="0" kern="1200" dirty="0">
                <a:solidFill>
                  <a:schemeClr val="tx1"/>
                </a:solidFill>
                <a:effectLst/>
                <a:latin typeface="Segoe UI Light" pitchFamily="34" charset="0"/>
                <a:ea typeface="+mn-ea"/>
                <a:cs typeface="+mn-cs"/>
              </a:rPr>
              <a:t>Large, long-running functions can cause unexpected time-out issues. A function can become large due to many Node.js dependencies. Importing dependencies can also cause increased load times that result in unexpected time-outs. Dependencies are loaded both explicitly and implicitly. A single module loaded by your code may load its own additional modules.</a:t>
            </a:r>
          </a:p>
          <a:p>
            <a:endParaRPr lang="en-US" dirty="0"/>
          </a:p>
          <a:p>
            <a:r>
              <a:rPr lang="en-US" sz="882" b="1" i="0" kern="1200" dirty="0">
                <a:solidFill>
                  <a:schemeClr val="tx1"/>
                </a:solidFill>
                <a:effectLst/>
                <a:latin typeface="Segoe UI Light" pitchFamily="34" charset="0"/>
                <a:ea typeface="+mn-ea"/>
                <a:cs typeface="+mn-cs"/>
              </a:rPr>
              <a:t>Cross function communication</a:t>
            </a:r>
          </a:p>
          <a:p>
            <a:r>
              <a:rPr lang="en-US" sz="882" b="0" i="0" kern="1200" dirty="0">
                <a:solidFill>
                  <a:schemeClr val="tx1"/>
                </a:solidFill>
                <a:effectLst/>
                <a:latin typeface="Segoe UI Light" pitchFamily="34" charset="0"/>
                <a:ea typeface="+mn-ea"/>
                <a:cs typeface="+mn-cs"/>
              </a:rPr>
              <a:t>Durable Functions and Azure Logic Apps are built to manage state transitions and communication between multiple functions. If you are not using Durable Functions or Logic Apps to integrate with multiple functions, it is generally a best practice to use storage queues for cross function communication. The main reason is storage queues are less costly and much easier to provision.</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Write functions to be stateless</a:t>
            </a:r>
          </a:p>
          <a:p>
            <a:r>
              <a:rPr lang="en-US" sz="882" b="0" i="0" kern="1200" dirty="0">
                <a:solidFill>
                  <a:schemeClr val="tx1"/>
                </a:solidFill>
                <a:effectLst/>
                <a:latin typeface="Segoe UI Light" pitchFamily="34" charset="0"/>
                <a:ea typeface="+mn-ea"/>
                <a:cs typeface="+mn-cs"/>
              </a:rPr>
              <a:t>Functions should be stateless and idempotent if possible. Associate any required state information with your data. For example, an order being processed would likely have an associated state member. A function could process an order based on that state while the function itself remains stateless.</a:t>
            </a:r>
          </a:p>
          <a:p>
            <a:endParaRPr lang="en-US" sz="882" b="0" i="0" kern="1200" dirty="0">
              <a:solidFill>
                <a:schemeClr val="tx1"/>
              </a:solidFill>
              <a:effectLst/>
              <a:latin typeface="Segoe UI Light" pitchFamily="34" charset="0"/>
              <a:ea typeface="+mn-ea"/>
              <a:cs typeface="+mn-cs"/>
            </a:endParaRPr>
          </a:p>
          <a:p>
            <a:r>
              <a:rPr lang="en-US" sz="882" b="1" i="0" kern="1200" dirty="0">
                <a:solidFill>
                  <a:schemeClr val="tx1"/>
                </a:solidFill>
                <a:effectLst/>
                <a:latin typeface="Segoe UI Light" pitchFamily="34" charset="0"/>
                <a:ea typeface="+mn-ea"/>
                <a:cs typeface="+mn-cs"/>
              </a:rPr>
              <a:t>Write defensive functions</a:t>
            </a:r>
          </a:p>
          <a:p>
            <a:r>
              <a:rPr lang="en-US" sz="882" b="0" i="0" kern="1200" dirty="0">
                <a:solidFill>
                  <a:schemeClr val="tx1"/>
                </a:solidFill>
                <a:effectLst/>
                <a:latin typeface="Segoe UI Light" pitchFamily="34" charset="0"/>
                <a:ea typeface="+mn-ea"/>
                <a:cs typeface="+mn-cs"/>
              </a:rPr>
              <a:t>Assume that your function could encounter an exception at any time. Design your functions with the ability to continue from a previous fail point during the next execution. </a:t>
            </a:r>
          </a:p>
          <a:p>
            <a:endParaRPr lang="en-US" sz="882" b="0" i="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4354924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a:t>
            </a:r>
            <a:r>
              <a:rPr lang="en-US" baseline="0" dirty="0"/>
              <a:t> you will cover:</a:t>
            </a:r>
          </a:p>
          <a:p>
            <a:pPr marL="171450" indent="-171450">
              <a:buFontTx/>
              <a:buChar char="-"/>
            </a:pPr>
            <a:r>
              <a:rPr lang="en-US" baseline="0" dirty="0"/>
              <a:t>Azure Functions Tools.</a:t>
            </a:r>
          </a:p>
          <a:p>
            <a:pPr marL="171450" indent="-171450">
              <a:buFontTx/>
              <a:buChar char="-"/>
            </a:pPr>
            <a:r>
              <a:rPr lang="en-US" baseline="0" dirty="0"/>
              <a:t>Function code.</a:t>
            </a:r>
          </a:p>
          <a:p>
            <a:pPr marL="171450" indent="-171450">
              <a:buFontTx/>
              <a:buChar char="-"/>
            </a:pPr>
            <a:r>
              <a:rPr lang="en-US" baseline="0" dirty="0"/>
              <a:t>Bindings.</a:t>
            </a:r>
          </a:p>
          <a:p>
            <a:pPr marL="171450" indent="-171450">
              <a:buFontTx/>
              <a:buChar char="-"/>
            </a:pPr>
            <a:r>
              <a:rPr lang="en-US" dirty="0"/>
              <a:t>Creating an Azure Functions project.</a:t>
            </a:r>
            <a:endParaRPr lang="en-US" baseline="0" dirty="0"/>
          </a:p>
          <a:p>
            <a:pPr marL="171450" indent="-171450">
              <a:buFontTx/>
              <a:buChar char="-"/>
            </a:pPr>
            <a:r>
              <a:rPr lang="en-US" baseline="0" dirty="0"/>
              <a:t>Function app settings.</a:t>
            </a:r>
          </a:p>
          <a:p>
            <a:pPr marL="171450" indent="-171450">
              <a:buFontTx/>
              <a:buChar char="-"/>
            </a:pPr>
            <a:endParaRPr lang="en-US" baseline="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8310982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Azure Functions is a built-in project type for Visual Studio that lets you develop, test, and deploy C# functions to Azure.</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Azure Functions project type provides the following benefits: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Edit, build, and run functions on your local development computer.</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Publish your Azure Functions project directly to Azure.</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Use </a:t>
            </a:r>
            <a:r>
              <a:rPr lang="en-US" sz="882" b="0" i="0" kern="1200" dirty="0" err="1">
                <a:solidFill>
                  <a:schemeClr val="tx1"/>
                </a:solidFill>
                <a:effectLst/>
                <a:latin typeface="Segoe UI Light" pitchFamily="34" charset="0"/>
                <a:ea typeface="+mn-ea"/>
                <a:cs typeface="+mn-cs"/>
              </a:rPr>
              <a:t>WebJobs</a:t>
            </a:r>
            <a:r>
              <a:rPr lang="en-US" sz="882" b="0" i="0" kern="1200" dirty="0">
                <a:solidFill>
                  <a:schemeClr val="tx1"/>
                </a:solidFill>
                <a:effectLst/>
                <a:latin typeface="Segoe UI Light" pitchFamily="34" charset="0"/>
                <a:ea typeface="+mn-ea"/>
                <a:cs typeface="+mn-cs"/>
              </a:rPr>
              <a:t> attributes to declare function bindings directly in the C# code instead of maintaining a separate </a:t>
            </a:r>
            <a:r>
              <a:rPr lang="en-US" sz="882" b="0" i="0" kern="1200" dirty="0" err="1">
                <a:solidFill>
                  <a:schemeClr val="tx1"/>
                </a:solidFill>
                <a:effectLst/>
                <a:latin typeface="Segoe UI Light" pitchFamily="34" charset="0"/>
                <a:ea typeface="+mn-ea"/>
                <a:cs typeface="+mn-cs"/>
              </a:rPr>
              <a:t>function.json</a:t>
            </a:r>
            <a:r>
              <a:rPr lang="en-US" sz="882" b="0" i="0" kern="1200" dirty="0">
                <a:solidFill>
                  <a:schemeClr val="tx1"/>
                </a:solidFill>
                <a:effectLst/>
                <a:latin typeface="Segoe UI Light" pitchFamily="34" charset="0"/>
                <a:ea typeface="+mn-ea"/>
                <a:cs typeface="+mn-cs"/>
              </a:rPr>
              <a:t> for binding definitions.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Develop and deploy precompiled C# functions. </a:t>
            </a:r>
            <a:r>
              <a:rPr lang="en-US" sz="882" b="0" i="0" kern="1200" dirty="0" err="1">
                <a:solidFill>
                  <a:schemeClr val="tx1"/>
                </a:solidFill>
                <a:effectLst/>
                <a:latin typeface="Segoe UI Light" pitchFamily="34" charset="0"/>
                <a:ea typeface="+mn-ea"/>
                <a:cs typeface="+mn-cs"/>
              </a:rPr>
              <a:t>Precomplied</a:t>
            </a:r>
            <a:r>
              <a:rPr lang="en-US" sz="882" b="0" i="0" kern="1200" dirty="0">
                <a:solidFill>
                  <a:schemeClr val="tx1"/>
                </a:solidFill>
                <a:effectLst/>
                <a:latin typeface="Segoe UI Light" pitchFamily="34" charset="0"/>
                <a:ea typeface="+mn-ea"/>
                <a:cs typeface="+mn-cs"/>
              </a:rPr>
              <a:t> functions provide a better cold-start performance than C# script-based functions.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Code your functions in C# while having all of the benefits of Visual Studio development.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47354280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 class represents a basic Queue storage triggered function.</a:t>
            </a:r>
          </a:p>
          <a:p>
            <a:endParaRPr lang="en-US" dirty="0"/>
          </a:p>
          <a:p>
            <a:r>
              <a:rPr lang="en-US" dirty="0"/>
              <a:t>A binding-specific attribute is applied to each binding parameter supplied to the entry point method. The attribute takes the binding information as parameters. In the previous example, the first parameter has a </a:t>
            </a:r>
            <a:r>
              <a:rPr lang="en-US" dirty="0" err="1"/>
              <a:t>QueueTrigger</a:t>
            </a:r>
            <a:r>
              <a:rPr lang="en-US" dirty="0"/>
              <a:t> attribute applied, indicating queue triggered function. The queue name and connection string setting name are passed as parameters to the </a:t>
            </a:r>
            <a:r>
              <a:rPr lang="en-US" dirty="0" err="1"/>
              <a:t>QueueTrigger</a:t>
            </a:r>
            <a:r>
              <a:rPr lang="en-US" dirty="0"/>
              <a:t> attribute.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628627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want to write a new row to Azure Table storage whenever a new message appears in Azure Queue storage. This scenario can be implemented by using an Azure Queue storage trigger and an Azure Table storage output binding.</a:t>
            </a:r>
          </a:p>
          <a:p>
            <a:endParaRPr lang="en-US" dirty="0"/>
          </a:p>
          <a:p>
            <a:r>
              <a:rPr lang="en-US" dirty="0"/>
              <a:t>The first element in the bindings array is the Queue storage trigger. The type and direction properties identify the trigger. The name property identifies the function parameter that receives the queue message content. The name of the queue to monitor is in </a:t>
            </a:r>
            <a:r>
              <a:rPr lang="en-US" dirty="0" err="1"/>
              <a:t>queueName</a:t>
            </a:r>
            <a:r>
              <a:rPr lang="en-US" dirty="0"/>
              <a:t>, and the connection string is in the app setting identified by connection.</a:t>
            </a:r>
          </a:p>
          <a:p>
            <a:endParaRPr lang="en-US" dirty="0"/>
          </a:p>
          <a:p>
            <a:r>
              <a:rPr lang="en-US" dirty="0"/>
              <a:t>The second element in the bindings array is the Azure Table Storage output binding. The type and direction properties identify the binding. The name property specifies how the function provides the new table row, in this case by using the function return value. The name of the table is in </a:t>
            </a:r>
            <a:r>
              <a:rPr lang="en-US" dirty="0" err="1"/>
              <a:t>tableName</a:t>
            </a:r>
            <a:r>
              <a:rPr lang="en-US" dirty="0"/>
              <a:t>, and the connection string is in the app setting identified by connection.</a:t>
            </a:r>
          </a:p>
          <a:p>
            <a:endParaRPr lang="en-US" dirty="0"/>
          </a:p>
          <a:p>
            <a:r>
              <a:rPr lang="en-US" dirty="0"/>
              <a:t>Note: The value of connection is the name of an app setting that contains the connection string, not the connection string itself. Bindings use connection strings stored in app settings to enforce the best practice that </a:t>
            </a:r>
            <a:r>
              <a:rPr lang="en-US" dirty="0" err="1"/>
              <a:t>function.json</a:t>
            </a:r>
            <a:r>
              <a:rPr lang="en-US" dirty="0"/>
              <a:t> does not contain service secrets.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63870500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C# script code that works with this trigger and binding. Notice that the name of the parameter that provides the queue message content is order; this name is required because the name property value in </a:t>
            </a:r>
            <a:r>
              <a:rPr lang="en-US" dirty="0" err="1"/>
              <a:t>function.json</a:t>
            </a:r>
            <a:r>
              <a:rPr lang="en-US" dirty="0"/>
              <a:t> is order.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dirty="0"/>
              <a:t>The method takes an </a:t>
            </a:r>
            <a:r>
              <a:rPr lang="en-US" sz="900" dirty="0"/>
              <a:t>incoming queue message that is a JSON object, and then add fields and write to Table storage. The method return value creates a new row in Table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6627735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revision of the course does not ship with demo instructions. For each demo, you will be given a list of specific tasks you should demonstrate to your students. The flow, content and structure of your demo is left to you to decide as an instructor.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demo, you should show students how to:</a:t>
            </a:r>
          </a:p>
          <a:p>
            <a:pPr marL="171450" indent="-171450">
              <a:buFont typeface="Arial" panose="020B0604020202020204" pitchFamily="34" charset="0"/>
              <a:buChar char="•"/>
            </a:pPr>
            <a:r>
              <a:rPr lang="en-US" dirty="0"/>
              <a:t>Creating an Azure Functions project.</a:t>
            </a:r>
          </a:p>
          <a:p>
            <a:pPr marL="171450" indent="-171450">
              <a:buFont typeface="Arial" panose="020B0604020202020204" pitchFamily="34" charset="0"/>
              <a:buChar char="•"/>
            </a:pPr>
            <a:r>
              <a:rPr lang="en-US" dirty="0"/>
              <a:t>Creating a function.</a:t>
            </a:r>
          </a:p>
          <a:p>
            <a:pPr marL="171450" indent="-171450">
              <a:buFont typeface="Arial" panose="020B0604020202020204" pitchFamily="34" charset="0"/>
              <a:buChar char="•"/>
            </a:pPr>
            <a:r>
              <a:rPr lang="en-US" dirty="0"/>
              <a:t>Add bindings to the Azure Function.</a:t>
            </a:r>
          </a:p>
          <a:p>
            <a:pPr marL="171450" indent="-171450">
              <a:buFont typeface="Arial" panose="020B0604020202020204" pitchFamily="34" charset="0"/>
              <a:buChar char="•"/>
            </a:pPr>
            <a:r>
              <a:rPr lang="en-US" dirty="0"/>
              <a:t>Testing and publishing the Azure Function.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20272443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9/21/2020 11:50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9288653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settings that you added in the </a:t>
            </a:r>
            <a:r>
              <a:rPr lang="en-US" dirty="0" err="1"/>
              <a:t>local.settings.json</a:t>
            </a:r>
            <a:r>
              <a:rPr lang="en-US" dirty="0"/>
              <a:t> must be also added to the Function app in Azure. These settings are not uploaded automatically when you publish the project.</a:t>
            </a:r>
          </a:p>
          <a:p>
            <a:endParaRPr lang="en-US" dirty="0"/>
          </a:p>
          <a:p>
            <a:r>
              <a:rPr lang="en-US" dirty="0"/>
              <a:t>The easiest way to upload the required settings to your function app in Azure is to use the Manage Application Settings link that is displayed after you successfully publish your project.</a:t>
            </a:r>
          </a:p>
          <a:p>
            <a:endParaRPr lang="en-US" dirty="0"/>
          </a:p>
          <a:p>
            <a:r>
              <a:rPr lang="en-US" dirty="0"/>
              <a:t>You can also manage application settings in one of these other ways:</a:t>
            </a:r>
          </a:p>
          <a:p>
            <a:endParaRPr lang="en-US" dirty="0"/>
          </a:p>
          <a:p>
            <a:pPr marL="171450" indent="-171450">
              <a:buFont typeface="Arial" panose="020B0604020202020204" pitchFamily="34" charset="0"/>
              <a:buChar char="•"/>
            </a:pPr>
            <a:r>
              <a:rPr lang="en-US" dirty="0"/>
              <a:t>By using the Azure portal.</a:t>
            </a:r>
          </a:p>
          <a:p>
            <a:pPr marL="171450" indent="-171450">
              <a:buFont typeface="Arial" panose="020B0604020202020204" pitchFamily="34" charset="0"/>
              <a:buChar char="•"/>
            </a:pPr>
            <a:r>
              <a:rPr lang="en-US" dirty="0"/>
              <a:t>By using the </a:t>
            </a:r>
            <a:r>
              <a:rPr lang="en-US" b="1" dirty="0"/>
              <a:t>--publish-local-settings </a:t>
            </a:r>
            <a:r>
              <a:rPr lang="en-US" dirty="0"/>
              <a:t>publish option in the Azure Functions Core Tools.</a:t>
            </a:r>
          </a:p>
          <a:p>
            <a:pPr marL="171450" indent="-171450">
              <a:buFont typeface="Arial" panose="020B0604020202020204" pitchFamily="34" charset="0"/>
              <a:buChar char="•"/>
            </a:pPr>
            <a:r>
              <a:rPr lang="en-US" dirty="0"/>
              <a:t>By using the Azure CLI.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3854169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lesson,</a:t>
            </a:r>
            <a:r>
              <a:rPr lang="en-US" baseline="0" dirty="0"/>
              <a:t> you will cover:</a:t>
            </a:r>
          </a:p>
          <a:p>
            <a:pPr marL="171450" indent="-171450">
              <a:buFontTx/>
              <a:buChar char="-"/>
            </a:pPr>
            <a:r>
              <a:rPr lang="en-US" baseline="0" dirty="0"/>
              <a:t>Durable Functions.</a:t>
            </a:r>
          </a:p>
          <a:p>
            <a:pPr marL="171450" indent="-171450">
              <a:buFontTx/>
              <a:buChar char="-"/>
            </a:pPr>
            <a:r>
              <a:rPr lang="en-US" baseline="0" dirty="0"/>
              <a:t>Creating a Durable Function in C#.</a:t>
            </a:r>
          </a:p>
          <a:p>
            <a:pPr marL="171450" indent="-171450">
              <a:buFontTx/>
              <a:buChar char="-"/>
            </a:pPr>
            <a:r>
              <a:rPr lang="en-US" baseline="0" dirty="0"/>
              <a:t>Fan-out/fan-in Durable Function.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7992861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Functions is an extension of Azure Functions and Azure </a:t>
            </a:r>
            <a:r>
              <a:rPr lang="en-US" dirty="0" err="1"/>
              <a:t>WebJobs</a:t>
            </a:r>
            <a:r>
              <a:rPr lang="en-US" dirty="0"/>
              <a:t> that lets you write stateful functions in a serverless environment. The extension manages state, checkpoints, and restarts for you.</a:t>
            </a:r>
          </a:p>
          <a:p>
            <a:endParaRPr lang="en-US" dirty="0"/>
          </a:p>
          <a:p>
            <a:r>
              <a:rPr lang="en-US" dirty="0"/>
              <a:t>The extension lets you define stateful workflows in a new type of function called an Orchestrator function. Here are some of the advantages of Orchestrator functions:</a:t>
            </a:r>
          </a:p>
          <a:p>
            <a:endParaRPr lang="en-US" dirty="0"/>
          </a:p>
          <a:p>
            <a:pPr marL="171450" indent="-171450">
              <a:buFont typeface="Arial" panose="020B0604020202020204" pitchFamily="34" charset="0"/>
              <a:buChar char="•"/>
            </a:pPr>
            <a:r>
              <a:rPr lang="en-US" dirty="0"/>
              <a:t>They define workflows in code. No JSON schemas or designers are needed.</a:t>
            </a:r>
          </a:p>
          <a:p>
            <a:pPr marL="171450" indent="-171450">
              <a:buFont typeface="Arial" panose="020B0604020202020204" pitchFamily="34" charset="0"/>
              <a:buChar char="•"/>
            </a:pPr>
            <a:r>
              <a:rPr lang="en-US" dirty="0"/>
              <a:t>They can call other functions synchronously and asynchronously. Output from called functions can be saved to local variables.</a:t>
            </a:r>
          </a:p>
          <a:p>
            <a:pPr marL="171450" indent="-171450">
              <a:buFont typeface="Arial" panose="020B0604020202020204" pitchFamily="34" charset="0"/>
              <a:buChar char="•"/>
            </a:pPr>
            <a:r>
              <a:rPr lang="en-US" dirty="0"/>
              <a:t>They automatically checkpoint their progress whenever the function awaits. Local state is never lost if the process recycles or the virtual machine (VM) reboots.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Note: Durable Functions is an advanced extension for Azure Functions that is not appropriate for all applications. The rest of this section assumes that you have a strong familiarity with Azure Functions concepts and the challenges involved in serverless application development.</a:t>
            </a:r>
          </a:p>
          <a:p>
            <a:endParaRPr lang="en-US" dirty="0"/>
          </a:p>
          <a:p>
            <a:r>
              <a:rPr lang="en-US" dirty="0"/>
              <a:t>The primary use case for Durable Functions is simplifying complex, stateful coordination problems in serverless applications. The following sections describe some typical application patterns that can benefit from Durable Functions.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386344902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Function chaining refers to the pattern of executing a sequence of functions in a particular order. Often, the output of one function needs to be applied to the input of another function.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3938197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values "F1", "F2", "F3", and "F4" are the names of other functions in the function app. Control flow is implemented by using normal imperative coding constructs. That is, code executes top down and can involve existing language control flow semantics, like conditionals and loops. Error handling logic can be included in try/catch/finally blocks.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a:t>
            </a:r>
            <a:r>
              <a:rPr lang="en-US" sz="882" b="0" i="0" kern="1200" dirty="0" err="1">
                <a:solidFill>
                  <a:schemeClr val="tx1"/>
                </a:solidFill>
                <a:effectLst/>
                <a:latin typeface="Segoe UI Light" pitchFamily="34" charset="0"/>
                <a:ea typeface="+mn-ea"/>
                <a:cs typeface="+mn-cs"/>
              </a:rPr>
              <a:t>ctx</a:t>
            </a:r>
            <a:r>
              <a:rPr lang="en-US" sz="882" b="0" i="0" kern="1200" dirty="0">
                <a:solidFill>
                  <a:schemeClr val="tx1"/>
                </a:solidFill>
                <a:effectLst/>
                <a:latin typeface="Segoe UI Light" pitchFamily="34" charset="0"/>
                <a:ea typeface="+mn-ea"/>
                <a:cs typeface="+mn-cs"/>
              </a:rPr>
              <a:t> parameter (</a:t>
            </a:r>
            <a:r>
              <a:rPr lang="en-US" sz="882" b="0" i="0" kern="1200" dirty="0" err="1">
                <a:solidFill>
                  <a:schemeClr val="tx1"/>
                </a:solidFill>
                <a:effectLst/>
                <a:latin typeface="Segoe UI Light" pitchFamily="34" charset="0"/>
                <a:ea typeface="+mn-ea"/>
                <a:cs typeface="+mn-cs"/>
              </a:rPr>
              <a:t>DurableOrchestrationContext</a:t>
            </a:r>
            <a:r>
              <a:rPr lang="en-US" sz="882" b="0" i="0" kern="1200" dirty="0">
                <a:solidFill>
                  <a:schemeClr val="tx1"/>
                </a:solidFill>
                <a:effectLst/>
                <a:latin typeface="Segoe UI Light" pitchFamily="34" charset="0"/>
                <a:ea typeface="+mn-ea"/>
                <a:cs typeface="+mn-cs"/>
              </a:rPr>
              <a:t>) provides methods for invoking other functions by name, passing parameters, and returning function output. Each time the code calls await, the Durable Functions framework checkpoints the progress of the current function instance. If the process or VM recycles midway through the execution, the function instance resumes from the previous await call.  We will cover more on this restart behavior later.</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32554082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Fan-out/fan-in refers to the pattern of executing multiple functions in parallel, and then waiting for all to finish. Often, some aggregation work is done on results returned from the functions.</a:t>
            </a:r>
          </a:p>
          <a:p>
            <a:br>
              <a:rPr lang="en-US" dirty="0"/>
            </a:br>
            <a:r>
              <a:rPr lang="en-US" sz="882" b="0" i="0" kern="1200" dirty="0">
                <a:solidFill>
                  <a:schemeClr val="tx1"/>
                </a:solidFill>
                <a:effectLst/>
                <a:latin typeface="Segoe UI Light" pitchFamily="34" charset="0"/>
                <a:ea typeface="+mn-ea"/>
                <a:cs typeface="+mn-cs"/>
              </a:rPr>
              <a:t>With normal functions, fanning out can be done by having the function send multiple messages to a queue. However, fanning back in is much more challenging. You'd have to write code to track when the queue-triggered functions end and store function outputs. The Durable Functions extension handles this pattern with relatively simple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43735365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fan-out work is distributed to multiple instances of function F2, and the work is tracked by using a dynamic list of tasks. The .NET </a:t>
            </a:r>
            <a:r>
              <a:rPr lang="en-US" sz="882" b="0" i="0" kern="1200" dirty="0" err="1">
                <a:solidFill>
                  <a:schemeClr val="tx1"/>
                </a:solidFill>
                <a:effectLst/>
                <a:latin typeface="Segoe UI Light" pitchFamily="34" charset="0"/>
                <a:ea typeface="+mn-ea"/>
                <a:cs typeface="+mn-cs"/>
              </a:rPr>
              <a:t>Task.WhenAll</a:t>
            </a:r>
            <a:r>
              <a:rPr lang="en-US" sz="882" b="0" i="0" kern="1200" dirty="0">
                <a:solidFill>
                  <a:schemeClr val="tx1"/>
                </a:solidFill>
                <a:effectLst/>
                <a:latin typeface="Segoe UI Light" pitchFamily="34" charset="0"/>
                <a:ea typeface="+mn-ea"/>
                <a:cs typeface="+mn-cs"/>
              </a:rPr>
              <a:t> API is called to wait for all the called functions to finish. Then the F2 function outputs are aggregated from the dynamic task list and passed on to the F3 function.</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The automatic checkpointing that happens at the await call on </a:t>
            </a:r>
            <a:r>
              <a:rPr lang="en-US" sz="882" b="0" i="0" kern="1200" dirty="0" err="1">
                <a:solidFill>
                  <a:schemeClr val="tx1"/>
                </a:solidFill>
                <a:effectLst/>
                <a:latin typeface="Segoe UI Light" pitchFamily="34" charset="0"/>
                <a:ea typeface="+mn-ea"/>
                <a:cs typeface="+mn-cs"/>
              </a:rPr>
              <a:t>Task.WhenAll</a:t>
            </a:r>
            <a:r>
              <a:rPr lang="en-US" sz="882" b="0" i="0" kern="1200" dirty="0">
                <a:solidFill>
                  <a:schemeClr val="tx1"/>
                </a:solidFill>
                <a:effectLst/>
                <a:latin typeface="Segoe UI Light" pitchFamily="34" charset="0"/>
                <a:ea typeface="+mn-ea"/>
                <a:cs typeface="+mn-cs"/>
              </a:rPr>
              <a:t> ensures that any crash or reboot midway through does not require a restart of any already completed tasks.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55872053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third pattern is all about the problem of coordinating the state of long-running operations with external clients. A common way to implement this pattern is by having the long-running action triggered by an HTTP call, and then redirecting the client to a status endpoint that they can poll to learn when the operation completes.</a:t>
            </a:r>
          </a:p>
          <a:p>
            <a:br>
              <a:rPr lang="en-US" dirty="0"/>
            </a:br>
            <a:r>
              <a:rPr lang="en-US" sz="882" b="0" i="0" kern="1200" dirty="0">
                <a:solidFill>
                  <a:schemeClr val="tx1"/>
                </a:solidFill>
                <a:effectLst/>
                <a:latin typeface="Segoe UI Light" pitchFamily="34" charset="0"/>
                <a:ea typeface="+mn-ea"/>
                <a:cs typeface="+mn-cs"/>
              </a:rPr>
              <a:t>Durable Functions provides built-in APIs that simplify the code you write for interacting with long-running function executions. After an instance is started, the extension exposes webhook HTTP APIs that query the Orchestrator function status. The following example shows the REST commands to start an Orchestrator and to query its status. For clarity, some details are omitted from the example.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50052115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Because the state is managed by the Durable Functions runtime, you don't have to implement your own status-tracking mechanism.</a:t>
            </a:r>
          </a:p>
          <a:p>
            <a:br>
              <a:rPr lang="en-US" dirty="0"/>
            </a:b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118822384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the Durable Functions extension has built-in webhooks for managing long-running orchestrations, you can implement this pattern yourself by using your own function triggers (such as HTTP, queue, or Event Hub) and the </a:t>
            </a:r>
            <a:r>
              <a:rPr lang="en-US" dirty="0" err="1"/>
              <a:t>orchestrationClient</a:t>
            </a:r>
            <a:r>
              <a:rPr lang="en-US" dirty="0"/>
              <a:t> binding. For example, you could use a queue message to trigger termination. Or you could use an HTTP trigger protected by an Azure Active Directory authentication policy instead of the built-in webhooks that use a generated key for authentication.</a:t>
            </a:r>
          </a:p>
          <a:p>
            <a:endParaRPr lang="en-US" dirty="0"/>
          </a:p>
          <a:p>
            <a:r>
              <a:rPr lang="en-US" sz="882" b="0" i="0" kern="1200" dirty="0">
                <a:solidFill>
                  <a:schemeClr val="tx1"/>
                </a:solidFill>
                <a:effectLst/>
                <a:latin typeface="Segoe UI Light" pitchFamily="34" charset="0"/>
                <a:ea typeface="+mn-ea"/>
                <a:cs typeface="+mn-cs"/>
              </a:rPr>
              <a:t>The </a:t>
            </a:r>
            <a:r>
              <a:rPr lang="en-US" dirty="0" err="1"/>
              <a:t>DurableOrchestrationClient</a:t>
            </a:r>
            <a:r>
              <a:rPr lang="en-US" sz="882" b="0" i="0" kern="1200" dirty="0">
                <a:solidFill>
                  <a:schemeClr val="tx1"/>
                </a:solidFill>
                <a:effectLst/>
                <a:latin typeface="Segoe UI Light" pitchFamily="34" charset="0"/>
                <a:ea typeface="+mn-ea"/>
                <a:cs typeface="+mn-cs"/>
              </a:rPr>
              <a:t> </a:t>
            </a:r>
            <a:r>
              <a:rPr lang="en-US" dirty="0"/>
              <a:t>starter</a:t>
            </a:r>
            <a:r>
              <a:rPr lang="en-US" sz="882" b="0" i="0" kern="1200" dirty="0">
                <a:solidFill>
                  <a:schemeClr val="tx1"/>
                </a:solidFill>
                <a:effectLst/>
                <a:latin typeface="Segoe UI Light" pitchFamily="34" charset="0"/>
                <a:ea typeface="+mn-ea"/>
                <a:cs typeface="+mn-cs"/>
              </a:rPr>
              <a:t> parameter is a value from the </a:t>
            </a:r>
            <a:r>
              <a:rPr lang="en-US" dirty="0" err="1"/>
              <a:t>orchestrationClient</a:t>
            </a:r>
            <a:r>
              <a:rPr lang="en-US" sz="882" b="0" i="0" kern="1200" dirty="0">
                <a:solidFill>
                  <a:schemeClr val="tx1"/>
                </a:solidFill>
                <a:effectLst/>
                <a:latin typeface="Segoe UI Light" pitchFamily="34" charset="0"/>
                <a:ea typeface="+mn-ea"/>
                <a:cs typeface="+mn-cs"/>
              </a:rPr>
              <a:t> output binding, which is part of the Durable Functions extension. It provides methods for starting, sending events to, terminating, and querying for new or existing Orchestrator function instances. In the previous example, an HTTP triggered-function takes in a </a:t>
            </a:r>
            <a:r>
              <a:rPr lang="en-US" dirty="0" err="1"/>
              <a:t>functionName</a:t>
            </a:r>
            <a:r>
              <a:rPr lang="en-US" sz="882" b="0" i="0" kern="1200" dirty="0">
                <a:solidFill>
                  <a:schemeClr val="tx1"/>
                </a:solidFill>
                <a:effectLst/>
                <a:latin typeface="Segoe UI Light" pitchFamily="34" charset="0"/>
                <a:ea typeface="+mn-ea"/>
                <a:cs typeface="+mn-cs"/>
              </a:rPr>
              <a:t> value from the incoming URL and passes that value to </a:t>
            </a:r>
            <a:r>
              <a:rPr lang="en-US" dirty="0" err="1"/>
              <a:t>StartNewAsync</a:t>
            </a:r>
            <a:r>
              <a:rPr lang="en-US" sz="882" b="0" i="0" kern="1200" dirty="0">
                <a:solidFill>
                  <a:schemeClr val="tx1"/>
                </a:solidFill>
                <a:effectLst/>
                <a:latin typeface="Segoe UI Light" pitchFamily="34" charset="0"/>
                <a:ea typeface="+mn-ea"/>
                <a:cs typeface="+mn-cs"/>
              </a:rPr>
              <a:t>. This binding API then returns a response that contains a </a:t>
            </a:r>
            <a:r>
              <a:rPr lang="en-US" dirty="0"/>
              <a:t>Location</a:t>
            </a:r>
            <a:r>
              <a:rPr lang="en-US" sz="882" b="0" i="0" kern="1200" dirty="0">
                <a:solidFill>
                  <a:schemeClr val="tx1"/>
                </a:solidFill>
                <a:effectLst/>
                <a:latin typeface="Segoe UI Light" pitchFamily="34" charset="0"/>
                <a:ea typeface="+mn-ea"/>
                <a:cs typeface="+mn-cs"/>
              </a:rPr>
              <a:t> header and additional information about the instance that can later be used to look up the status of the started instance or terminate it.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638645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All data collected by Azure Monitor fits into one of two fundamental types, </a:t>
            </a:r>
            <a:r>
              <a:rPr lang="en-US" sz="882" b="1" i="0" kern="1200" dirty="0">
                <a:solidFill>
                  <a:schemeClr val="tx1"/>
                </a:solidFill>
                <a:effectLst/>
                <a:latin typeface="Segoe UI Light" pitchFamily="34" charset="0"/>
                <a:ea typeface="+mn-ea"/>
                <a:cs typeface="+mn-cs"/>
              </a:rPr>
              <a:t>metrics</a:t>
            </a:r>
            <a:r>
              <a:rPr lang="en-US" sz="882" b="0" i="0" kern="1200" dirty="0">
                <a:solidFill>
                  <a:schemeClr val="tx1"/>
                </a:solidFill>
                <a:effectLst/>
                <a:latin typeface="Segoe UI Light" pitchFamily="34" charset="0"/>
                <a:ea typeface="+mn-ea"/>
                <a:cs typeface="+mn-cs"/>
              </a:rPr>
              <a:t> and </a:t>
            </a:r>
            <a:r>
              <a:rPr lang="en-US" sz="882" b="1" i="0" kern="1200" dirty="0">
                <a:solidFill>
                  <a:schemeClr val="tx1"/>
                </a:solidFill>
                <a:effectLst/>
                <a:latin typeface="Segoe UI Light" pitchFamily="34" charset="0"/>
                <a:ea typeface="+mn-ea"/>
                <a:cs typeface="+mn-cs"/>
              </a:rPr>
              <a:t>logs</a:t>
            </a:r>
            <a:r>
              <a:rPr lang="en-US" sz="882" b="0" i="0" kern="1200" dirty="0">
                <a:solidFill>
                  <a:schemeClr val="tx1"/>
                </a:solidFill>
                <a:effectLst/>
                <a:latin typeface="Segoe UI Light" pitchFamily="34" charset="0"/>
                <a:ea typeface="+mn-ea"/>
                <a:cs typeface="+mn-cs"/>
              </a:rPr>
              <a:t>. Metrics are numerical values that describe some aspect of a system at a particular point in time. They are lightweight and capable of supporting near real-time scenarios. Logs contain different kinds of data organized into records with different sets of properties for each type. Telemetry such as events and traces are stored as logs in addition to performance data so that it can all be combined for analysis.</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Log data collected by Azure Monitor is stored in Log Analytics, which includes a rich query language to quickly retrieve, consolidate, and analyze collected data. You can create and test queries by using the Log Analytics page in the Azure portal and then either directly analyze the data by using these tools or save queries for use with visualizations or alert rules.</a:t>
            </a:r>
          </a:p>
          <a:p>
            <a:endParaRPr lang="en-US" sz="882" b="0" i="0" kern="1200" dirty="0">
              <a:solidFill>
                <a:schemeClr val="tx1"/>
              </a:solidFill>
              <a:effectLst/>
              <a:latin typeface="Segoe UI Light" pitchFamily="34" charset="0"/>
              <a:ea typeface="+mn-ea"/>
              <a:cs typeface="+mn-cs"/>
            </a:endParaRPr>
          </a:p>
          <a:p>
            <a:endParaRPr lang="en-US" sz="882" b="0" i="0" kern="1200" dirty="0">
              <a:solidFill>
                <a:schemeClr val="tx1"/>
              </a:solidFill>
              <a:effectLst/>
              <a:latin typeface="Segoe UI Light" pitchFamily="34" charset="0"/>
              <a:ea typeface="+mn-ea"/>
              <a:cs typeface="+mn-cs"/>
            </a:endParaRPr>
          </a:p>
          <a:p>
            <a:r>
              <a:rPr lang="en-US" dirty="0"/>
              <a:t>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801857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monitor pattern refers to a flexible recurring process in a workflow</a:t>
            </a:r>
            <a:r>
              <a:rPr lang="en-US" sz="900" dirty="0">
                <a:latin typeface="Segoe UI" panose="020B0502040204020203" pitchFamily="34" charset="0"/>
                <a:cs typeface="Segoe UI" panose="020B0502040204020203" pitchFamily="34" charset="0"/>
              </a:rPr>
              <a:t>—</a:t>
            </a:r>
            <a:r>
              <a:rPr lang="en-US" sz="882" b="0" i="0" kern="1200" dirty="0">
                <a:solidFill>
                  <a:schemeClr val="tx1"/>
                </a:solidFill>
                <a:effectLst/>
                <a:latin typeface="Segoe UI Light" pitchFamily="34" charset="0"/>
                <a:ea typeface="+mn-ea"/>
                <a:cs typeface="+mn-cs"/>
              </a:rPr>
              <a:t>for example, polling until certain conditions are met. A regular timer-trigger can address a simple scenario, such as a periodic cleanup job, but its interval is static and managing instance lifetimes becomes complex. Durable Functions enables flexible recurrence intervals, task lifetime management, and the ability to create multiple monitor processes from a single orchestration.</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An example would be reversing the earlier async HTTP API scenario. Instead of exposing an endpoint for an external client to monitor a long-running operation, the long-running monitor consumes an external endpoint, waiting for some state change.</a:t>
            </a:r>
          </a:p>
          <a:p>
            <a:endParaRPr lang="en-US" dirty="0"/>
          </a:p>
          <a:p>
            <a:r>
              <a:rPr lang="en-US" sz="882" b="0" i="0" kern="1200" dirty="0">
                <a:solidFill>
                  <a:schemeClr val="tx1"/>
                </a:solidFill>
                <a:effectLst/>
                <a:latin typeface="Segoe UI Light" pitchFamily="34" charset="0"/>
                <a:ea typeface="+mn-ea"/>
                <a:cs typeface="+mn-cs"/>
              </a:rPr>
              <a:t>Using Durable Functions, multiple monitors that observe arbitrary endpoints can be created in a few lines of code. The monitors can end execution when some condition is met, or be terminated by the </a:t>
            </a:r>
            <a:r>
              <a:rPr lang="en-US" sz="882" b="0" i="0" kern="1200" dirty="0" err="1">
                <a:solidFill>
                  <a:schemeClr val="tx1"/>
                </a:solidFill>
                <a:effectLst/>
                <a:latin typeface="Segoe UI Light" pitchFamily="34" charset="0"/>
                <a:ea typeface="+mn-ea"/>
                <a:cs typeface="+mn-cs"/>
              </a:rPr>
              <a:t>DurableOrchestrationClient</a:t>
            </a:r>
            <a:r>
              <a:rPr lang="en-US" sz="882" b="0" i="0" kern="1200" dirty="0">
                <a:solidFill>
                  <a:schemeClr val="tx1"/>
                </a:solidFill>
                <a:effectLst/>
                <a:latin typeface="Segoe UI Light" pitchFamily="34" charset="0"/>
                <a:ea typeface="+mn-ea"/>
                <a:cs typeface="+mn-cs"/>
              </a:rPr>
              <a:t>, and their wait interval can be changed based on some condition (that is, exponential </a:t>
            </a:r>
            <a:r>
              <a:rPr lang="en-US" sz="882" b="0" i="0" kern="1200" dirty="0" err="1">
                <a:solidFill>
                  <a:schemeClr val="tx1"/>
                </a:solidFill>
                <a:effectLst/>
                <a:latin typeface="Segoe UI Light" pitchFamily="34" charset="0"/>
                <a:ea typeface="+mn-ea"/>
                <a:cs typeface="+mn-cs"/>
              </a:rPr>
              <a:t>backoff</a:t>
            </a:r>
            <a:r>
              <a:rPr lang="en-US" sz="882" b="0" i="0" kern="1200" dirty="0">
                <a:solidFill>
                  <a:schemeClr val="tx1"/>
                </a:solidFill>
                <a:effectLst/>
                <a:latin typeface="Segoe UI Light" pitchFamily="34" charset="0"/>
                <a:ea typeface="+mn-ea"/>
                <a:cs typeface="+mn-cs"/>
              </a:rPr>
              <a:t>). The code on the next slide implements a basic monitor.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13501007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When a request is received, a new orchestration instance is created for that job ID. The instance polls a status until a condition is met and the loop is exited. A durable timer is used to control the polling interval. Further work can then be performed, or the orchestration can end. When the </a:t>
            </a:r>
            <a:r>
              <a:rPr lang="en-US" sz="882" b="0" i="0" kern="1200" dirty="0" err="1">
                <a:solidFill>
                  <a:schemeClr val="tx1"/>
                </a:solidFill>
                <a:effectLst/>
                <a:latin typeface="Segoe UI Light" pitchFamily="34" charset="0"/>
                <a:ea typeface="+mn-ea"/>
                <a:cs typeface="+mn-cs"/>
              </a:rPr>
              <a:t>ctx.CurrentUtcDateTime</a:t>
            </a:r>
            <a:r>
              <a:rPr lang="en-US" sz="882" b="0" i="0" kern="1200" dirty="0">
                <a:solidFill>
                  <a:schemeClr val="tx1"/>
                </a:solidFill>
                <a:effectLst/>
                <a:latin typeface="Segoe UI Light" pitchFamily="34" charset="0"/>
                <a:ea typeface="+mn-ea"/>
                <a:cs typeface="+mn-cs"/>
              </a:rPr>
              <a:t> exceeds the </a:t>
            </a:r>
            <a:r>
              <a:rPr lang="en-US" sz="882" b="0" i="0" kern="1200" dirty="0" err="1">
                <a:solidFill>
                  <a:schemeClr val="tx1"/>
                </a:solidFill>
                <a:effectLst/>
                <a:latin typeface="Segoe UI Light" pitchFamily="34" charset="0"/>
                <a:ea typeface="+mn-ea"/>
                <a:cs typeface="+mn-cs"/>
              </a:rPr>
              <a:t>expiryTime</a:t>
            </a:r>
            <a:r>
              <a:rPr lang="en-US" sz="882" b="0" i="0" kern="1200" dirty="0">
                <a:solidFill>
                  <a:schemeClr val="tx1"/>
                </a:solidFill>
                <a:effectLst/>
                <a:latin typeface="Segoe UI Light" pitchFamily="34" charset="0"/>
                <a:ea typeface="+mn-ea"/>
                <a:cs typeface="+mn-cs"/>
              </a:rPr>
              <a:t>, the monitor ends.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26640713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Many processes involve some kind of human interaction. The tricky thing about involving humans in an automated process is that people are not always as highly available and responsive as cloud services. Automated processes must allow for this, and they often do so by using timeouts and compensation logic.</a:t>
            </a:r>
          </a:p>
          <a:p>
            <a:endParaRPr lang="en-US" sz="882" b="0" i="0" kern="1200" dirty="0">
              <a:solidFill>
                <a:schemeClr val="tx1"/>
              </a:solidFill>
              <a:effectLst/>
              <a:latin typeface="Segoe UI Light" pitchFamily="34" charset="0"/>
              <a:ea typeface="+mn-ea"/>
              <a:cs typeface="+mn-cs"/>
            </a:endParaRPr>
          </a:p>
          <a:p>
            <a:r>
              <a:rPr lang="en-US" sz="882" b="0" i="0" kern="1200" dirty="0">
                <a:solidFill>
                  <a:schemeClr val="tx1"/>
                </a:solidFill>
                <a:effectLst/>
                <a:latin typeface="Segoe UI Light" pitchFamily="34" charset="0"/>
                <a:ea typeface="+mn-ea"/>
                <a:cs typeface="+mn-cs"/>
              </a:rPr>
              <a:t>One example of a business process that involves human interaction is an approval process. For example, approval from a manager might be required for an expense report that exceeds a certain amount. If the manager does not approve within 72 hours (maybe the manager went on vacation), an escalation process starts to get the approval from someone else (perhaps the manager's manager).</a:t>
            </a:r>
          </a:p>
          <a:p>
            <a:endParaRPr lang="en-US" dirty="0"/>
          </a:p>
          <a:p>
            <a:r>
              <a:rPr lang="en-US" sz="882" b="0" i="0" kern="1200" dirty="0">
                <a:solidFill>
                  <a:schemeClr val="tx1"/>
                </a:solidFill>
                <a:effectLst/>
                <a:latin typeface="Segoe UI Light" pitchFamily="34" charset="0"/>
                <a:ea typeface="+mn-ea"/>
                <a:cs typeface="+mn-cs"/>
              </a:rPr>
              <a:t>This pattern can be implemented by using an Orchestrator function. The Orchestrator would use a durable timer to request approval and escalate in case of timeout. It would wait for an external event, which would be the notification generated by some human interaction.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21257594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The durable timer is created by calling </a:t>
            </a:r>
            <a:r>
              <a:rPr lang="en-US" sz="882" b="0" i="0" kern="1200" dirty="0" err="1">
                <a:solidFill>
                  <a:schemeClr val="tx1"/>
                </a:solidFill>
                <a:effectLst/>
                <a:latin typeface="Segoe UI Light" pitchFamily="34" charset="0"/>
                <a:ea typeface="+mn-ea"/>
                <a:cs typeface="+mn-cs"/>
              </a:rPr>
              <a:t>ctx.CreateTimer</a:t>
            </a:r>
            <a:r>
              <a:rPr lang="en-US" sz="882" b="0" i="0" kern="1200" dirty="0">
                <a:solidFill>
                  <a:schemeClr val="tx1"/>
                </a:solidFill>
                <a:effectLst/>
                <a:latin typeface="Segoe UI Light" pitchFamily="34" charset="0"/>
                <a:ea typeface="+mn-ea"/>
                <a:cs typeface="+mn-cs"/>
              </a:rPr>
              <a:t>. The notification is received by </a:t>
            </a:r>
            <a:r>
              <a:rPr lang="en-US" sz="882" b="0" i="0" kern="1200" dirty="0" err="1">
                <a:solidFill>
                  <a:schemeClr val="tx1"/>
                </a:solidFill>
                <a:effectLst/>
                <a:latin typeface="Segoe UI Light" pitchFamily="34" charset="0"/>
                <a:ea typeface="+mn-ea"/>
                <a:cs typeface="+mn-cs"/>
              </a:rPr>
              <a:t>ctx.WaitForExternalEvent</a:t>
            </a:r>
            <a:r>
              <a:rPr lang="en-US" sz="882" b="0" i="0" kern="1200" dirty="0">
                <a:solidFill>
                  <a:schemeClr val="tx1"/>
                </a:solidFill>
                <a:effectLst/>
                <a:latin typeface="Segoe UI Light" pitchFamily="34" charset="0"/>
                <a:ea typeface="+mn-ea"/>
                <a:cs typeface="+mn-cs"/>
              </a:rPr>
              <a:t>. And </a:t>
            </a:r>
            <a:r>
              <a:rPr lang="en-US" sz="882" b="0" i="0" kern="1200" dirty="0" err="1">
                <a:solidFill>
                  <a:schemeClr val="tx1"/>
                </a:solidFill>
                <a:effectLst/>
                <a:latin typeface="Segoe UI Light" pitchFamily="34" charset="0"/>
                <a:ea typeface="+mn-ea"/>
                <a:cs typeface="+mn-cs"/>
              </a:rPr>
              <a:t>Task.WhenAny</a:t>
            </a:r>
            <a:r>
              <a:rPr lang="en-US" sz="882" b="0" i="0" kern="1200" dirty="0">
                <a:solidFill>
                  <a:schemeClr val="tx1"/>
                </a:solidFill>
                <a:effectLst/>
                <a:latin typeface="Segoe UI Light" pitchFamily="34" charset="0"/>
                <a:ea typeface="+mn-ea"/>
                <a:cs typeface="+mn-cs"/>
              </a:rPr>
              <a:t> is called to decide whether to escalate (timeout happens first) or process approval (approval is received before time-out).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40358934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0" kern="1200" dirty="0">
                <a:solidFill>
                  <a:schemeClr val="tx1"/>
                </a:solidFill>
                <a:effectLst/>
                <a:latin typeface="Segoe UI Light" pitchFamily="34" charset="0"/>
                <a:ea typeface="+mn-ea"/>
                <a:cs typeface="+mn-cs"/>
              </a:rPr>
              <a:t>An external client can deliver the event notification to a waiting Orchestrator function by using either the built-in HTTP APIs or by using </a:t>
            </a:r>
            <a:r>
              <a:rPr lang="en-US" sz="882" b="0" i="0" kern="1200" dirty="0" err="1">
                <a:solidFill>
                  <a:schemeClr val="tx1"/>
                </a:solidFill>
                <a:effectLst/>
                <a:latin typeface="Segoe UI Light" pitchFamily="34" charset="0"/>
                <a:ea typeface="+mn-ea"/>
                <a:cs typeface="+mn-cs"/>
              </a:rPr>
              <a:t>DurableOrchestrationClient.RaiseEventAsync</a:t>
            </a:r>
            <a:r>
              <a:rPr lang="en-US" sz="882" b="0" i="0" kern="1200" dirty="0">
                <a:solidFill>
                  <a:schemeClr val="tx1"/>
                </a:solidFill>
                <a:effectLst/>
                <a:latin typeface="Segoe UI Light" pitchFamily="34" charset="0"/>
                <a:ea typeface="+mn-ea"/>
                <a:cs typeface="+mn-cs"/>
              </a:rPr>
              <a:t> API from another function.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187417642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0" i="1" kern="1200" dirty="0">
                <a:solidFill>
                  <a:schemeClr val="tx1"/>
                </a:solidFill>
                <a:effectLst/>
                <a:latin typeface="Segoe UI Light" pitchFamily="34" charset="0"/>
                <a:ea typeface="+mn-ea"/>
                <a:cs typeface="+mn-cs"/>
              </a:rPr>
              <a:t>In this tutorial, you learn how to use the tools for Azure Functions to locally create and test a durable function. This function will orchestrate and chain together calls to other functions. You then publish the function code to Azure.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revision of the course does not ship with demo instructions. For each demo, you will be given a list of specific tasks you should demonstrate to your students. The flow, content and structure of your demo is left to you to decide as an instructor.</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In this demo, you should show students how to:</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Create a durable function using the Azure Functions extension for Visual Studio Code.</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Create a starter function, orchestrator function and various activity functions.</a:t>
            </a:r>
          </a:p>
          <a:p>
            <a:pPr marL="171450" indent="-171450">
              <a:buFont typeface="Arial" panose="020B0604020202020204" pitchFamily="34" charset="0"/>
              <a:buChar char="•"/>
            </a:pPr>
            <a:r>
              <a:rPr lang="en-US" sz="882" b="0" i="0" kern="1200" dirty="0">
                <a:solidFill>
                  <a:schemeClr val="tx1"/>
                </a:solidFill>
                <a:effectLst/>
                <a:latin typeface="Segoe UI Light" pitchFamily="34" charset="0"/>
                <a:ea typeface="+mn-ea"/>
                <a:cs typeface="+mn-cs"/>
              </a:rPr>
              <a:t>Deploy and validate the function in Azure.</a:t>
            </a:r>
          </a:p>
          <a:p>
            <a:pPr marL="171450" indent="-171450">
              <a:buFont typeface="Arial" panose="020B0604020202020204" pitchFamily="34" charset="0"/>
              <a:buChar char="•"/>
            </a:pPr>
            <a:endParaRPr lang="en-US" sz="882" b="0" i="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0247148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are the owner of a startup organization and have been building an image gallery application for people to share great images of food. To get your product to market as quickly as possible, you decided to use Microsoft Azure App Service to host your web applications and APIs. Recently, you realized that the images that are being uploaded to your application are simply too large. Out of concern for storage and bandwidth costs, you decided to use Azure Functions to process images in the background and shrink them down to thumbnails that can be loaded quickly.</a:t>
            </a:r>
          </a:p>
        </p:txBody>
      </p:sp>
      <p:sp>
        <p:nvSpPr>
          <p:cNvPr id="4" name="Slide Number Placeholder 3"/>
          <p:cNvSpPr>
            <a:spLocks noGrp="1"/>
          </p:cNvSpPr>
          <p:nvPr>
            <p:ph type="sldNum" sz="quarter" idx="5"/>
          </p:nvPr>
        </p:nvSpPr>
        <p:spPr/>
        <p:txBody>
          <a:bodyPr/>
          <a:lstStyle/>
          <a:p>
            <a:fld id="{C36DE848-917B-4977-8FFB-D5973E30E536}" type="slidenum">
              <a:rPr lang="en-US" smtClean="0"/>
              <a:t>105</a:t>
            </a:fld>
            <a:endParaRPr lang="en-US"/>
          </a:p>
        </p:txBody>
      </p:sp>
    </p:spTree>
    <p:extLst>
      <p:ext uri="{BB962C8B-B14F-4D97-AF65-F5344CB8AC3E}">
        <p14:creationId xmlns:p14="http://schemas.microsoft.com/office/powerpoint/2010/main" val="25207624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Sign in to the lab virtual machine</a:t>
            </a:r>
          </a:p>
          <a:p>
            <a:pPr lvl="0"/>
            <a:r>
              <a:rPr lang="en-US" sz="1200" kern="1200" dirty="0">
                <a:solidFill>
                  <a:schemeClr val="tx1"/>
                </a:solidFill>
                <a:effectLst/>
                <a:latin typeface="+mn-lt"/>
                <a:ea typeface="+mn-ea"/>
                <a:cs typeface="+mn-cs"/>
              </a:rPr>
              <a:t>Ensure that your students are signed in to their </a:t>
            </a:r>
            <a:r>
              <a:rPr lang="en-US" sz="1200" b="1" kern="1200" dirty="0">
                <a:solidFill>
                  <a:schemeClr val="tx1"/>
                </a:solidFill>
                <a:effectLst/>
                <a:latin typeface="+mn-lt"/>
                <a:ea typeface="+mn-ea"/>
                <a:cs typeface="+mn-cs"/>
              </a:rPr>
              <a:t>Windows 10</a:t>
            </a:r>
            <a:r>
              <a:rPr lang="en-US" sz="1200" kern="1200" dirty="0">
                <a:solidFill>
                  <a:schemeClr val="tx1"/>
                </a:solidFill>
                <a:effectLst/>
                <a:latin typeface="+mn-lt"/>
                <a:ea typeface="+mn-ea"/>
                <a:cs typeface="+mn-cs"/>
              </a:rPr>
              <a:t> virtual machine by using the following credentials:</a:t>
            </a:r>
          </a:p>
          <a:p>
            <a:pPr lvl="1"/>
            <a:r>
              <a:rPr lang="en-US" sz="1200" b="1" kern="1200" dirty="0">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Admin</a:t>
            </a:r>
          </a:p>
          <a:p>
            <a:pPr lvl="1"/>
            <a:r>
              <a:rPr lang="en-US" sz="1200" b="1" kern="1200" dirty="0">
                <a:solidFill>
                  <a:schemeClr val="tx1"/>
                </a:solidFill>
                <a:effectLst/>
                <a:latin typeface="+mn-lt"/>
                <a:ea typeface="+mn-ea"/>
                <a:cs typeface="+mn-cs"/>
              </a:rPr>
              <a:t>Password</a:t>
            </a:r>
            <a:r>
              <a:rPr lang="en-US" sz="1200" kern="1200" dirty="0">
                <a:solidFill>
                  <a:schemeClr val="tx1"/>
                </a:solidFill>
                <a:effectLst/>
                <a:latin typeface="+mn-lt"/>
                <a:ea typeface="+mn-ea"/>
                <a:cs typeface="+mn-cs"/>
              </a:rPr>
              <a:t>: Pa55w.rd</a:t>
            </a:r>
          </a:p>
        </p:txBody>
      </p:sp>
      <p:sp>
        <p:nvSpPr>
          <p:cNvPr id="4" name="Slide Number Placeholder 3"/>
          <p:cNvSpPr>
            <a:spLocks noGrp="1"/>
          </p:cNvSpPr>
          <p:nvPr>
            <p:ph type="sldNum" sz="quarter" idx="5"/>
          </p:nvPr>
        </p:nvSpPr>
        <p:spPr/>
        <p:txBody>
          <a:bodyPr/>
          <a:lstStyle/>
          <a:p>
            <a:fld id="{C36DE848-917B-4977-8FFB-D5973E30E536}" type="slidenum">
              <a:rPr lang="en-US" smtClean="0"/>
              <a:t>106</a:t>
            </a:fld>
            <a:endParaRPr lang="en-US"/>
          </a:p>
        </p:txBody>
      </p:sp>
    </p:spTree>
    <p:extLst>
      <p:ext uri="{BB962C8B-B14F-4D97-AF65-F5344CB8AC3E}">
        <p14:creationId xmlns:p14="http://schemas.microsoft.com/office/powerpoint/2010/main" val="120233895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topics that we discussed in this module.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9/21/2020 11:50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27745545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619146B-24F9-441E-A368-DB3B5A84C1D4}"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9/21/2020 1:41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80395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4572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572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12" name="Picture 11">
            <a:extLst>
              <a:ext uri="{FF2B5EF4-FFF2-40B4-BE49-F238E27FC236}">
                <a16:creationId xmlns:a16="http://schemas.microsoft.com/office/drawing/2014/main" id="{99F328AE-26F0-42B9-988D-535B1145C96D}"/>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3208284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2879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2312997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pic>
        <p:nvPicPr>
          <p:cNvPr id="9" name="Picture 8">
            <a:extLst>
              <a:ext uri="{FF2B5EF4-FFF2-40B4-BE49-F238E27FC236}">
                <a16:creationId xmlns:a16="http://schemas.microsoft.com/office/drawing/2014/main" id="{E631573B-58F8-43B4-8E3E-6F895442CB9B}"/>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853375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0290309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pic>
        <p:nvPicPr>
          <p:cNvPr id="6" name="Picture 5">
            <a:extLst>
              <a:ext uri="{FF2B5EF4-FFF2-40B4-BE49-F238E27FC236}">
                <a16:creationId xmlns:a16="http://schemas.microsoft.com/office/drawing/2014/main" id="{C381C0FB-0396-463F-9527-BACCE968684E}"/>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3090767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3687369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pic>
        <p:nvPicPr>
          <p:cNvPr id="6" name="Picture 5">
            <a:extLst>
              <a:ext uri="{FF2B5EF4-FFF2-40B4-BE49-F238E27FC236}">
                <a16:creationId xmlns:a16="http://schemas.microsoft.com/office/drawing/2014/main" id="{869F059F-BD0F-4211-86F6-E960C3EC183D}"/>
              </a:ext>
            </a:extLst>
          </p:cNvPr>
          <p:cNvPicPr>
            <a:picLocks noChangeAspect="1"/>
          </p:cNvPicPr>
          <p:nvPr userDrawn="1"/>
        </p:nvPicPr>
        <p:blipFill>
          <a:blip r:embed="rId2"/>
          <a:stretch>
            <a:fillRect/>
          </a:stretch>
        </p:blipFill>
        <p:spPr>
          <a:xfrm>
            <a:off x="9344025" y="3898483"/>
            <a:ext cx="2265363" cy="2370555"/>
          </a:xfrm>
          <a:prstGeom prst="rect">
            <a:avLst/>
          </a:prstGeom>
        </p:spPr>
      </p:pic>
    </p:spTree>
    <p:extLst>
      <p:ext uri="{BB962C8B-B14F-4D97-AF65-F5344CB8AC3E}">
        <p14:creationId xmlns:p14="http://schemas.microsoft.com/office/powerpoint/2010/main" val="231969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3023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8634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909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2270E26-89BA-4369-9EF4-1B9EBAA3D00B}"/>
              </a:ext>
            </a:extLst>
          </p:cNvPr>
          <p:cNvSpPr/>
          <p:nvPr userDrawn="1"/>
        </p:nvSpPr>
        <p:spPr bwMode="auto">
          <a:xfrm>
            <a:off x="5334000" y="0"/>
            <a:ext cx="6858000"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9" name="MS logo gray - EMF" descr="Microsoft logo, gray text version">
            <a:extLst>
              <a:ext uri="{FF2B5EF4-FFF2-40B4-BE49-F238E27FC236}">
                <a16:creationId xmlns:a16="http://schemas.microsoft.com/office/drawing/2014/main" id="{D03FE64B-525F-4B73-8C45-B4BC3BAD6A2D}"/>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10" name="Picture 9">
            <a:extLst>
              <a:ext uri="{FF2B5EF4-FFF2-40B4-BE49-F238E27FC236}">
                <a16:creationId xmlns:a16="http://schemas.microsoft.com/office/drawing/2014/main" id="{95964678-FE6C-4226-A11B-8D452DA7808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12422856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54522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9104CAE-91B8-4A7E-9F8E-214C5F880932}"/>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36118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0966924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ver">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08621" y="1883221"/>
            <a:ext cx="5754624" cy="553998"/>
          </a:xfrm>
        </p:spPr>
        <p:txBody>
          <a:bodyPr/>
          <a:lstStyle>
            <a:lvl1pPr>
              <a:defRPr>
                <a:solidFill>
                  <a:schemeClr val="bg1"/>
                </a:solidFill>
              </a:defRPr>
            </a:lvl1pPr>
          </a:lstStyle>
          <a:p>
            <a:r>
              <a:rPr lang="en-US" dirty="0"/>
              <a:t>Please add title here</a:t>
            </a:r>
          </a:p>
        </p:txBody>
      </p:sp>
      <p:sp>
        <p:nvSpPr>
          <p:cNvPr id="3" name="Date Placeholder 2"/>
          <p:cNvSpPr>
            <a:spLocks noGrp="1"/>
          </p:cNvSpPr>
          <p:nvPr>
            <p:ph type="dt" sz="half" idx="10"/>
          </p:nvPr>
        </p:nvSpPr>
        <p:spPr/>
        <p:txBody>
          <a:bodyPr tIns="0" anchor="ctr" anchorCtr="0"/>
          <a:lstStyle>
            <a:lvl1pPr>
              <a:defRPr cap="all" baseline="0">
                <a:solidFill>
                  <a:schemeClr val="bg1"/>
                </a:solidFill>
              </a:defRPr>
            </a:lvl1pPr>
          </a:lstStyle>
          <a:p>
            <a:r>
              <a:rPr lang="en-US" dirty="0"/>
              <a:t>DATE OR VENUE</a:t>
            </a:r>
          </a:p>
        </p:txBody>
      </p:sp>
      <p:sp>
        <p:nvSpPr>
          <p:cNvPr id="7" name="Text Placeholder 6"/>
          <p:cNvSpPr>
            <a:spLocks noGrp="1"/>
          </p:cNvSpPr>
          <p:nvPr>
            <p:ph type="body" sz="quarter" idx="11" hasCustomPrompt="1"/>
          </p:nvPr>
        </p:nvSpPr>
        <p:spPr>
          <a:xfrm>
            <a:off x="708621" y="4066329"/>
            <a:ext cx="5754624" cy="418576"/>
          </a:xfrm>
          <a:prstGeom prst="rect">
            <a:avLst/>
          </a:prstGeom>
        </p:spPr>
        <p:txBody>
          <a:bodyPr wrap="square" lIns="0" tIns="0" rIns="0" bIns="0" anchor="ctr">
            <a:noAutofit/>
          </a:bodyPr>
          <a:lstStyle>
            <a:lvl1pPr>
              <a:defRPr>
                <a:solidFill>
                  <a:schemeClr val="bg1"/>
                </a:solidFill>
                <a:latin typeface="+mn-lt"/>
              </a:defRPr>
            </a:lvl1pPr>
            <a:lvl2pPr>
              <a:defRPr>
                <a:solidFill>
                  <a:schemeClr val="bg1"/>
                </a:solidFill>
                <a:latin typeface="+mn-lt"/>
              </a:defRPr>
            </a:lvl2pPr>
            <a:lvl3pPr>
              <a:defRPr>
                <a:solidFill>
                  <a:schemeClr val="bg1"/>
                </a:solidFill>
                <a:latin typeface="+mn-lt"/>
              </a:defRPr>
            </a:lvl3pPr>
            <a:lvl4pPr>
              <a:defRPr>
                <a:solidFill>
                  <a:schemeClr val="bg1"/>
                </a:solidFill>
                <a:latin typeface="+mn-lt"/>
              </a:defRPr>
            </a:lvl4pPr>
            <a:lvl5pPr>
              <a:defRPr>
                <a:solidFill>
                  <a:schemeClr val="bg1"/>
                </a:solidFill>
                <a:latin typeface="+mn-lt"/>
              </a:defRPr>
            </a:lvl5pPr>
          </a:lstStyle>
          <a:p>
            <a:pPr lvl="0"/>
            <a:r>
              <a:rPr lang="en-US" dirty="0"/>
              <a:t>Please add subtitle here</a:t>
            </a:r>
          </a:p>
        </p:txBody>
      </p:sp>
      <p:pic>
        <p:nvPicPr>
          <p:cNvPr id="5" name="Picture Placeholder 6"/>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111916" y="0"/>
            <a:ext cx="5080000" cy="6858000"/>
          </a:xfrm>
          <a:prstGeom prst="rect">
            <a:avLst/>
          </a:prstGeom>
        </p:spPr>
      </p:pic>
      <p:sp>
        <p:nvSpPr>
          <p:cNvPr id="6" name="Rectangle 5"/>
          <p:cNvSpPr/>
          <p:nvPr userDrawn="1"/>
        </p:nvSpPr>
        <p:spPr>
          <a:xfrm>
            <a:off x="7111916" y="0"/>
            <a:ext cx="5080000" cy="6858000"/>
          </a:xfrm>
          <a:prstGeom prst="rect">
            <a:avLst/>
          </a:prstGeom>
          <a:solidFill>
            <a:srgbClr val="464547">
              <a:alpha val="15000"/>
            </a:srgbClr>
          </a:solidFill>
          <a:ln>
            <a:noFill/>
          </a:ln>
          <a:effectLst/>
        </p:spPr>
        <p:style>
          <a:lnRef idx="1">
            <a:schemeClr val="accent1"/>
          </a:lnRef>
          <a:fillRef idx="3">
            <a:schemeClr val="accent1"/>
          </a:fillRef>
          <a:effectRef idx="2">
            <a:schemeClr val="accent1"/>
          </a:effectRef>
          <a:fontRef idx="minor">
            <a:schemeClr val="lt1"/>
          </a:fontRef>
        </p:style>
        <p:txBody>
          <a:bodyPr lIns="121912" tIns="60956" rIns="121912" bIns="60956" rtlCol="0" anchor="ctr"/>
          <a:lstStyle/>
          <a:p>
            <a:pPr algn="ctr"/>
            <a:endParaRPr lang="en-US" sz="2400"/>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
          <a:stretch/>
        </p:blipFill>
        <p:spPr>
          <a:xfrm rot="5400000">
            <a:off x="3689636" y="3075432"/>
            <a:ext cx="6858000" cy="707136"/>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10800000" flipH="1" flipV="1">
            <a:off x="837173" y="681708"/>
            <a:ext cx="1188379" cy="421377"/>
          </a:xfrm>
          <a:prstGeom prst="rect">
            <a:avLst/>
          </a:prstGeom>
        </p:spPr>
      </p:pic>
    </p:spTree>
    <p:extLst>
      <p:ext uri="{BB962C8B-B14F-4D97-AF65-F5344CB8AC3E}">
        <p14:creationId xmlns:p14="http://schemas.microsoft.com/office/powerpoint/2010/main" val="497309767"/>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EF330-5D77-4FA3-AC51-E52274D047D1}"/>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6F2A88EE-F2C7-488E-B69D-42FB46432DE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6418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Java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Java code">
            <a:extLst>
              <a:ext uri="{FF2B5EF4-FFF2-40B4-BE49-F238E27FC236}">
                <a16:creationId xmlns:a16="http://schemas.microsoft.com/office/drawing/2014/main" id="{A444BB69-641B-4B75-BBA5-16A8196DC530}"/>
              </a:ext>
            </a:extLst>
          </p:cNvPr>
          <p:cNvGrpSpPr/>
          <p:nvPr userDrawn="1"/>
        </p:nvGrpSpPr>
        <p:grpSpPr>
          <a:xfrm>
            <a:off x="10252800" y="5299200"/>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JAVA</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96173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Python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Python code">
            <a:extLst>
              <a:ext uri="{FF2B5EF4-FFF2-40B4-BE49-F238E27FC236}">
                <a16:creationId xmlns:a16="http://schemas.microsoft.com/office/drawing/2014/main" id="{A444BB69-641B-4B75-BBA5-16A8196DC530}"/>
              </a:ext>
            </a:extLst>
          </p:cNvPr>
          <p:cNvGrpSpPr/>
          <p:nvPr userDrawn="1"/>
        </p:nvGrpSpPr>
        <p:grpSpPr>
          <a:xfrm>
            <a:off x="10252800" y="5299200"/>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PY</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39611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C# code">
            <a:extLst>
              <a:ext uri="{FF2B5EF4-FFF2-40B4-BE49-F238E27FC236}">
                <a16:creationId xmlns:a16="http://schemas.microsoft.com/office/drawing/2014/main" id="{A444BB69-641B-4B75-BBA5-16A8196DC530}"/>
              </a:ext>
              <a:ext uri="{C183D7F6-B498-43B3-948B-1728B52AA6E4}">
                <adec:decorative xmlns:adec="http://schemas.microsoft.com/office/drawing/2017/decorative" val="0"/>
              </a:ext>
            </a:extLst>
          </p:cNvPr>
          <p:cNvGrpSpPr/>
          <p:nvPr userDrawn="1"/>
        </p:nvGrpSpPr>
        <p:grpSpPr>
          <a:xfrm>
            <a:off x="10252800" y="5299200"/>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C#</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4292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JavaScript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JavaScript code">
            <a:extLst>
              <a:ext uri="{FF2B5EF4-FFF2-40B4-BE49-F238E27FC236}">
                <a16:creationId xmlns:a16="http://schemas.microsoft.com/office/drawing/2014/main" id="{A444BB69-641B-4B75-BBA5-16A8196DC530}"/>
              </a:ext>
              <a:ext uri="{C183D7F6-B498-43B3-948B-1728B52AA6E4}">
                <adec:decorative xmlns:adec="http://schemas.microsoft.com/office/drawing/2017/decorative" val="0"/>
              </a:ext>
            </a:extLst>
          </p:cNvPr>
          <p:cNvGrpSpPr/>
          <p:nvPr userDrawn="1"/>
        </p:nvGrpSpPr>
        <p:grpSpPr>
          <a:xfrm>
            <a:off x="10252800" y="5299200"/>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JS</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1455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Shell 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grpSp>
        <p:nvGrpSpPr>
          <p:cNvPr id="4" name="Group 3" descr="Shell code">
            <a:extLst>
              <a:ext uri="{FF2B5EF4-FFF2-40B4-BE49-F238E27FC236}">
                <a16:creationId xmlns:a16="http://schemas.microsoft.com/office/drawing/2014/main" id="{A444BB69-641B-4B75-BBA5-16A8196DC530}"/>
              </a:ext>
            </a:extLst>
          </p:cNvPr>
          <p:cNvGrpSpPr/>
          <p:nvPr userDrawn="1"/>
        </p:nvGrpSpPr>
        <p:grpSpPr>
          <a:xfrm>
            <a:off x="10252800" y="5299200"/>
            <a:ext cx="1327963" cy="940095"/>
            <a:chOff x="6940274" y="1423300"/>
            <a:chExt cx="4572000" cy="3236623"/>
          </a:xfrm>
        </p:grpSpPr>
        <p:sp>
          <p:nvSpPr>
            <p:cNvPr id="6" name="Rectangle: Rounded Corners 5">
              <a:extLst>
                <a:ext uri="{FF2B5EF4-FFF2-40B4-BE49-F238E27FC236}">
                  <a16:creationId xmlns:a16="http://schemas.microsoft.com/office/drawing/2014/main" id="{E5DEA4DC-21EF-42E8-AF66-89CCE96E380B}"/>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Top Corners Rounded 6">
              <a:extLst>
                <a:ext uri="{FF2B5EF4-FFF2-40B4-BE49-F238E27FC236}">
                  <a16:creationId xmlns:a16="http://schemas.microsoft.com/office/drawing/2014/main" id="{D6511A1A-C53D-40CD-B750-6D5E2DCE455D}"/>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263DB9D2-D081-4BFF-A9A7-147F8EC9CFF5}"/>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72ECCD0C-9BD9-4421-9EC2-22F2314AF05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3B24EF18-66B0-41CC-B3E2-43520B0D60A6}"/>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EF9C61D7-7D32-47E7-BDF7-CCB61DD84A9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&gt;_</a:t>
              </a:r>
            </a:p>
          </p:txBody>
        </p:sp>
      </p:gr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28625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980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select or tap icon below </a:t>
            </a:r>
            <a:br>
              <a:rPr lang="en-US" dirty="0"/>
            </a:br>
            <a:r>
              <a:rPr lang="en-US" dirty="0"/>
              <a:t>to insert</a:t>
            </a:r>
          </a:p>
        </p:txBody>
      </p:sp>
    </p:spTree>
    <p:extLst>
      <p:ext uri="{BB962C8B-B14F-4D97-AF65-F5344CB8AC3E}">
        <p14:creationId xmlns:p14="http://schemas.microsoft.com/office/powerpoint/2010/main" val="2879624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29548813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165683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188108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289797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904618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49360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45819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29.png"/><Relationship Id="rId11" Type="http://schemas.openxmlformats.org/officeDocument/2006/relationships/image" Target="../media/image43.png"/><Relationship Id="rId5" Type="http://schemas.openxmlformats.org/officeDocument/2006/relationships/image" Target="../media/image37.svg"/><Relationship Id="rId10" Type="http://schemas.openxmlformats.org/officeDocument/2006/relationships/image" Target="../media/image22.svg"/><Relationship Id="rId4" Type="http://schemas.openxmlformats.org/officeDocument/2006/relationships/image" Target="../media/image36.png"/><Relationship Id="rId9" Type="http://schemas.openxmlformats.org/officeDocument/2006/relationships/image" Target="../media/image21.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xml"/></Relationships>
</file>

<file path=ppt/slides/_rels/slide101.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98.png"/><Relationship Id="rId7" Type="http://schemas.openxmlformats.org/officeDocument/2006/relationships/image" Target="../media/image201.svg"/><Relationship Id="rId2" Type="http://schemas.openxmlformats.org/officeDocument/2006/relationships/notesSlide" Target="../notesSlides/notesSlide92.xml"/><Relationship Id="rId1" Type="http://schemas.openxmlformats.org/officeDocument/2006/relationships/slideLayout" Target="../slideLayouts/slideLayout9.xml"/><Relationship Id="rId6" Type="http://schemas.openxmlformats.org/officeDocument/2006/relationships/image" Target="../media/image200.png"/><Relationship Id="rId5" Type="http://schemas.openxmlformats.org/officeDocument/2006/relationships/image" Target="../media/image136.png"/><Relationship Id="rId4" Type="http://schemas.openxmlformats.org/officeDocument/2006/relationships/image" Target="../media/image199.svg"/><Relationship Id="rId9" Type="http://schemas.openxmlformats.org/officeDocument/2006/relationships/image" Target="../media/image203.sv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96.xml"/><Relationship Id="rId1" Type="http://schemas.openxmlformats.org/officeDocument/2006/relationships/slideLayout" Target="../slideLayouts/slideLayout30.xml"/></Relationships>
</file>

<file path=ppt/slides/_rels/slide106.xml.rels><?xml version="1.0" encoding="UTF-8" standalone="yes"?>
<Relationships xmlns="http://schemas.openxmlformats.org/package/2006/relationships"><Relationship Id="rId3" Type="http://schemas.openxmlformats.org/officeDocument/2006/relationships/image" Target="../media/image205.emf"/><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207.emf"/><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7.xml"/><Relationship Id="rId1" Type="http://schemas.openxmlformats.org/officeDocument/2006/relationships/slideLayout" Target="../slideLayouts/slideLayout6.xml"/><Relationship Id="rId6" Type="http://schemas.openxmlformats.org/officeDocument/2006/relationships/image" Target="../media/image213.png"/><Relationship Id="rId5" Type="http://schemas.openxmlformats.org/officeDocument/2006/relationships/image" Target="../media/image212.png"/><Relationship Id="rId4" Type="http://schemas.openxmlformats.org/officeDocument/2006/relationships/image" Target="../media/image211.png"/></Relationships>
</file>

<file path=ppt/slides/_rels/slide122.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115.xml"/><Relationship Id="rId1" Type="http://schemas.openxmlformats.org/officeDocument/2006/relationships/slideLayout" Target="../slideLayouts/slideLayout6.xml"/><Relationship Id="rId4" Type="http://schemas.microsoft.com/office/2007/relationships/hdphoto" Target="../media/hdphoto1.wdp"/></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18" Type="http://schemas.openxmlformats.org/officeDocument/2006/relationships/image" Target="../media/image6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 Type="http://schemas.openxmlformats.org/officeDocument/2006/relationships/notesSlide" Target="../notesSlides/notesSlide11.xml"/><Relationship Id="rId16" Type="http://schemas.openxmlformats.org/officeDocument/2006/relationships/image" Target="../media/image59.svg"/><Relationship Id="rId20" Type="http://schemas.openxmlformats.org/officeDocument/2006/relationships/image" Target="../media/image63.svg"/><Relationship Id="rId1" Type="http://schemas.openxmlformats.org/officeDocument/2006/relationships/slideLayout" Target="../slideLayouts/slideLayout9.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19" Type="http://schemas.openxmlformats.org/officeDocument/2006/relationships/image" Target="../media/image62.pn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emf"/><Relationship Id="rId3" Type="http://schemas.openxmlformats.org/officeDocument/2006/relationships/image" Target="../media/image92.emf"/><Relationship Id="rId7" Type="http://schemas.openxmlformats.org/officeDocument/2006/relationships/image" Target="../media/image96.png"/><Relationship Id="rId12" Type="http://schemas.openxmlformats.org/officeDocument/2006/relationships/image" Target="../media/image101.emf"/><Relationship Id="rId2" Type="http://schemas.openxmlformats.org/officeDocument/2006/relationships/notesSlide" Target="../notesSlides/notesSlide50.xml"/><Relationship Id="rId16" Type="http://schemas.openxmlformats.org/officeDocument/2006/relationships/image" Target="../media/image105.jpg"/><Relationship Id="rId1" Type="http://schemas.openxmlformats.org/officeDocument/2006/relationships/slideLayout" Target="../slideLayouts/slideLayout9.xml"/><Relationship Id="rId6" Type="http://schemas.openxmlformats.org/officeDocument/2006/relationships/image" Target="../media/image95.svg"/><Relationship Id="rId11" Type="http://schemas.openxmlformats.org/officeDocument/2006/relationships/image" Target="../media/image100.emf"/><Relationship Id="rId5" Type="http://schemas.openxmlformats.org/officeDocument/2006/relationships/image" Target="../media/image94.png"/><Relationship Id="rId15" Type="http://schemas.openxmlformats.org/officeDocument/2006/relationships/image" Target="../media/image104.jp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 Id="rId14" Type="http://schemas.openxmlformats.org/officeDocument/2006/relationships/image" Target="../media/image103.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4.xml"/><Relationship Id="rId4" Type="http://schemas.openxmlformats.org/officeDocument/2006/relationships/image" Target="../media/image107.png"/></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6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1.png"/><Relationship Id="rId3" Type="http://schemas.openxmlformats.org/officeDocument/2006/relationships/image" Target="../media/image103.jpg"/><Relationship Id="rId7" Type="http://schemas.openxmlformats.org/officeDocument/2006/relationships/image" Target="../media/image116.png"/><Relationship Id="rId12" Type="http://schemas.openxmlformats.org/officeDocument/2006/relationships/image" Target="../media/image120.png"/><Relationship Id="rId2" Type="http://schemas.openxmlformats.org/officeDocument/2006/relationships/notesSlide" Target="../notesSlides/notesSlide55.xml"/><Relationship Id="rId16" Type="http://schemas.openxmlformats.org/officeDocument/2006/relationships/image" Target="../media/image124.png"/><Relationship Id="rId1" Type="http://schemas.openxmlformats.org/officeDocument/2006/relationships/slideLayout" Target="../slideLayouts/slideLayout9.xml"/><Relationship Id="rId6" Type="http://schemas.openxmlformats.org/officeDocument/2006/relationships/image" Target="../media/image115.png"/><Relationship Id="rId11" Type="http://schemas.openxmlformats.org/officeDocument/2006/relationships/image" Target="../media/image92.emf"/><Relationship Id="rId5" Type="http://schemas.openxmlformats.org/officeDocument/2006/relationships/image" Target="../media/image114.svg"/><Relationship Id="rId15" Type="http://schemas.openxmlformats.org/officeDocument/2006/relationships/image" Target="../media/image123.png"/><Relationship Id="rId10" Type="http://schemas.openxmlformats.org/officeDocument/2006/relationships/image" Target="../media/image119.sv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2.png"/></Relationships>
</file>

<file path=ppt/slides/_rels/slide65.xml.rels><?xml version="1.0" encoding="UTF-8" standalone="yes"?>
<Relationships xmlns="http://schemas.openxmlformats.org/package/2006/relationships"><Relationship Id="rId8" Type="http://schemas.openxmlformats.org/officeDocument/2006/relationships/image" Target="../media/image100.emf"/><Relationship Id="rId13" Type="http://schemas.openxmlformats.org/officeDocument/2006/relationships/image" Target="../media/image99.png"/><Relationship Id="rId3" Type="http://schemas.openxmlformats.org/officeDocument/2006/relationships/image" Target="../media/image125.png"/><Relationship Id="rId7" Type="http://schemas.openxmlformats.org/officeDocument/2006/relationships/image" Target="../media/image129.svg"/><Relationship Id="rId12"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128.png"/><Relationship Id="rId11" Type="http://schemas.openxmlformats.org/officeDocument/2006/relationships/image" Target="../media/image93.png"/><Relationship Id="rId5" Type="http://schemas.openxmlformats.org/officeDocument/2006/relationships/image" Target="../media/image127.svg"/><Relationship Id="rId10" Type="http://schemas.openxmlformats.org/officeDocument/2006/relationships/image" Target="../media/image102.emf"/><Relationship Id="rId4" Type="http://schemas.openxmlformats.org/officeDocument/2006/relationships/image" Target="../media/image126.png"/><Relationship Id="rId9" Type="http://schemas.openxmlformats.org/officeDocument/2006/relationships/image" Target="../media/image101.emf"/></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svg"/><Relationship Id="rId3" Type="http://schemas.openxmlformats.org/officeDocument/2006/relationships/image" Target="../media/image130.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 Type="http://schemas.openxmlformats.org/officeDocument/2006/relationships/notesSlide" Target="../notesSlides/notesSlide60.xml"/><Relationship Id="rId16" Type="http://schemas.openxmlformats.org/officeDocument/2006/relationships/image" Target="../media/image143.svg"/><Relationship Id="rId20" Type="http://schemas.openxmlformats.org/officeDocument/2006/relationships/image" Target="../media/image147.svg"/><Relationship Id="rId1" Type="http://schemas.openxmlformats.org/officeDocument/2006/relationships/slideLayout" Target="../slideLayouts/slideLayout6.xml"/><Relationship Id="rId6" Type="http://schemas.openxmlformats.org/officeDocument/2006/relationships/image" Target="../media/image133.svg"/><Relationship Id="rId11" Type="http://schemas.openxmlformats.org/officeDocument/2006/relationships/image" Target="../media/image138.svg"/><Relationship Id="rId5" Type="http://schemas.openxmlformats.org/officeDocument/2006/relationships/image" Target="../media/image132.png"/><Relationship Id="rId15" Type="http://schemas.openxmlformats.org/officeDocument/2006/relationships/image" Target="../media/image142.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131.png"/><Relationship Id="rId9" Type="http://schemas.openxmlformats.org/officeDocument/2006/relationships/image" Target="../media/image136.png"/><Relationship Id="rId14" Type="http://schemas.openxmlformats.org/officeDocument/2006/relationships/image" Target="../media/image141.svg"/></Relationships>
</file>

<file path=ppt/slides/_rels/slide7.xml.rels><?xml version="1.0" encoding="UTF-8" standalone="yes"?>
<Relationships xmlns="http://schemas.openxmlformats.org/package/2006/relationships"><Relationship Id="rId13" Type="http://schemas.openxmlformats.org/officeDocument/2006/relationships/image" Target="../media/image18.svg"/><Relationship Id="rId18" Type="http://schemas.openxmlformats.org/officeDocument/2006/relationships/image" Target="../media/image23.png"/><Relationship Id="rId26" Type="http://schemas.openxmlformats.org/officeDocument/2006/relationships/image" Target="../media/image31.png"/><Relationship Id="rId3" Type="http://schemas.openxmlformats.org/officeDocument/2006/relationships/image" Target="../media/image8.png"/><Relationship Id="rId21" Type="http://schemas.openxmlformats.org/officeDocument/2006/relationships/image" Target="../media/image26.svg"/><Relationship Id="rId34" Type="http://schemas.openxmlformats.org/officeDocument/2006/relationships/image" Target="../media/image39.sv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svg"/><Relationship Id="rId25" Type="http://schemas.openxmlformats.org/officeDocument/2006/relationships/image" Target="../media/image30.svg"/><Relationship Id="rId33" Type="http://schemas.openxmlformats.org/officeDocument/2006/relationships/image" Target="../media/image38.png"/><Relationship Id="rId2" Type="http://schemas.openxmlformats.org/officeDocument/2006/relationships/notesSlide" Target="../notesSlides/notesSlide6.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svg"/><Relationship Id="rId1" Type="http://schemas.openxmlformats.org/officeDocument/2006/relationships/slideLayout" Target="../slideLayouts/slideLayout9.xml"/><Relationship Id="rId6" Type="http://schemas.openxmlformats.org/officeDocument/2006/relationships/image" Target="../media/image11.svg"/><Relationship Id="rId11" Type="http://schemas.openxmlformats.org/officeDocument/2006/relationships/image" Target="../media/image16.svg"/><Relationship Id="rId24" Type="http://schemas.openxmlformats.org/officeDocument/2006/relationships/image" Target="../media/image29.png"/><Relationship Id="rId32" Type="http://schemas.openxmlformats.org/officeDocument/2006/relationships/image" Target="../media/image37.svg"/><Relationship Id="rId5" Type="http://schemas.openxmlformats.org/officeDocument/2006/relationships/image" Target="../media/image10.png"/><Relationship Id="rId15" Type="http://schemas.openxmlformats.org/officeDocument/2006/relationships/image" Target="../media/image20.svg"/><Relationship Id="rId23" Type="http://schemas.openxmlformats.org/officeDocument/2006/relationships/image" Target="../media/image28.svg"/><Relationship Id="rId28" Type="http://schemas.openxmlformats.org/officeDocument/2006/relationships/image" Target="../media/image33.png"/><Relationship Id="rId10" Type="http://schemas.openxmlformats.org/officeDocument/2006/relationships/image" Target="../media/image15.png"/><Relationship Id="rId19" Type="http://schemas.openxmlformats.org/officeDocument/2006/relationships/image" Target="../media/image24.svg"/><Relationship Id="rId31" Type="http://schemas.openxmlformats.org/officeDocument/2006/relationships/image" Target="../media/image36.png"/><Relationship Id="rId4" Type="http://schemas.openxmlformats.org/officeDocument/2006/relationships/image" Target="../media/image9.svg"/><Relationship Id="rId9" Type="http://schemas.openxmlformats.org/officeDocument/2006/relationships/image" Target="../media/image14.emf"/><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svg"/><Relationship Id="rId30" Type="http://schemas.openxmlformats.org/officeDocument/2006/relationships/image" Target="../media/image35.png"/><Relationship Id="rId8" Type="http://schemas.openxmlformats.org/officeDocument/2006/relationships/image" Target="../media/image13.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157.svg"/><Relationship Id="rId18" Type="http://schemas.openxmlformats.org/officeDocument/2006/relationships/image" Target="../media/image162.svg"/><Relationship Id="rId3" Type="http://schemas.openxmlformats.org/officeDocument/2006/relationships/hyperlink" Target="https://github.com/azure/azure-functions-host" TargetMode="External"/><Relationship Id="rId21" Type="http://schemas.openxmlformats.org/officeDocument/2006/relationships/image" Target="../media/image165.png"/><Relationship Id="rId7" Type="http://schemas.openxmlformats.org/officeDocument/2006/relationships/image" Target="../media/image151.svg"/><Relationship Id="rId12" Type="http://schemas.openxmlformats.org/officeDocument/2006/relationships/image" Target="../media/image156.png"/><Relationship Id="rId17" Type="http://schemas.openxmlformats.org/officeDocument/2006/relationships/image" Target="../media/image161.png"/><Relationship Id="rId2" Type="http://schemas.openxmlformats.org/officeDocument/2006/relationships/notesSlide" Target="../notesSlides/notesSlide64.xml"/><Relationship Id="rId16" Type="http://schemas.openxmlformats.org/officeDocument/2006/relationships/image" Target="../media/image160.svg"/><Relationship Id="rId20" Type="http://schemas.openxmlformats.org/officeDocument/2006/relationships/image" Target="../media/image164.svg"/><Relationship Id="rId1" Type="http://schemas.openxmlformats.org/officeDocument/2006/relationships/slideLayout" Target="../slideLayouts/slideLayout9.xml"/><Relationship Id="rId6" Type="http://schemas.openxmlformats.org/officeDocument/2006/relationships/image" Target="../media/image150.png"/><Relationship Id="rId11" Type="http://schemas.openxmlformats.org/officeDocument/2006/relationships/image" Target="../media/image155.svg"/><Relationship Id="rId5" Type="http://schemas.openxmlformats.org/officeDocument/2006/relationships/image" Target="../media/image149.svg"/><Relationship Id="rId15" Type="http://schemas.openxmlformats.org/officeDocument/2006/relationships/image" Target="../media/image159.png"/><Relationship Id="rId10" Type="http://schemas.openxmlformats.org/officeDocument/2006/relationships/image" Target="../media/image154.png"/><Relationship Id="rId19" Type="http://schemas.openxmlformats.org/officeDocument/2006/relationships/image" Target="../media/image163.png"/><Relationship Id="rId4" Type="http://schemas.openxmlformats.org/officeDocument/2006/relationships/image" Target="../media/image148.png"/><Relationship Id="rId9" Type="http://schemas.openxmlformats.org/officeDocument/2006/relationships/image" Target="../media/image153.svg"/><Relationship Id="rId14" Type="http://schemas.openxmlformats.org/officeDocument/2006/relationships/image" Target="../media/image158.png"/><Relationship Id="rId22" Type="http://schemas.openxmlformats.org/officeDocument/2006/relationships/image" Target="../media/image166.svg"/></Relationships>
</file>

<file path=ppt/slides/_rels/slide74.xml.rels><?xml version="1.0" encoding="UTF-8" standalone="yes"?>
<Relationships xmlns="http://schemas.openxmlformats.org/package/2006/relationships"><Relationship Id="rId8" Type="http://schemas.openxmlformats.org/officeDocument/2006/relationships/image" Target="../media/image157.svg"/><Relationship Id="rId13" Type="http://schemas.openxmlformats.org/officeDocument/2006/relationships/image" Target="../media/image154.png"/><Relationship Id="rId18" Type="http://schemas.openxmlformats.org/officeDocument/2006/relationships/image" Target="../media/image175.png"/><Relationship Id="rId3" Type="http://schemas.openxmlformats.org/officeDocument/2006/relationships/image" Target="../media/image167.png"/><Relationship Id="rId21" Type="http://schemas.openxmlformats.org/officeDocument/2006/relationships/image" Target="../media/image148.png"/><Relationship Id="rId7" Type="http://schemas.openxmlformats.org/officeDocument/2006/relationships/image" Target="../media/image156.png"/><Relationship Id="rId12" Type="http://schemas.openxmlformats.org/officeDocument/2006/relationships/image" Target="../media/image158.png"/><Relationship Id="rId17" Type="http://schemas.openxmlformats.org/officeDocument/2006/relationships/image" Target="../media/image174.png"/><Relationship Id="rId2" Type="http://schemas.openxmlformats.org/officeDocument/2006/relationships/notesSlide" Target="../notesSlides/notesSlide65.xml"/><Relationship Id="rId16" Type="http://schemas.openxmlformats.org/officeDocument/2006/relationships/image" Target="../media/image173.svg"/><Relationship Id="rId20" Type="http://schemas.openxmlformats.org/officeDocument/2006/relationships/hyperlink" Target="https://github.com/azure/azure-functions-host" TargetMode="External"/><Relationship Id="rId1" Type="http://schemas.openxmlformats.org/officeDocument/2006/relationships/slideLayout" Target="../slideLayouts/slideLayout9.xml"/><Relationship Id="rId6" Type="http://schemas.openxmlformats.org/officeDocument/2006/relationships/image" Target="../media/image153.svg"/><Relationship Id="rId11" Type="http://schemas.openxmlformats.org/officeDocument/2006/relationships/image" Target="../media/image171.svg"/><Relationship Id="rId5" Type="http://schemas.openxmlformats.org/officeDocument/2006/relationships/image" Target="../media/image152.png"/><Relationship Id="rId15" Type="http://schemas.openxmlformats.org/officeDocument/2006/relationships/image" Target="../media/image172.png"/><Relationship Id="rId10" Type="http://schemas.openxmlformats.org/officeDocument/2006/relationships/image" Target="../media/image170.png"/><Relationship Id="rId19" Type="http://schemas.openxmlformats.org/officeDocument/2006/relationships/image" Target="../media/image176.svg"/><Relationship Id="rId4" Type="http://schemas.openxmlformats.org/officeDocument/2006/relationships/image" Target="../media/image168.svg"/><Relationship Id="rId9" Type="http://schemas.openxmlformats.org/officeDocument/2006/relationships/image" Target="../media/image169.png"/><Relationship Id="rId14" Type="http://schemas.openxmlformats.org/officeDocument/2006/relationships/image" Target="../media/image155.svg"/><Relationship Id="rId22" Type="http://schemas.openxmlformats.org/officeDocument/2006/relationships/image" Target="../media/image149.svg"/></Relationships>
</file>

<file path=ppt/slides/_rels/slide75.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80.svg"/><Relationship Id="rId2" Type="http://schemas.openxmlformats.org/officeDocument/2006/relationships/notesSlide" Target="../notesSlides/notesSlide66.xml"/><Relationship Id="rId1" Type="http://schemas.openxmlformats.org/officeDocument/2006/relationships/slideLayout" Target="../slideLayouts/slideLayout9.xml"/><Relationship Id="rId6" Type="http://schemas.openxmlformats.org/officeDocument/2006/relationships/image" Target="../media/image179.png"/><Relationship Id="rId5" Type="http://schemas.openxmlformats.org/officeDocument/2006/relationships/image" Target="../media/image178.svg"/><Relationship Id="rId4" Type="http://schemas.openxmlformats.org/officeDocument/2006/relationships/image" Target="../media/image177.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81.png"/><Relationship Id="rId7" Type="http://schemas.openxmlformats.org/officeDocument/2006/relationships/image" Target="../media/image180.svg"/><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179.png"/><Relationship Id="rId5" Type="http://schemas.openxmlformats.org/officeDocument/2006/relationships/image" Target="../media/image136.png"/><Relationship Id="rId4" Type="http://schemas.openxmlformats.org/officeDocument/2006/relationships/image" Target="../media/image182.sv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8" Type="http://schemas.openxmlformats.org/officeDocument/2006/relationships/image" Target="../media/image184.svg"/><Relationship Id="rId13" Type="http://schemas.openxmlformats.org/officeDocument/2006/relationships/image" Target="../media/image140.png"/><Relationship Id="rId3" Type="http://schemas.openxmlformats.org/officeDocument/2006/relationships/image" Target="../media/image136.png"/><Relationship Id="rId7" Type="http://schemas.openxmlformats.org/officeDocument/2006/relationships/image" Target="../media/image183.png"/><Relationship Id="rId12" Type="http://schemas.openxmlformats.org/officeDocument/2006/relationships/image" Target="../media/image186.svg"/><Relationship Id="rId2" Type="http://schemas.openxmlformats.org/officeDocument/2006/relationships/notesSlide" Target="../notesSlides/notesSlide70.xml"/><Relationship Id="rId1" Type="http://schemas.openxmlformats.org/officeDocument/2006/relationships/slideLayout" Target="../slideLayouts/slideLayout9.xml"/><Relationship Id="rId6" Type="http://schemas.openxmlformats.org/officeDocument/2006/relationships/image" Target="../media/image130.png"/><Relationship Id="rId11" Type="http://schemas.openxmlformats.org/officeDocument/2006/relationships/image" Target="../media/image185.png"/><Relationship Id="rId5" Type="http://schemas.openxmlformats.org/officeDocument/2006/relationships/image" Target="../media/image182.svg"/><Relationship Id="rId15" Type="http://schemas.openxmlformats.org/officeDocument/2006/relationships/image" Target="../media/image187.png"/><Relationship Id="rId10" Type="http://schemas.openxmlformats.org/officeDocument/2006/relationships/image" Target="../media/image147.svg"/><Relationship Id="rId4" Type="http://schemas.openxmlformats.org/officeDocument/2006/relationships/image" Target="../media/image181.png"/><Relationship Id="rId9" Type="http://schemas.openxmlformats.org/officeDocument/2006/relationships/image" Target="../media/image146.png"/><Relationship Id="rId14" Type="http://schemas.openxmlformats.org/officeDocument/2006/relationships/image" Target="../media/image141.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9.svg"/></Relationships>
</file>

<file path=ppt/slides/_rels/slide80.xml.rels><?xml version="1.0" encoding="UTF-8" standalone="yes"?>
<Relationships xmlns="http://schemas.openxmlformats.org/package/2006/relationships"><Relationship Id="rId8" Type="http://schemas.openxmlformats.org/officeDocument/2006/relationships/image" Target="../media/image192.svg"/><Relationship Id="rId3" Type="http://schemas.openxmlformats.org/officeDocument/2006/relationships/image" Target="../media/image188.png"/><Relationship Id="rId7" Type="http://schemas.openxmlformats.org/officeDocument/2006/relationships/image" Target="../media/image191.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190.svg"/><Relationship Id="rId5" Type="http://schemas.openxmlformats.org/officeDocument/2006/relationships/image" Target="../media/image165.png"/><Relationship Id="rId10" Type="http://schemas.openxmlformats.org/officeDocument/2006/relationships/image" Target="../media/image151.svg"/><Relationship Id="rId4" Type="http://schemas.openxmlformats.org/officeDocument/2006/relationships/image" Target="../media/image189.svg"/><Relationship Id="rId9" Type="http://schemas.openxmlformats.org/officeDocument/2006/relationships/image" Target="../media/image150.png"/></Relationships>
</file>

<file path=ppt/slides/_rels/slide81.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image" Target="../media/image136.png"/><Relationship Id="rId7" Type="http://schemas.openxmlformats.org/officeDocument/2006/relationships/image" Target="../media/image165.png"/><Relationship Id="rId2" Type="http://schemas.openxmlformats.org/officeDocument/2006/relationships/notesSlide" Target="../notesSlides/notesSlide72.xml"/><Relationship Id="rId1" Type="http://schemas.openxmlformats.org/officeDocument/2006/relationships/slideLayout" Target="../slideLayouts/slideLayout9.xml"/><Relationship Id="rId6" Type="http://schemas.openxmlformats.org/officeDocument/2006/relationships/image" Target="../media/image189.svg"/><Relationship Id="rId5" Type="http://schemas.openxmlformats.org/officeDocument/2006/relationships/image" Target="../media/image188.png"/><Relationship Id="rId10" Type="http://schemas.openxmlformats.org/officeDocument/2006/relationships/image" Target="../media/image194.svg"/><Relationship Id="rId4" Type="http://schemas.openxmlformats.org/officeDocument/2006/relationships/image" Target="../media/image121.png"/><Relationship Id="rId9" Type="http://schemas.openxmlformats.org/officeDocument/2006/relationships/image" Target="../media/image193.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80.xml"/><Relationship Id="rId1" Type="http://schemas.openxmlformats.org/officeDocument/2006/relationships/slideLayout" Target="../slideLayouts/slideLayout9.xml"/><Relationship Id="rId4" Type="http://schemas.openxmlformats.org/officeDocument/2006/relationships/image" Target="../media/image196.png"/></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3.xml"/><Relationship Id="rId1" Type="http://schemas.openxmlformats.org/officeDocument/2006/relationships/slideLayout" Target="../slideLayouts/slideLayout9.xml"/><Relationship Id="rId4" Type="http://schemas.openxmlformats.org/officeDocument/2006/relationships/image" Target="../media/image197.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7.xml"/></Relationships>
</file>

<file path=ppt/slides/_rels/slide9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197.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0.xml"/></Relationships>
</file>

<file path=ppt/slides/_rels/slide9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9.xml"/><Relationship Id="rId4" Type="http://schemas.openxmlformats.org/officeDocument/2006/relationships/image" Target="../media/image197.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08621" y="1883221"/>
            <a:ext cx="5754624" cy="861774"/>
          </a:xfrm>
        </p:spPr>
        <p:txBody>
          <a:bodyPr/>
          <a:lstStyle/>
          <a:p>
            <a:r>
              <a:rPr lang="en-US" sz="3000" dirty="0"/>
              <a:t>Azure - Day 4</a:t>
            </a:r>
            <a:br>
              <a:rPr lang="en-US" sz="3000" dirty="0"/>
            </a:br>
            <a:r>
              <a:rPr lang="en-US" sz="2400" dirty="0"/>
              <a:t>Epam DevOps School</a:t>
            </a:r>
          </a:p>
        </p:txBody>
      </p:sp>
      <p:sp>
        <p:nvSpPr>
          <p:cNvPr id="5" name="Text Placeholder 4"/>
          <p:cNvSpPr>
            <a:spLocks noGrp="1"/>
          </p:cNvSpPr>
          <p:nvPr>
            <p:ph type="body" sz="quarter" idx="11"/>
          </p:nvPr>
        </p:nvSpPr>
        <p:spPr>
          <a:xfrm>
            <a:off x="577525" y="3081016"/>
            <a:ext cx="5754624" cy="1940867"/>
          </a:xfrm>
        </p:spPr>
        <p:txBody>
          <a:bodyPr/>
          <a:lstStyle/>
          <a:p>
            <a:pPr marL="0" marR="0">
              <a:spcBef>
                <a:spcPts val="0"/>
              </a:spcBef>
              <a:spcAft>
                <a:spcPts val="0"/>
              </a:spcAft>
            </a:pPr>
            <a:r>
              <a:rPr lang="en-US" sz="2000" dirty="0">
                <a:effectLst/>
                <a:latin typeface="Calibri" panose="020F0502020204030204" pitchFamily="34" charset="0"/>
              </a:rPr>
              <a:t>Monitor</a:t>
            </a:r>
          </a:p>
          <a:p>
            <a:pPr marL="0" marR="0">
              <a:spcBef>
                <a:spcPts val="0"/>
              </a:spcBef>
              <a:spcAft>
                <a:spcPts val="0"/>
              </a:spcAft>
            </a:pPr>
            <a:r>
              <a:rPr lang="en-US" sz="2000" dirty="0">
                <a:effectLst/>
                <a:latin typeface="Calibri" panose="020F0502020204030204" pitchFamily="34" charset="0"/>
              </a:rPr>
              <a:t>Automation</a:t>
            </a:r>
          </a:p>
          <a:p>
            <a:pPr marL="0" marR="0">
              <a:spcBef>
                <a:spcPts val="0"/>
              </a:spcBef>
              <a:spcAft>
                <a:spcPts val="0"/>
              </a:spcAft>
            </a:pPr>
            <a:r>
              <a:rPr lang="en-US" sz="2000" dirty="0">
                <a:latin typeface="Calibri" panose="020F0502020204030204" pitchFamily="34" charset="0"/>
              </a:rPr>
              <a:t>Azure AD</a:t>
            </a:r>
          </a:p>
          <a:p>
            <a:pPr marL="0" marR="0">
              <a:spcBef>
                <a:spcPts val="0"/>
              </a:spcBef>
              <a:spcAft>
                <a:spcPts val="0"/>
              </a:spcAft>
            </a:pPr>
            <a:r>
              <a:rPr lang="en-US" sz="2000" dirty="0">
                <a:effectLst/>
                <a:latin typeface="Calibri" panose="020F0502020204030204" pitchFamily="34" charset="0"/>
              </a:rPr>
              <a:t>SaaS</a:t>
            </a:r>
          </a:p>
        </p:txBody>
      </p:sp>
      <p:sp>
        <p:nvSpPr>
          <p:cNvPr id="6" name="TextBox 5">
            <a:extLst>
              <a:ext uri="{FF2B5EF4-FFF2-40B4-BE49-F238E27FC236}">
                <a16:creationId xmlns:a16="http://schemas.microsoft.com/office/drawing/2014/main" id="{16AD212A-E369-CB46-BE9C-0744152A0BAF}"/>
              </a:ext>
            </a:extLst>
          </p:cNvPr>
          <p:cNvSpPr txBox="1"/>
          <p:nvPr/>
        </p:nvSpPr>
        <p:spPr>
          <a:xfrm>
            <a:off x="577525" y="6490022"/>
            <a:ext cx="3229583" cy="235898"/>
          </a:xfrm>
          <a:prstGeom prst="rect">
            <a:avLst/>
          </a:prstGeom>
          <a:noFill/>
        </p:spPr>
        <p:txBody>
          <a:bodyPr wrap="square" rtlCol="0">
            <a:spAutoFit/>
          </a:bodyPr>
          <a:lstStyle/>
          <a:p>
            <a:pPr defTabSz="914377">
              <a:defRPr/>
            </a:pPr>
            <a:r>
              <a:rPr lang="en-US" sz="933" dirty="0">
                <a:solidFill>
                  <a:schemeClr val="bg1"/>
                </a:solidFill>
                <a:latin typeface="+mj-lt"/>
              </a:rPr>
              <a:t>CONFIDENTIAL  |  © 2020 EPAM Systems, Inc.</a:t>
            </a:r>
            <a:endParaRPr lang="en-US" sz="933" dirty="0">
              <a:latin typeface="+mj-lt"/>
            </a:endParaRPr>
          </a:p>
        </p:txBody>
      </p:sp>
    </p:spTree>
    <p:extLst>
      <p:ext uri="{BB962C8B-B14F-4D97-AF65-F5344CB8AC3E}">
        <p14:creationId xmlns:p14="http://schemas.microsoft.com/office/powerpoint/2010/main" val="1733196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51B5F-34AE-46F1-85EE-7D591A87648F}"/>
              </a:ext>
            </a:extLst>
          </p:cNvPr>
          <p:cNvSpPr>
            <a:spLocks noGrp="1"/>
          </p:cNvSpPr>
          <p:nvPr>
            <p:ph type="title"/>
          </p:nvPr>
        </p:nvSpPr>
        <p:spPr>
          <a:xfrm>
            <a:off x="588263" y="457200"/>
            <a:ext cx="11018520" cy="553998"/>
          </a:xfrm>
        </p:spPr>
        <p:txBody>
          <a:bodyPr/>
          <a:lstStyle/>
          <a:p>
            <a:r>
              <a:rPr lang="en-US" dirty="0"/>
              <a:t>Monitoring data platform</a:t>
            </a:r>
          </a:p>
        </p:txBody>
      </p:sp>
      <p:grpSp>
        <p:nvGrpSpPr>
          <p:cNvPr id="4" name="Group 3" descr="The diagram depicts how you can review data that Azure Monitor collects on the Overview page of the Azure portal.&#10;">
            <a:extLst>
              <a:ext uri="{FF2B5EF4-FFF2-40B4-BE49-F238E27FC236}">
                <a16:creationId xmlns:a16="http://schemas.microsoft.com/office/drawing/2014/main" id="{DB3CB4D6-A7A9-41E1-8FB7-43ED1AFC2A1E}"/>
              </a:ext>
            </a:extLst>
          </p:cNvPr>
          <p:cNvGrpSpPr/>
          <p:nvPr/>
        </p:nvGrpSpPr>
        <p:grpSpPr>
          <a:xfrm>
            <a:off x="6314993" y="1404023"/>
            <a:ext cx="5288744" cy="4887540"/>
            <a:chOff x="6314993" y="1404023"/>
            <a:chExt cx="5288744" cy="4887540"/>
          </a:xfrm>
        </p:grpSpPr>
        <p:pic>
          <p:nvPicPr>
            <p:cNvPr id="1028" name="Picture 4">
              <a:extLst>
                <a:ext uri="{FF2B5EF4-FFF2-40B4-BE49-F238E27FC236}">
                  <a16:creationId xmlns:a16="http://schemas.microsoft.com/office/drawing/2014/main" id="{4E3B146A-05DD-4442-B013-48FEE77015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6314993" y="3092419"/>
              <a:ext cx="5288744" cy="2741734"/>
            </a:xfrm>
            <a:prstGeom prst="rect">
              <a:avLst/>
            </a:prstGeom>
            <a:noFill/>
            <a:ln>
              <a:solidFill>
                <a:srgbClr val="D73B02"/>
              </a:solidFill>
            </a:ln>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3D6F55B-AD25-4C44-9D39-FB5EEAC91333}"/>
                </a:ext>
              </a:extLst>
            </p:cNvPr>
            <p:cNvGrpSpPr/>
            <p:nvPr/>
          </p:nvGrpSpPr>
          <p:grpSpPr>
            <a:xfrm>
              <a:off x="8678461" y="1404023"/>
              <a:ext cx="1480349" cy="1311690"/>
              <a:chOff x="8678461" y="1404023"/>
              <a:chExt cx="1480349" cy="1311690"/>
            </a:xfrm>
          </p:grpSpPr>
          <p:pic>
            <p:nvPicPr>
              <p:cNvPr id="8" name="Graphic 7">
                <a:extLst>
                  <a:ext uri="{FF2B5EF4-FFF2-40B4-BE49-F238E27FC236}">
                    <a16:creationId xmlns:a16="http://schemas.microsoft.com/office/drawing/2014/main" id="{EF8A543F-1859-4E1A-90ED-EED4314DFC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78461" y="1404023"/>
                <a:ext cx="958508" cy="958507"/>
              </a:xfrm>
              <a:prstGeom prst="rect">
                <a:avLst/>
              </a:prstGeom>
            </p:spPr>
          </p:pic>
          <p:pic>
            <p:nvPicPr>
              <p:cNvPr id="9" name="Graphic 8">
                <a:extLst>
                  <a:ext uri="{FF2B5EF4-FFF2-40B4-BE49-F238E27FC236}">
                    <a16:creationId xmlns:a16="http://schemas.microsoft.com/office/drawing/2014/main" id="{B3958C51-C0DC-45C5-9F6A-08B65FC976E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9496" y="1765993"/>
                <a:ext cx="519314" cy="519313"/>
              </a:xfrm>
              <a:prstGeom prst="rect">
                <a:avLst/>
              </a:prstGeom>
            </p:spPr>
          </p:pic>
          <p:sp>
            <p:nvSpPr>
              <p:cNvPr id="13" name="TextBox 12">
                <a:extLst>
                  <a:ext uri="{FF2B5EF4-FFF2-40B4-BE49-F238E27FC236}">
                    <a16:creationId xmlns:a16="http://schemas.microsoft.com/office/drawing/2014/main" id="{387FC1A9-1F61-4D9F-B88A-0E9E16CECC8A}"/>
                  </a:ext>
                </a:extLst>
              </p:cNvPr>
              <p:cNvSpPr txBox="1"/>
              <p:nvPr/>
            </p:nvSpPr>
            <p:spPr>
              <a:xfrm>
                <a:off x="8965720" y="2346381"/>
                <a:ext cx="995465" cy="369332"/>
              </a:xfrm>
              <a:prstGeom prst="rect">
                <a:avLst/>
              </a:prstGeom>
              <a:noFill/>
            </p:spPr>
            <p:txBody>
              <a:bodyPr wrap="none" lIns="0" tIns="0" rIns="0" bIns="0" rtlCol="0">
                <a:spAutoFit/>
              </a:bodyPr>
              <a:lstStyle/>
              <a:p>
                <a:r>
                  <a:rPr lang="en-IN" sz="2400" dirty="0">
                    <a:gradFill>
                      <a:gsLst>
                        <a:gs pos="2917">
                          <a:schemeClr val="tx1"/>
                        </a:gs>
                        <a:gs pos="30000">
                          <a:schemeClr val="tx1"/>
                        </a:gs>
                      </a:gsLst>
                      <a:lin ang="5400000" scaled="0"/>
                    </a:gradFill>
                  </a:rPr>
                  <a:t>Metrics</a:t>
                </a:r>
              </a:p>
            </p:txBody>
          </p:sp>
        </p:grpSp>
        <p:sp>
          <p:nvSpPr>
            <p:cNvPr id="18" name="TextBox 17">
              <a:extLst>
                <a:ext uri="{FF2B5EF4-FFF2-40B4-BE49-F238E27FC236}">
                  <a16:creationId xmlns:a16="http://schemas.microsoft.com/office/drawing/2014/main" id="{4DB766A7-60EE-45A8-8EDB-19B2D8DE879A}"/>
                </a:ext>
              </a:extLst>
            </p:cNvPr>
            <p:cNvSpPr txBox="1"/>
            <p:nvPr/>
          </p:nvSpPr>
          <p:spPr>
            <a:xfrm>
              <a:off x="7866534" y="5922231"/>
              <a:ext cx="2185663"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rPr>
                <a:t>Metrics Explorer</a:t>
              </a:r>
            </a:p>
          </p:txBody>
        </p:sp>
        <p:pic>
          <p:nvPicPr>
            <p:cNvPr id="19" name="Graphic 18">
              <a:extLst>
                <a:ext uri="{FF2B5EF4-FFF2-40B4-BE49-F238E27FC236}">
                  <a16:creationId xmlns:a16="http://schemas.microsoft.com/office/drawing/2014/main" id="{C9D77BCB-5191-4101-B758-860D5565E4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94408" y="5409526"/>
              <a:ext cx="697372" cy="697371"/>
            </a:xfrm>
            <a:prstGeom prst="rect">
              <a:avLst/>
            </a:prstGeom>
          </p:spPr>
        </p:pic>
        <p:cxnSp>
          <p:nvCxnSpPr>
            <p:cNvPr id="24" name="Straight Arrow Connector 23">
              <a:extLst>
                <a:ext uri="{FF2B5EF4-FFF2-40B4-BE49-F238E27FC236}">
                  <a16:creationId xmlns:a16="http://schemas.microsoft.com/office/drawing/2014/main" id="{D01FB73D-19ED-4AE4-980E-FEC21648545E}"/>
                </a:ext>
              </a:extLst>
            </p:cNvPr>
            <p:cNvCxnSpPr/>
            <p:nvPr/>
          </p:nvCxnSpPr>
          <p:spPr>
            <a:xfrm>
              <a:off x="9423596" y="2741113"/>
              <a:ext cx="0" cy="649787"/>
            </a:xfrm>
            <a:prstGeom prst="straightConnector1">
              <a:avLst/>
            </a:prstGeom>
            <a:ln w="381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descr="The diagram depicts how log data that Azure Monitor collects can be analyzed with queries to quickly retrieve, consolidate, and analyze collected data. &#10;">
            <a:extLst>
              <a:ext uri="{FF2B5EF4-FFF2-40B4-BE49-F238E27FC236}">
                <a16:creationId xmlns:a16="http://schemas.microsoft.com/office/drawing/2014/main" id="{A7AD5F40-91B2-4C38-9391-37FB8FE49D80}"/>
              </a:ext>
            </a:extLst>
          </p:cNvPr>
          <p:cNvGrpSpPr/>
          <p:nvPr/>
        </p:nvGrpSpPr>
        <p:grpSpPr>
          <a:xfrm>
            <a:off x="588263" y="1404023"/>
            <a:ext cx="5600374" cy="4868425"/>
            <a:chOff x="588263" y="1404023"/>
            <a:chExt cx="5600374" cy="4868425"/>
          </a:xfrm>
        </p:grpSpPr>
        <p:pic>
          <p:nvPicPr>
            <p:cNvPr id="1026" name="Picture 2">
              <a:extLst>
                <a:ext uri="{FF2B5EF4-FFF2-40B4-BE49-F238E27FC236}">
                  <a16:creationId xmlns:a16="http://schemas.microsoft.com/office/drawing/2014/main" id="{9A8EAE99-F89B-44D8-BB3F-E8551D397A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263" y="3092419"/>
              <a:ext cx="5600374" cy="2800187"/>
            </a:xfrm>
            <a:prstGeom prst="rect">
              <a:avLst/>
            </a:prstGeom>
            <a:noFill/>
            <a:ln>
              <a:solidFill>
                <a:srgbClr val="D73B02"/>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1943FCA-CE48-4D3C-A53F-AB695CE2E2C5}"/>
                </a:ext>
              </a:extLst>
            </p:cNvPr>
            <p:cNvGrpSpPr/>
            <p:nvPr/>
          </p:nvGrpSpPr>
          <p:grpSpPr>
            <a:xfrm>
              <a:off x="2716731" y="1404023"/>
              <a:ext cx="1576407" cy="1311690"/>
              <a:chOff x="2716731" y="1404023"/>
              <a:chExt cx="1576407" cy="1311690"/>
            </a:xfrm>
          </p:grpSpPr>
          <p:pic>
            <p:nvPicPr>
              <p:cNvPr id="11" name="Graphic 10">
                <a:extLst>
                  <a:ext uri="{FF2B5EF4-FFF2-40B4-BE49-F238E27FC236}">
                    <a16:creationId xmlns:a16="http://schemas.microsoft.com/office/drawing/2014/main" id="{ABEA3237-932D-4135-9BDF-F3C5599B794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16731" y="1404023"/>
                <a:ext cx="941280" cy="941280"/>
              </a:xfrm>
              <a:prstGeom prst="rect">
                <a:avLst/>
              </a:prstGeom>
            </p:spPr>
          </p:pic>
          <p:pic>
            <p:nvPicPr>
              <p:cNvPr id="12" name="Graphic 11">
                <a:extLst>
                  <a:ext uri="{FF2B5EF4-FFF2-40B4-BE49-F238E27FC236}">
                    <a16:creationId xmlns:a16="http://schemas.microsoft.com/office/drawing/2014/main" id="{2F99291D-7B2A-4F44-A56F-98657211D3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13206" y="1605374"/>
                <a:ext cx="679932" cy="679932"/>
              </a:xfrm>
              <a:prstGeom prst="rect">
                <a:avLst/>
              </a:prstGeom>
            </p:spPr>
          </p:pic>
          <p:sp>
            <p:nvSpPr>
              <p:cNvPr id="14" name="TextBox 13">
                <a:extLst>
                  <a:ext uri="{FF2B5EF4-FFF2-40B4-BE49-F238E27FC236}">
                    <a16:creationId xmlns:a16="http://schemas.microsoft.com/office/drawing/2014/main" id="{A003D38A-5B60-4708-A406-BE31330E9CE0}"/>
                  </a:ext>
                </a:extLst>
              </p:cNvPr>
              <p:cNvSpPr txBox="1"/>
              <p:nvPr/>
            </p:nvSpPr>
            <p:spPr>
              <a:xfrm>
                <a:off x="2931867" y="2346381"/>
                <a:ext cx="636393"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rPr>
                  <a:t>Logs</a:t>
                </a:r>
              </a:p>
            </p:txBody>
          </p:sp>
        </p:grpSp>
        <p:sp>
          <p:nvSpPr>
            <p:cNvPr id="15" name="TextBox 14">
              <a:extLst>
                <a:ext uri="{FF2B5EF4-FFF2-40B4-BE49-F238E27FC236}">
                  <a16:creationId xmlns:a16="http://schemas.microsoft.com/office/drawing/2014/main" id="{920DF2D4-8FF5-49BC-9C45-77518C219596}"/>
                </a:ext>
              </a:extLst>
            </p:cNvPr>
            <p:cNvSpPr txBox="1"/>
            <p:nvPr/>
          </p:nvSpPr>
          <p:spPr>
            <a:xfrm>
              <a:off x="2488717" y="5882576"/>
              <a:ext cx="1799467"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rPr>
                <a:t>Log Analytics</a:t>
              </a:r>
            </a:p>
          </p:txBody>
        </p:sp>
        <p:cxnSp>
          <p:nvCxnSpPr>
            <p:cNvPr id="21" name="Straight Arrow Connector 20">
              <a:extLst>
                <a:ext uri="{FF2B5EF4-FFF2-40B4-BE49-F238E27FC236}">
                  <a16:creationId xmlns:a16="http://schemas.microsoft.com/office/drawing/2014/main" id="{252E6290-8CB5-4A7B-8CB1-84B7A19F35FB}"/>
                </a:ext>
              </a:extLst>
            </p:cNvPr>
            <p:cNvCxnSpPr/>
            <p:nvPr/>
          </p:nvCxnSpPr>
          <p:spPr>
            <a:xfrm>
              <a:off x="3187370" y="2741113"/>
              <a:ext cx="0" cy="649787"/>
            </a:xfrm>
            <a:prstGeom prst="straightConnector1">
              <a:avLst/>
            </a:prstGeom>
            <a:ln w="381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close up of a logo&#10;&#10;Description automatically generated">
              <a:extLst>
                <a:ext uri="{FF2B5EF4-FFF2-40B4-BE49-F238E27FC236}">
                  <a16:creationId xmlns:a16="http://schemas.microsoft.com/office/drawing/2014/main" id="{4656AD2D-5FF8-4982-97F4-55F08FCDBBA7}"/>
                </a:ext>
              </a:extLst>
            </p:cNvPr>
            <p:cNvPicPr>
              <a:picLocks noChangeAspect="1"/>
            </p:cNvPicPr>
            <p:nvPr/>
          </p:nvPicPr>
          <p:blipFill>
            <a:blip r:embed="rId11"/>
            <a:stretch>
              <a:fillRect/>
            </a:stretch>
          </p:blipFill>
          <p:spPr>
            <a:xfrm>
              <a:off x="5519428" y="5694711"/>
              <a:ext cx="576572" cy="577737"/>
            </a:xfrm>
            <a:prstGeom prst="rect">
              <a:avLst/>
            </a:prstGeom>
          </p:spPr>
        </p:pic>
      </p:grpSp>
    </p:spTree>
    <p:extLst>
      <p:ext uri="{BB962C8B-B14F-4D97-AF65-F5344CB8AC3E}">
        <p14:creationId xmlns:p14="http://schemas.microsoft.com/office/powerpoint/2010/main" val="311722069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Monitoring code</a:t>
            </a:r>
          </a:p>
        </p:txBody>
      </p:sp>
      <p:sp>
        <p:nvSpPr>
          <p:cNvPr id="4" name="Text Placeholder 3">
            <a:extLst>
              <a:ext uri="{FF2B5EF4-FFF2-40B4-BE49-F238E27FC236}">
                <a16:creationId xmlns:a16="http://schemas.microsoft.com/office/drawing/2014/main" id="{A64BDC20-696E-48FF-A49B-7D4998B02B01}"/>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err="1">
                <a:solidFill>
                  <a:srgbClr val="267F99"/>
                </a:solidFill>
              </a:rPr>
              <a:t>DurableOrchestrationContext</a:t>
            </a:r>
            <a:r>
              <a:rPr lang="en-US" sz="1800" dirty="0">
                <a:solidFill>
                  <a:srgbClr val="000000"/>
                </a:solidFill>
              </a:rPr>
              <a:t> </a:t>
            </a:r>
            <a:r>
              <a:rPr lang="en-US" sz="1800" dirty="0" err="1">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err="1">
                <a:solidFill>
                  <a:srgbClr val="001080"/>
                </a:solidFill>
              </a:rPr>
              <a:t>jobId</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795E26"/>
                </a:solidFill>
              </a:rPr>
              <a:t>GetInput</a:t>
            </a:r>
            <a:r>
              <a:rPr lang="en-US" sz="1800" dirty="0">
                <a:solidFill>
                  <a:srgbClr val="000000"/>
                </a:solidFill>
              </a:rPr>
              <a:t>&lt;</a:t>
            </a:r>
            <a:r>
              <a:rPr lang="en-US" sz="1800" dirty="0">
                <a:solidFill>
                  <a:srgbClr val="0000FF"/>
                </a:solidFill>
              </a:rPr>
              <a:t>int</a:t>
            </a:r>
            <a:r>
              <a:rPr lang="en-US" sz="1800" dirty="0">
                <a:solidFill>
                  <a:srgbClr val="000000"/>
                </a:solidFill>
              </a:rPr>
              <a:t>&gt;(); </a:t>
            </a:r>
            <a:r>
              <a:rPr lang="en-US" sz="1800" dirty="0">
                <a:solidFill>
                  <a:srgbClr val="0000FF"/>
                </a:solidFill>
              </a:rPr>
              <a:t>int</a:t>
            </a:r>
            <a:r>
              <a:rPr lang="en-US" sz="1800" dirty="0">
                <a:solidFill>
                  <a:srgbClr val="000000"/>
                </a:solidFill>
              </a:rPr>
              <a:t> </a:t>
            </a:r>
            <a:r>
              <a:rPr lang="en-US" sz="1800" dirty="0" err="1">
                <a:solidFill>
                  <a:srgbClr val="001080"/>
                </a:solidFill>
              </a:rPr>
              <a:t>pollingInterval</a:t>
            </a:r>
            <a:r>
              <a:rPr lang="en-US" sz="1800" dirty="0">
                <a:solidFill>
                  <a:srgbClr val="000000"/>
                </a:solidFill>
              </a:rPr>
              <a:t> = </a:t>
            </a:r>
            <a:r>
              <a:rPr lang="en-US" sz="1800" dirty="0" err="1">
                <a:solidFill>
                  <a:srgbClr val="795E26"/>
                </a:solidFill>
              </a:rPr>
              <a:t>GetPollingInterval</a:t>
            </a:r>
            <a:r>
              <a:rPr lang="en-US" sz="1800" dirty="0">
                <a:solidFill>
                  <a:srgbClr val="000000"/>
                </a:solidFill>
              </a:rPr>
              <a:t>();</a:t>
            </a:r>
          </a:p>
          <a:p>
            <a:r>
              <a:rPr lang="en-US" sz="1800" dirty="0">
                <a:solidFill>
                  <a:srgbClr val="000000"/>
                </a:solidFill>
              </a:rPr>
              <a:t>    </a:t>
            </a:r>
            <a:r>
              <a:rPr lang="en-US" sz="1800" dirty="0" err="1">
                <a:solidFill>
                  <a:srgbClr val="267F99"/>
                </a:solidFill>
              </a:rPr>
              <a:t>DateTime</a:t>
            </a:r>
            <a:r>
              <a:rPr lang="en-US" sz="1800" dirty="0">
                <a:solidFill>
                  <a:srgbClr val="000000"/>
                </a:solidFill>
              </a:rPr>
              <a:t> </a:t>
            </a:r>
            <a:r>
              <a:rPr lang="en-US" sz="1800" dirty="0" err="1">
                <a:solidFill>
                  <a:srgbClr val="001080"/>
                </a:solidFill>
              </a:rPr>
              <a:t>expiryTime</a:t>
            </a:r>
            <a:r>
              <a:rPr lang="en-US" sz="1800" dirty="0">
                <a:solidFill>
                  <a:srgbClr val="000000"/>
                </a:solidFill>
              </a:rPr>
              <a:t> = </a:t>
            </a:r>
            <a:r>
              <a:rPr lang="en-US" sz="1800" dirty="0" err="1">
                <a:solidFill>
                  <a:srgbClr val="795E26"/>
                </a:solidFill>
              </a:rPr>
              <a:t>GetExpiryTime</a:t>
            </a:r>
            <a:r>
              <a:rPr lang="en-US" sz="1800" dirty="0">
                <a:solidFill>
                  <a:srgbClr val="000000"/>
                </a:solidFill>
              </a:rPr>
              <a:t>();</a:t>
            </a:r>
          </a:p>
          <a:p>
            <a:r>
              <a:rPr lang="en-US" sz="1800" dirty="0">
                <a:solidFill>
                  <a:srgbClr val="000000"/>
                </a:solidFill>
              </a:rPr>
              <a:t>    </a:t>
            </a:r>
            <a:r>
              <a:rPr lang="en-US" sz="1800" dirty="0">
                <a:solidFill>
                  <a:srgbClr val="AF00DB"/>
                </a:solidFill>
              </a:rPr>
              <a:t>while</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001080"/>
                </a:solidFill>
              </a:rPr>
              <a:t>CurrentUtcDateTime</a:t>
            </a:r>
            <a:r>
              <a:rPr lang="en-US" sz="1800" dirty="0">
                <a:solidFill>
                  <a:srgbClr val="000000"/>
                </a:solidFill>
              </a:rPr>
              <a:t> &lt; </a:t>
            </a:r>
            <a:r>
              <a:rPr lang="en-US" sz="1800" dirty="0" err="1">
                <a:solidFill>
                  <a:srgbClr val="001080"/>
                </a:solidFill>
              </a:rPr>
              <a:t>expiryTime</a:t>
            </a:r>
            <a:r>
              <a:rPr lang="en-US" sz="1800" dirty="0">
                <a:solidFill>
                  <a:srgbClr val="000000"/>
                </a:solidFill>
              </a:rPr>
              <a:t>) </a:t>
            </a:r>
          </a:p>
          <a:p>
            <a:r>
              <a:rPr lang="en-US" sz="1800" dirty="0">
                <a:solidFill>
                  <a:srgbClr val="000000"/>
                </a:solidFill>
              </a:rPr>
              <a:t>    {</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err="1">
                <a:solidFill>
                  <a:srgbClr val="001080"/>
                </a:solidFill>
              </a:rPr>
              <a:t>jobStatus</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string</a:t>
            </a:r>
            <a:r>
              <a:rPr lang="en-US" sz="1800" dirty="0">
                <a:solidFill>
                  <a:srgbClr val="000000"/>
                </a:solidFill>
              </a:rPr>
              <a:t>&gt;(</a:t>
            </a:r>
            <a:r>
              <a:rPr lang="en-US" sz="1800" dirty="0">
                <a:solidFill>
                  <a:srgbClr val="A31515"/>
                </a:solidFill>
              </a:rPr>
              <a:t>"</a:t>
            </a:r>
            <a:r>
              <a:rPr lang="en-US" sz="1800" dirty="0" err="1">
                <a:solidFill>
                  <a:srgbClr val="A31515"/>
                </a:solidFill>
              </a:rPr>
              <a:t>GetJobStatus</a:t>
            </a:r>
            <a:r>
              <a:rPr lang="en-US" sz="1800" dirty="0">
                <a:solidFill>
                  <a:srgbClr val="A31515"/>
                </a:solidFill>
              </a:rPr>
              <a:t>"</a:t>
            </a:r>
            <a:r>
              <a:rPr lang="en-US" sz="1800" dirty="0">
                <a:solidFill>
                  <a:srgbClr val="000000"/>
                </a:solidFill>
              </a:rPr>
              <a:t>, </a:t>
            </a:r>
            <a:r>
              <a:rPr lang="en-US" sz="1800" dirty="0" err="1">
                <a:solidFill>
                  <a:srgbClr val="001080"/>
                </a:solidFill>
              </a:rPr>
              <a:t>jobId</a:t>
            </a:r>
            <a:r>
              <a:rPr lang="en-US" sz="1800" dirty="0">
                <a:solidFill>
                  <a:srgbClr val="000000"/>
                </a:solidFill>
              </a:rPr>
              <a:t>);</a:t>
            </a:r>
          </a:p>
          <a:p>
            <a:r>
              <a:rPr lang="en-US" sz="1800" dirty="0">
                <a:solidFill>
                  <a:srgbClr val="000000"/>
                </a:solidFill>
              </a:rPr>
              <a:t>        </a:t>
            </a:r>
            <a:r>
              <a:rPr lang="en-US" sz="1800" dirty="0">
                <a:solidFill>
                  <a:srgbClr val="AF00DB"/>
                </a:solidFill>
              </a:rPr>
              <a:t>if</a:t>
            </a:r>
            <a:r>
              <a:rPr lang="en-US" sz="1800" dirty="0">
                <a:solidFill>
                  <a:srgbClr val="000000"/>
                </a:solidFill>
              </a:rPr>
              <a:t> (</a:t>
            </a:r>
            <a:r>
              <a:rPr lang="en-US" sz="1800" dirty="0" err="1">
                <a:solidFill>
                  <a:srgbClr val="001080"/>
                </a:solidFill>
              </a:rPr>
              <a:t>jobStatus</a:t>
            </a:r>
            <a:r>
              <a:rPr lang="en-US" sz="1800" dirty="0">
                <a:solidFill>
                  <a:srgbClr val="000000"/>
                </a:solidFill>
              </a:rPr>
              <a:t> == </a:t>
            </a:r>
            <a:r>
              <a:rPr lang="en-US" sz="1800" dirty="0">
                <a:solidFill>
                  <a:srgbClr val="A31515"/>
                </a:solidFill>
              </a:rPr>
              <a:t>"Completed"</a:t>
            </a:r>
            <a:r>
              <a:rPr lang="en-US" sz="1800" dirty="0">
                <a:solidFill>
                  <a:srgbClr val="000000"/>
                </a:solidFill>
              </a:rPr>
              <a:t>)</a:t>
            </a:r>
          </a:p>
          <a:p>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a:t>
            </a:r>
            <a:r>
              <a:rPr lang="en-US" sz="1800" dirty="0">
                <a:solidFill>
                  <a:srgbClr val="A31515"/>
                </a:solidFill>
              </a:rPr>
              <a:t>"</a:t>
            </a:r>
            <a:r>
              <a:rPr lang="en-US" sz="1800" dirty="0" err="1">
                <a:solidFill>
                  <a:srgbClr val="A31515"/>
                </a:solidFill>
              </a:rPr>
              <a:t>SendAlert</a:t>
            </a:r>
            <a:r>
              <a:rPr lang="en-US" sz="1800" dirty="0">
                <a:solidFill>
                  <a:srgbClr val="A31515"/>
                </a:solidFill>
              </a:rPr>
              <a:t>"</a:t>
            </a:r>
            <a:r>
              <a:rPr lang="en-US" sz="1800" dirty="0">
                <a:solidFill>
                  <a:srgbClr val="000000"/>
                </a:solidFill>
              </a:rPr>
              <a:t>, </a:t>
            </a:r>
            <a:r>
              <a:rPr lang="en-US" sz="1800" dirty="0" err="1">
                <a:solidFill>
                  <a:srgbClr val="001080"/>
                </a:solidFill>
              </a:rPr>
              <a:t>machineId</a:t>
            </a:r>
            <a:r>
              <a:rPr lang="en-US" sz="1800" dirty="0">
                <a:solidFill>
                  <a:srgbClr val="000000"/>
                </a:solidFill>
              </a:rPr>
              <a:t>); </a:t>
            </a:r>
            <a:r>
              <a:rPr lang="en-US" sz="1800" dirty="0">
                <a:solidFill>
                  <a:srgbClr val="AF00DB"/>
                </a:solidFill>
              </a:rPr>
              <a:t>break</a:t>
            </a:r>
            <a:r>
              <a:rPr lang="en-US" sz="1800" dirty="0">
                <a:solidFill>
                  <a:srgbClr val="000000"/>
                </a:solidFill>
              </a:rPr>
              <a:t>; }</a:t>
            </a:r>
          </a:p>
          <a:p>
            <a:r>
              <a:rPr lang="en-US" sz="1800" dirty="0">
                <a:solidFill>
                  <a:srgbClr val="000000"/>
                </a:solidFill>
              </a:rPr>
              <a:t>        </a:t>
            </a:r>
            <a:r>
              <a:rPr lang="en-US" sz="1800" dirty="0">
                <a:solidFill>
                  <a:srgbClr val="008000"/>
                </a:solidFill>
              </a:rPr>
              <a:t>// Orchestration will sleep until this time</a:t>
            </a:r>
            <a:endParaRPr lang="en-US" sz="1800" dirty="0">
              <a:solidFill>
                <a:srgbClr val="000000"/>
              </a:solidFill>
            </a:endParaRP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err="1">
                <a:solidFill>
                  <a:srgbClr val="001080"/>
                </a:solidFill>
              </a:rPr>
              <a:t>nextCheck</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001080"/>
                </a:solidFill>
              </a:rPr>
              <a:t>CurrentUtcDateTime</a:t>
            </a:r>
            <a:r>
              <a:rPr lang="en-US" sz="1800" dirty="0" err="1">
                <a:solidFill>
                  <a:srgbClr val="000000"/>
                </a:solidFill>
              </a:rPr>
              <a:t>.</a:t>
            </a:r>
            <a:r>
              <a:rPr lang="en-US" sz="1800" dirty="0" err="1">
                <a:solidFill>
                  <a:srgbClr val="795E26"/>
                </a:solidFill>
              </a:rPr>
              <a:t>AddSeconds</a:t>
            </a:r>
            <a:r>
              <a:rPr lang="en-US" sz="1800" dirty="0">
                <a:solidFill>
                  <a:srgbClr val="000000"/>
                </a:solidFill>
              </a:rPr>
              <a:t>(</a:t>
            </a:r>
            <a:r>
              <a:rPr lang="en-US" sz="1800" dirty="0" err="1">
                <a:solidFill>
                  <a:srgbClr val="001080"/>
                </a:solidFill>
              </a:rPr>
              <a:t>pollingInterval</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CreateTimer</a:t>
            </a:r>
            <a:r>
              <a:rPr lang="en-US" sz="1800" dirty="0">
                <a:solidFill>
                  <a:srgbClr val="000000"/>
                </a:solidFill>
              </a:rPr>
              <a:t>(</a:t>
            </a:r>
            <a:r>
              <a:rPr lang="en-US" sz="1800" dirty="0" err="1">
                <a:solidFill>
                  <a:srgbClr val="001080"/>
                </a:solidFill>
              </a:rPr>
              <a:t>nextCheck</a:t>
            </a:r>
            <a:r>
              <a:rPr lang="en-US" sz="1800" dirty="0">
                <a:solidFill>
                  <a:srgbClr val="000000"/>
                </a:solidFill>
              </a:rPr>
              <a:t>, </a:t>
            </a:r>
            <a:r>
              <a:rPr lang="en-US" sz="1800" dirty="0" err="1">
                <a:solidFill>
                  <a:srgbClr val="001080"/>
                </a:solidFill>
              </a:rPr>
              <a:t>CancellationToken</a:t>
            </a:r>
            <a:r>
              <a:rPr lang="en-US" sz="1800" dirty="0" err="1">
                <a:solidFill>
                  <a:srgbClr val="000000"/>
                </a:solidFill>
              </a:rPr>
              <a:t>.</a:t>
            </a:r>
            <a:r>
              <a:rPr lang="en-US" sz="1800" dirty="0" err="1">
                <a:solidFill>
                  <a:srgbClr val="001080"/>
                </a:solidFill>
              </a:rPr>
              <a:t>None</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8000"/>
                </a:solidFill>
              </a:rPr>
              <a:t>// Perform further work here, or let the orchestration end</a:t>
            </a:r>
            <a:endParaRPr lang="en-US" sz="1800" dirty="0">
              <a:solidFill>
                <a:srgbClr val="000000"/>
              </a:solidFill>
            </a:endParaRPr>
          </a:p>
          <a:p>
            <a:r>
              <a:rPr lang="en-US" sz="1800" dirty="0">
                <a:solidFill>
                  <a:srgbClr val="000000"/>
                </a:solidFill>
              </a:rPr>
              <a:t>}</a:t>
            </a:r>
          </a:p>
        </p:txBody>
      </p:sp>
    </p:spTree>
    <p:extLst>
      <p:ext uri="{BB962C8B-B14F-4D97-AF65-F5344CB8AC3E}">
        <p14:creationId xmlns:p14="http://schemas.microsoft.com/office/powerpoint/2010/main" val="1659769960"/>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a:t>
            </a:r>
          </a:p>
        </p:txBody>
      </p:sp>
      <p:sp>
        <p:nvSpPr>
          <p:cNvPr id="3" name="Rectangle 2">
            <a:extLst>
              <a:ext uri="{FF2B5EF4-FFF2-40B4-BE49-F238E27FC236}">
                <a16:creationId xmlns:a16="http://schemas.microsoft.com/office/drawing/2014/main" id="{330285C0-477D-4BDB-96CB-3A13A2759AE7}"/>
              </a:ext>
            </a:extLst>
          </p:cNvPr>
          <p:cNvSpPr/>
          <p:nvPr/>
        </p:nvSpPr>
        <p:spPr>
          <a:xfrm>
            <a:off x="588262" y="1336992"/>
            <a:ext cx="11018519"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Many processes involve human interaction. Automated processes must allow for human low availability, and they often do so by using time-outs and compensation logic.</a:t>
            </a:r>
          </a:p>
        </p:txBody>
      </p:sp>
      <p:grpSp>
        <p:nvGrpSpPr>
          <p:cNvPr id="12" name="Group 11" descr="The diagram depicts a function waiting for manual intervention before continuing a workflow.">
            <a:extLst>
              <a:ext uri="{FF2B5EF4-FFF2-40B4-BE49-F238E27FC236}">
                <a16:creationId xmlns:a16="http://schemas.microsoft.com/office/drawing/2014/main" id="{BA23B7AF-C664-41FC-ABFB-B24BADEB1594}"/>
              </a:ext>
            </a:extLst>
          </p:cNvPr>
          <p:cNvGrpSpPr/>
          <p:nvPr/>
        </p:nvGrpSpPr>
        <p:grpSpPr>
          <a:xfrm>
            <a:off x="2299504" y="2370672"/>
            <a:ext cx="7592992" cy="3254624"/>
            <a:chOff x="2488558" y="2370672"/>
            <a:chExt cx="7592992" cy="3254624"/>
          </a:xfrm>
        </p:grpSpPr>
        <p:sp>
          <p:nvSpPr>
            <p:cNvPr id="21" name="Rectangle 20">
              <a:extLst>
                <a:ext uri="{FF2B5EF4-FFF2-40B4-BE49-F238E27FC236}">
                  <a16:creationId xmlns:a16="http://schemas.microsoft.com/office/drawing/2014/main" id="{CF2638AB-2D85-4EB3-AC4C-D12EBB248568}"/>
                </a:ext>
              </a:extLst>
            </p:cNvPr>
            <p:cNvSpPr/>
            <p:nvPr/>
          </p:nvSpPr>
          <p:spPr bwMode="auto">
            <a:xfrm>
              <a:off x="2488558" y="2370672"/>
              <a:ext cx="7592992" cy="3254624"/>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BB41B356-156E-4395-9373-3A0D8B97AE38}"/>
                </a:ext>
              </a:extLst>
            </p:cNvPr>
            <p:cNvGrpSpPr/>
            <p:nvPr/>
          </p:nvGrpSpPr>
          <p:grpSpPr>
            <a:xfrm>
              <a:off x="3015838" y="2634687"/>
              <a:ext cx="6538433" cy="2726595"/>
              <a:chOff x="2859310" y="2507407"/>
              <a:chExt cx="6538433" cy="2726595"/>
            </a:xfrm>
          </p:grpSpPr>
          <p:pic>
            <p:nvPicPr>
              <p:cNvPr id="16" name="Graphic 15">
                <a:extLst>
                  <a:ext uri="{FF2B5EF4-FFF2-40B4-BE49-F238E27FC236}">
                    <a16:creationId xmlns:a16="http://schemas.microsoft.com/office/drawing/2014/main" id="{0C3E5D22-840C-44BE-A82B-7C58A84C30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27390" y="3147197"/>
                <a:ext cx="1221377" cy="1221377"/>
              </a:xfrm>
              <a:prstGeom prst="rect">
                <a:avLst/>
              </a:prstGeom>
            </p:spPr>
          </p:pic>
          <p:pic>
            <p:nvPicPr>
              <p:cNvPr id="7" name="Picture 6" descr="A close up of a sign&#10;&#10;Description automatically generated">
                <a:extLst>
                  <a:ext uri="{FF2B5EF4-FFF2-40B4-BE49-F238E27FC236}">
                    <a16:creationId xmlns:a16="http://schemas.microsoft.com/office/drawing/2014/main" id="{E3D1C65E-4A27-4B4A-899B-F9770431E202}"/>
                  </a:ext>
                </a:extLst>
              </p:cNvPr>
              <p:cNvPicPr>
                <a:picLocks noChangeAspect="1"/>
              </p:cNvPicPr>
              <p:nvPr/>
            </p:nvPicPr>
            <p:blipFill>
              <a:blip r:embed="rId5"/>
              <a:stretch>
                <a:fillRect/>
              </a:stretch>
            </p:blipFill>
            <p:spPr>
              <a:xfrm>
                <a:off x="8136388" y="3899262"/>
                <a:ext cx="1031404" cy="1031404"/>
              </a:xfrm>
              <a:prstGeom prst="rect">
                <a:avLst/>
              </a:prstGeom>
            </p:spPr>
          </p:pic>
          <p:pic>
            <p:nvPicPr>
              <p:cNvPr id="8" name="Picture 7" descr="A close up of a sign&#10;&#10;Description automatically generated">
                <a:extLst>
                  <a:ext uri="{FF2B5EF4-FFF2-40B4-BE49-F238E27FC236}">
                    <a16:creationId xmlns:a16="http://schemas.microsoft.com/office/drawing/2014/main" id="{BAEE2694-C939-4B67-96C4-D0B9102C1232}"/>
                  </a:ext>
                </a:extLst>
              </p:cNvPr>
              <p:cNvPicPr>
                <a:picLocks noChangeAspect="1"/>
              </p:cNvPicPr>
              <p:nvPr/>
            </p:nvPicPr>
            <p:blipFill>
              <a:blip r:embed="rId5"/>
              <a:stretch>
                <a:fillRect/>
              </a:stretch>
            </p:blipFill>
            <p:spPr>
              <a:xfrm>
                <a:off x="8136388" y="2507407"/>
                <a:ext cx="1031404" cy="1031404"/>
              </a:xfrm>
              <a:prstGeom prst="rect">
                <a:avLst/>
              </a:prstGeom>
            </p:spPr>
          </p:pic>
          <p:pic>
            <p:nvPicPr>
              <p:cNvPr id="9" name="Picture 8" descr="A close up of a sign&#10;&#10;Description automatically generated">
                <a:extLst>
                  <a:ext uri="{FF2B5EF4-FFF2-40B4-BE49-F238E27FC236}">
                    <a16:creationId xmlns:a16="http://schemas.microsoft.com/office/drawing/2014/main" id="{2817DA1B-72EF-4651-96B6-EDF0C1D3F829}"/>
                  </a:ext>
                </a:extLst>
              </p:cNvPr>
              <p:cNvPicPr>
                <a:picLocks noChangeAspect="1"/>
              </p:cNvPicPr>
              <p:nvPr/>
            </p:nvPicPr>
            <p:blipFill>
              <a:blip r:embed="rId5"/>
              <a:stretch>
                <a:fillRect/>
              </a:stretch>
            </p:blipFill>
            <p:spPr>
              <a:xfrm>
                <a:off x="3110998" y="3162727"/>
                <a:ext cx="1031404" cy="1031404"/>
              </a:xfrm>
              <a:prstGeom prst="rect">
                <a:avLst/>
              </a:prstGeom>
            </p:spPr>
          </p:pic>
          <p:sp>
            <p:nvSpPr>
              <p:cNvPr id="4" name="TextBox 3">
                <a:extLst>
                  <a:ext uri="{FF2B5EF4-FFF2-40B4-BE49-F238E27FC236}">
                    <a16:creationId xmlns:a16="http://schemas.microsoft.com/office/drawing/2014/main" id="{0C8C0869-9F1C-4A26-BEE0-56476432AEB5}"/>
                  </a:ext>
                </a:extLst>
              </p:cNvPr>
              <p:cNvSpPr txBox="1"/>
              <p:nvPr/>
            </p:nvSpPr>
            <p:spPr>
              <a:xfrm>
                <a:off x="2859310" y="4245464"/>
                <a:ext cx="1534779" cy="246221"/>
              </a:xfrm>
              <a:prstGeom prst="rect">
                <a:avLst/>
              </a:prstGeom>
              <a:noFill/>
            </p:spPr>
            <p:txBody>
              <a:bodyPr wrap="none" lIns="0" tIns="0" rIns="0" bIns="0" rtlCol="0">
                <a:spAutoFit/>
              </a:bodyPr>
              <a:lstStyle/>
              <a:p>
                <a:pPr algn="l"/>
                <a:r>
                  <a:rPr lang="en-IN" sz="1600" dirty="0" err="1">
                    <a:gradFill>
                      <a:gsLst>
                        <a:gs pos="2917">
                          <a:schemeClr val="tx1"/>
                        </a:gs>
                        <a:gs pos="30000">
                          <a:schemeClr val="tx1"/>
                        </a:gs>
                      </a:gsLst>
                      <a:lin ang="5400000" scaled="0"/>
                    </a:gradFill>
                  </a:rPr>
                  <a:t>RequestApproval</a:t>
                </a:r>
                <a:endParaRPr lang="en-IN" sz="1600" dirty="0">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553BF083-3C6C-4D41-B2BC-9C4FD390753C}"/>
                  </a:ext>
                </a:extLst>
              </p:cNvPr>
              <p:cNvSpPr txBox="1"/>
              <p:nvPr/>
            </p:nvSpPr>
            <p:spPr>
              <a:xfrm>
                <a:off x="8293017" y="4987781"/>
                <a:ext cx="718145"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Escalate</a:t>
                </a:r>
              </a:p>
            </p:txBody>
          </p:sp>
          <p:sp>
            <p:nvSpPr>
              <p:cNvPr id="11" name="TextBox 10">
                <a:extLst>
                  <a:ext uri="{FF2B5EF4-FFF2-40B4-BE49-F238E27FC236}">
                    <a16:creationId xmlns:a16="http://schemas.microsoft.com/office/drawing/2014/main" id="{38889BDA-3AB6-43EC-AFE4-7CCCDF5104F1}"/>
                  </a:ext>
                </a:extLst>
              </p:cNvPr>
              <p:cNvSpPr txBox="1"/>
              <p:nvPr/>
            </p:nvSpPr>
            <p:spPr>
              <a:xfrm>
                <a:off x="7906437" y="3472815"/>
                <a:ext cx="1491306" cy="246221"/>
              </a:xfrm>
              <a:prstGeom prst="rect">
                <a:avLst/>
              </a:prstGeom>
              <a:noFill/>
            </p:spPr>
            <p:txBody>
              <a:bodyPr wrap="none" lIns="0" tIns="0" rIns="0" bIns="0" rtlCol="0">
                <a:spAutoFit/>
              </a:bodyPr>
              <a:lstStyle/>
              <a:p>
                <a:pPr algn="l"/>
                <a:r>
                  <a:rPr lang="en-IN" sz="1600" dirty="0" err="1">
                    <a:gradFill>
                      <a:gsLst>
                        <a:gs pos="2917">
                          <a:schemeClr val="tx1"/>
                        </a:gs>
                        <a:gs pos="30000">
                          <a:schemeClr val="tx1"/>
                        </a:gs>
                      </a:gsLst>
                      <a:lin ang="5400000" scaled="0"/>
                    </a:gradFill>
                  </a:rPr>
                  <a:t>ProcessApproval</a:t>
                </a:r>
                <a:endParaRPr lang="en-IN" sz="1600" dirty="0">
                  <a:gradFill>
                    <a:gsLst>
                      <a:gs pos="2917">
                        <a:schemeClr val="tx1"/>
                      </a:gs>
                      <a:gs pos="30000">
                        <a:schemeClr val="tx1"/>
                      </a:gs>
                    </a:gsLst>
                    <a:lin ang="5400000" scaled="0"/>
                  </a:gradFill>
                </a:endParaRPr>
              </a:p>
            </p:txBody>
          </p:sp>
          <p:grpSp>
            <p:nvGrpSpPr>
              <p:cNvPr id="14" name="Group 13">
                <a:extLst>
                  <a:ext uri="{FF2B5EF4-FFF2-40B4-BE49-F238E27FC236}">
                    <a16:creationId xmlns:a16="http://schemas.microsoft.com/office/drawing/2014/main" id="{60611DC7-095C-45F4-B781-B97AE387604F}"/>
                  </a:ext>
                </a:extLst>
              </p:cNvPr>
              <p:cNvGrpSpPr/>
              <p:nvPr/>
            </p:nvGrpSpPr>
            <p:grpSpPr>
              <a:xfrm>
                <a:off x="5638078" y="3826680"/>
                <a:ext cx="1254320" cy="1330010"/>
                <a:chOff x="908302" y="4245464"/>
                <a:chExt cx="1254320" cy="1330010"/>
              </a:xfrm>
            </p:grpSpPr>
            <p:pic>
              <p:nvPicPr>
                <p:cNvPr id="5" name="Graphic 4">
                  <a:extLst>
                    <a:ext uri="{FF2B5EF4-FFF2-40B4-BE49-F238E27FC236}">
                      <a16:creationId xmlns:a16="http://schemas.microsoft.com/office/drawing/2014/main" id="{C351C97E-0C42-4E52-BF80-3AA42853F0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8302" y="4245464"/>
                  <a:ext cx="1221378" cy="1221378"/>
                </a:xfrm>
                <a:prstGeom prst="rect">
                  <a:avLst/>
                </a:prstGeom>
              </p:spPr>
            </p:pic>
            <p:pic>
              <p:nvPicPr>
                <p:cNvPr id="13" name="Graphic 12">
                  <a:extLst>
                    <a:ext uri="{FF2B5EF4-FFF2-40B4-BE49-F238E27FC236}">
                      <a16:creationId xmlns:a16="http://schemas.microsoft.com/office/drawing/2014/main" id="{6E6F221C-0B89-4A60-A84C-8F26230AFAC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74929" y="4987781"/>
                  <a:ext cx="587693" cy="587693"/>
                </a:xfrm>
                <a:prstGeom prst="rect">
                  <a:avLst/>
                </a:prstGeom>
              </p:spPr>
            </p:pic>
          </p:grpSp>
          <p:sp>
            <p:nvSpPr>
              <p:cNvPr id="17" name="Arrow: Right 16">
                <a:extLst>
                  <a:ext uri="{FF2B5EF4-FFF2-40B4-BE49-F238E27FC236}">
                    <a16:creationId xmlns:a16="http://schemas.microsoft.com/office/drawing/2014/main" id="{3328FEA5-56DB-43C0-9808-84517B62FC15}"/>
                  </a:ext>
                </a:extLst>
              </p:cNvPr>
              <p:cNvSpPr/>
              <p:nvPr/>
            </p:nvSpPr>
            <p:spPr bwMode="auto">
              <a:xfrm>
                <a:off x="4326557" y="3710541"/>
                <a:ext cx="644679"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11100AD9-74BE-4E74-8F57-1E93AFE6D50B}"/>
                  </a:ext>
                </a:extLst>
              </p:cNvPr>
              <p:cNvSpPr/>
              <p:nvPr/>
            </p:nvSpPr>
            <p:spPr bwMode="auto">
              <a:xfrm rot="19871067">
                <a:off x="6667433" y="3279821"/>
                <a:ext cx="1221377"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1E8E3A9C-4FFE-4760-8C9E-92AC2E39096D}"/>
                  </a:ext>
                </a:extLst>
              </p:cNvPr>
              <p:cNvSpPr/>
              <p:nvPr/>
            </p:nvSpPr>
            <p:spPr bwMode="auto">
              <a:xfrm rot="659150">
                <a:off x="6858408" y="4149503"/>
                <a:ext cx="1221377" cy="305920"/>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927911322"/>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 code</a:t>
            </a:r>
          </a:p>
        </p:txBody>
      </p:sp>
      <p:sp>
        <p:nvSpPr>
          <p:cNvPr id="4" name="Text Placeholder 3">
            <a:extLst>
              <a:ext uri="{FF2B5EF4-FFF2-40B4-BE49-F238E27FC236}">
                <a16:creationId xmlns:a16="http://schemas.microsoft.com/office/drawing/2014/main" id="{A7AF7857-6892-4811-8880-51D0501C0A24}"/>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err="1">
                <a:solidFill>
                  <a:srgbClr val="267F99"/>
                </a:solidFill>
              </a:rPr>
              <a:t>DurableOrchestrationContext</a:t>
            </a:r>
            <a:r>
              <a:rPr lang="en-US" sz="1800" dirty="0">
                <a:solidFill>
                  <a:srgbClr val="000000"/>
                </a:solidFill>
              </a:rPr>
              <a:t> </a:t>
            </a:r>
            <a:r>
              <a:rPr lang="en-US" sz="1800" dirty="0" err="1">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a:t>
            </a:r>
            <a:r>
              <a:rPr lang="en-US" sz="1800" dirty="0">
                <a:solidFill>
                  <a:srgbClr val="A31515"/>
                </a:solidFill>
              </a:rPr>
              <a:t>"</a:t>
            </a:r>
            <a:r>
              <a:rPr lang="en-US" sz="1800" dirty="0" err="1">
                <a:solidFill>
                  <a:srgbClr val="A31515"/>
                </a:solidFill>
              </a:rPr>
              <a:t>RequestApproval</a:t>
            </a:r>
            <a:r>
              <a:rPr lang="en-US" sz="1800" dirty="0">
                <a:solidFill>
                  <a:srgbClr val="A31515"/>
                </a:solidFill>
              </a:rPr>
              <a:t>"</a:t>
            </a:r>
            <a:r>
              <a:rPr lang="en-US" sz="1800" dirty="0">
                <a:solidFill>
                  <a:srgbClr val="000000"/>
                </a:solidFill>
              </a:rPr>
              <a:t>);</a:t>
            </a:r>
          </a:p>
          <a:p>
            <a:r>
              <a:rPr lang="en-US" sz="1800" dirty="0">
                <a:solidFill>
                  <a:srgbClr val="000000"/>
                </a:solidFill>
              </a:rPr>
              <a:t>    </a:t>
            </a:r>
            <a:r>
              <a:rPr lang="en-US" sz="1800" dirty="0">
                <a:solidFill>
                  <a:srgbClr val="AF00DB"/>
                </a:solidFill>
              </a:rPr>
              <a:t>using</a:t>
            </a:r>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err="1">
                <a:solidFill>
                  <a:srgbClr val="001080"/>
                </a:solidFill>
              </a:rPr>
              <a:t>timeoutCts</a:t>
            </a:r>
            <a:r>
              <a:rPr lang="en-US" sz="1800" dirty="0">
                <a:solidFill>
                  <a:srgbClr val="000000"/>
                </a:solidFill>
              </a:rPr>
              <a:t> = </a:t>
            </a:r>
            <a:r>
              <a:rPr lang="en-US" sz="1800" dirty="0">
                <a:solidFill>
                  <a:srgbClr val="0000FF"/>
                </a:solidFill>
              </a:rPr>
              <a:t>new</a:t>
            </a:r>
            <a:r>
              <a:rPr lang="en-US" sz="1800" dirty="0">
                <a:solidFill>
                  <a:srgbClr val="000000"/>
                </a:solidFill>
              </a:rPr>
              <a:t> </a:t>
            </a:r>
            <a:r>
              <a:rPr lang="en-US" sz="1800" dirty="0" err="1">
                <a:solidFill>
                  <a:srgbClr val="267F99"/>
                </a:solidFill>
              </a:rPr>
              <a:t>CancellationTokenSource</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err="1">
                <a:solidFill>
                  <a:srgbClr val="267F99"/>
                </a:solidFill>
              </a:rPr>
              <a:t>DateTime</a:t>
            </a:r>
            <a:r>
              <a:rPr lang="en-US" sz="1800" dirty="0">
                <a:solidFill>
                  <a:srgbClr val="000000"/>
                </a:solidFill>
              </a:rPr>
              <a:t> </a:t>
            </a:r>
            <a:r>
              <a:rPr lang="en-US" sz="1800" dirty="0" err="1">
                <a:solidFill>
                  <a:srgbClr val="001080"/>
                </a:solidFill>
              </a:rPr>
              <a:t>dueTime</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001080"/>
                </a:solidFill>
              </a:rPr>
              <a:t>CurrentUtcDateTime</a:t>
            </a:r>
            <a:r>
              <a:rPr lang="en-US" sz="1800" dirty="0" err="1">
                <a:solidFill>
                  <a:srgbClr val="000000"/>
                </a:solidFill>
              </a:rPr>
              <a:t>.</a:t>
            </a:r>
            <a:r>
              <a:rPr lang="en-US" sz="1800" dirty="0" err="1">
                <a:solidFill>
                  <a:srgbClr val="795E26"/>
                </a:solidFill>
              </a:rPr>
              <a:t>AddHours</a:t>
            </a:r>
            <a:r>
              <a:rPr lang="en-US" sz="1800" dirty="0">
                <a:solidFill>
                  <a:srgbClr val="000000"/>
                </a:solidFill>
              </a:rPr>
              <a:t>(</a:t>
            </a:r>
            <a:r>
              <a:rPr lang="en-US" sz="1800" dirty="0">
                <a:solidFill>
                  <a:srgbClr val="09885A"/>
                </a:solidFill>
              </a:rPr>
              <a:t>72</a:t>
            </a:r>
            <a:r>
              <a:rPr lang="en-US" sz="1800" dirty="0">
                <a:solidFill>
                  <a:srgbClr val="000000"/>
                </a:solidFill>
              </a:rPr>
              <a:t>);</a:t>
            </a:r>
          </a:p>
          <a:p>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err="1">
                <a:solidFill>
                  <a:srgbClr val="001080"/>
                </a:solidFill>
              </a:rPr>
              <a:t>durableTimeout</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795E26"/>
                </a:solidFill>
              </a:rPr>
              <a:t>CreateTimer</a:t>
            </a:r>
            <a:r>
              <a:rPr lang="en-US" sz="1800" dirty="0">
                <a:solidFill>
                  <a:srgbClr val="000000"/>
                </a:solidFill>
              </a:rPr>
              <a:t>(</a:t>
            </a:r>
            <a:r>
              <a:rPr lang="en-US" sz="1800" dirty="0" err="1">
                <a:solidFill>
                  <a:srgbClr val="001080"/>
                </a:solidFill>
              </a:rPr>
              <a:t>dueTime</a:t>
            </a:r>
            <a:r>
              <a:rPr lang="en-US" sz="1800" dirty="0">
                <a:solidFill>
                  <a:srgbClr val="000000"/>
                </a:solidFill>
              </a:rPr>
              <a:t>, </a:t>
            </a:r>
            <a:r>
              <a:rPr lang="en-US" sz="1800" dirty="0" err="1">
                <a:solidFill>
                  <a:srgbClr val="001080"/>
                </a:solidFill>
              </a:rPr>
              <a:t>timeoutCts</a:t>
            </a:r>
            <a:r>
              <a:rPr lang="en-US" sz="1800" dirty="0" err="1">
                <a:solidFill>
                  <a:srgbClr val="000000"/>
                </a:solidFill>
              </a:rPr>
              <a:t>.</a:t>
            </a:r>
            <a:r>
              <a:rPr lang="en-US" sz="1800" dirty="0" err="1">
                <a:solidFill>
                  <a:srgbClr val="001080"/>
                </a:solidFill>
              </a:rPr>
              <a:t>Token</a:t>
            </a:r>
            <a:r>
              <a:rPr lang="en-US" sz="1800" dirty="0">
                <a:solidFill>
                  <a:srgbClr val="000000"/>
                </a:solidFill>
              </a:rPr>
              <a:t>);</a:t>
            </a:r>
          </a:p>
          <a:p>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bool</a:t>
            </a:r>
            <a:r>
              <a:rPr lang="en-US" sz="1800" dirty="0">
                <a:solidFill>
                  <a:srgbClr val="000000"/>
                </a:solidFill>
              </a:rPr>
              <a:t>&gt; </a:t>
            </a:r>
            <a:r>
              <a:rPr lang="en-US" sz="1800" dirty="0">
                <a:solidFill>
                  <a:srgbClr val="001080"/>
                </a:solidFill>
              </a:rPr>
              <a:t>approval</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795E26"/>
                </a:solidFill>
              </a:rPr>
              <a:t>WaitForExternalEvent</a:t>
            </a:r>
            <a:r>
              <a:rPr lang="en-US" sz="1800" dirty="0">
                <a:solidFill>
                  <a:srgbClr val="000000"/>
                </a:solidFill>
              </a:rPr>
              <a:t>&lt;</a:t>
            </a:r>
            <a:r>
              <a:rPr lang="en-US" sz="1800" dirty="0">
                <a:solidFill>
                  <a:srgbClr val="0000FF"/>
                </a:solidFill>
              </a:rPr>
              <a:t>bool</a:t>
            </a:r>
            <a:r>
              <a:rPr lang="en-US" sz="1800" dirty="0">
                <a:solidFill>
                  <a:srgbClr val="000000"/>
                </a:solidFill>
              </a:rPr>
              <a:t>&gt;(</a:t>
            </a:r>
            <a:r>
              <a:rPr lang="en-US" sz="1800" dirty="0">
                <a:solidFill>
                  <a:srgbClr val="A31515"/>
                </a:solidFill>
              </a:rPr>
              <a:t>"</a:t>
            </a:r>
            <a:r>
              <a:rPr lang="en-US" sz="1800" dirty="0" err="1">
                <a:solidFill>
                  <a:srgbClr val="A31515"/>
                </a:solidFill>
              </a:rPr>
              <a:t>ApprovalEvent</a:t>
            </a:r>
            <a:r>
              <a:rPr lang="en-US" sz="1800" dirty="0">
                <a:solidFill>
                  <a:srgbClr val="A31515"/>
                </a:solidFill>
              </a:rPr>
              <a:t>"</a:t>
            </a:r>
            <a:r>
              <a:rPr lang="en-US" sz="1800" dirty="0">
                <a:solidFill>
                  <a:srgbClr val="000000"/>
                </a:solidFill>
              </a:rPr>
              <a:t>);</a:t>
            </a:r>
          </a:p>
          <a:p>
            <a:r>
              <a:rPr lang="en-US" sz="1800" dirty="0">
                <a:solidFill>
                  <a:srgbClr val="000000"/>
                </a:solidFill>
              </a:rPr>
              <a:t>        </a:t>
            </a:r>
            <a:r>
              <a:rPr lang="en-US" sz="1800" dirty="0">
                <a:solidFill>
                  <a:srgbClr val="AF00DB"/>
                </a:solidFill>
              </a:rPr>
              <a:t>if</a:t>
            </a:r>
            <a:r>
              <a:rPr lang="en-US" sz="1800" dirty="0">
                <a:solidFill>
                  <a:srgbClr val="000000"/>
                </a:solidFill>
              </a:rPr>
              <a:t> (</a:t>
            </a:r>
            <a:r>
              <a:rPr lang="en-US" sz="1800" dirty="0" err="1">
                <a:solidFill>
                  <a:srgbClr val="001080"/>
                </a:solidFill>
              </a:rPr>
              <a:t>approvalEvent</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Task</a:t>
            </a:r>
            <a:r>
              <a:rPr lang="en-US" sz="1800" dirty="0" err="1">
                <a:solidFill>
                  <a:srgbClr val="000000"/>
                </a:solidFill>
              </a:rPr>
              <a:t>.</a:t>
            </a:r>
            <a:r>
              <a:rPr lang="en-US" sz="1800" dirty="0" err="1">
                <a:solidFill>
                  <a:srgbClr val="795E26"/>
                </a:solidFill>
              </a:rPr>
              <a:t>WhenAny</a:t>
            </a:r>
            <a:r>
              <a:rPr lang="en-US" sz="1800" dirty="0">
                <a:solidFill>
                  <a:srgbClr val="000000"/>
                </a:solidFill>
              </a:rPr>
              <a:t>(</a:t>
            </a:r>
            <a:r>
              <a:rPr lang="en-US" sz="1800" dirty="0" err="1">
                <a:solidFill>
                  <a:srgbClr val="001080"/>
                </a:solidFill>
              </a:rPr>
              <a:t>approvalEvent</a:t>
            </a:r>
            <a:r>
              <a:rPr lang="en-US" sz="1800" dirty="0">
                <a:solidFill>
                  <a:srgbClr val="000000"/>
                </a:solidFill>
              </a:rPr>
              <a:t>, </a:t>
            </a:r>
            <a:r>
              <a:rPr lang="en-US" sz="1800" dirty="0" err="1">
                <a:solidFill>
                  <a:srgbClr val="001080"/>
                </a:solidFill>
              </a:rPr>
              <a:t>durableTimeout</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err="1">
                <a:solidFill>
                  <a:srgbClr val="001080"/>
                </a:solidFill>
              </a:rPr>
              <a:t>timeoutCts</a:t>
            </a:r>
            <a:r>
              <a:rPr lang="en-US" sz="1800" dirty="0" err="1">
                <a:solidFill>
                  <a:srgbClr val="000000"/>
                </a:solidFill>
              </a:rPr>
              <a:t>.</a:t>
            </a:r>
            <a:r>
              <a:rPr lang="en-US" sz="1800" dirty="0" err="1">
                <a:solidFill>
                  <a:srgbClr val="795E26"/>
                </a:solidFill>
              </a:rPr>
              <a:t>Cancel</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a:t>
            </a:r>
            <a:r>
              <a:rPr lang="en-US" sz="1800" dirty="0">
                <a:solidFill>
                  <a:srgbClr val="A31515"/>
                </a:solidFill>
              </a:rPr>
              <a:t>"</a:t>
            </a:r>
            <a:r>
              <a:rPr lang="en-US" sz="1800" dirty="0" err="1">
                <a:solidFill>
                  <a:srgbClr val="A31515"/>
                </a:solidFill>
              </a:rPr>
              <a:t>ProcessApproval</a:t>
            </a:r>
            <a:r>
              <a:rPr lang="en-US" sz="1800" dirty="0">
                <a:solidFill>
                  <a:srgbClr val="A31515"/>
                </a:solidFill>
              </a:rPr>
              <a:t>"</a:t>
            </a:r>
            <a:r>
              <a:rPr lang="en-US" sz="1800" dirty="0">
                <a:solidFill>
                  <a:srgbClr val="000000"/>
                </a:solidFill>
              </a:rPr>
              <a:t>, </a:t>
            </a:r>
            <a:r>
              <a:rPr lang="en-US" sz="1800" dirty="0" err="1">
                <a:solidFill>
                  <a:srgbClr val="001080"/>
                </a:solidFill>
              </a:rPr>
              <a:t>approval</a:t>
            </a:r>
            <a:r>
              <a:rPr lang="en-US" sz="1800" dirty="0" err="1">
                <a:solidFill>
                  <a:srgbClr val="000000"/>
                </a:solidFill>
              </a:rPr>
              <a:t>.</a:t>
            </a:r>
            <a:r>
              <a:rPr lang="en-US" sz="1800" dirty="0" err="1">
                <a:solidFill>
                  <a:srgbClr val="001080"/>
                </a:solidFill>
              </a:rPr>
              <a:t>Result</a:t>
            </a:r>
            <a:r>
              <a:rPr lang="en-US" sz="1800" dirty="0">
                <a:solidFill>
                  <a:srgbClr val="000000"/>
                </a:solidFill>
              </a:rPr>
              <a:t>);</a:t>
            </a:r>
          </a:p>
          <a:p>
            <a:r>
              <a:rPr lang="en-US" sz="1800" dirty="0">
                <a:solidFill>
                  <a:srgbClr val="000000"/>
                </a:solidFill>
              </a:rPr>
              <a:t>        } </a:t>
            </a:r>
            <a:r>
              <a:rPr lang="en-US" sz="1800" dirty="0">
                <a:solidFill>
                  <a:srgbClr val="AF00DB"/>
                </a:solidFill>
              </a:rPr>
              <a:t>else</a:t>
            </a:r>
            <a:endParaRPr lang="en-US" sz="1800" dirty="0">
              <a:solidFill>
                <a:srgbClr val="000000"/>
              </a:solidFill>
            </a:endParaRPr>
          </a:p>
          <a:p>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a:t>
            </a:r>
            <a:r>
              <a:rPr lang="en-US" sz="1800" dirty="0">
                <a:solidFill>
                  <a:srgbClr val="A31515"/>
                </a:solidFill>
              </a:rPr>
              <a:t>"Escalate"</a:t>
            </a:r>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361828048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Human interaction code (continued)</a:t>
            </a:r>
          </a:p>
        </p:txBody>
      </p:sp>
      <p:sp>
        <p:nvSpPr>
          <p:cNvPr id="5" name="Text Placeholder 4">
            <a:extLst>
              <a:ext uri="{FF2B5EF4-FFF2-40B4-BE49-F238E27FC236}">
                <a16:creationId xmlns:a16="http://schemas.microsoft.com/office/drawing/2014/main" id="{7C886F4A-AA85-43DB-BD5F-0F53DA00FCE1}"/>
              </a:ext>
            </a:extLst>
          </p:cNvPr>
          <p:cNvSpPr>
            <a:spLocks noGrp="1"/>
          </p:cNvSpPr>
          <p:nvPr>
            <p:ph type="body" sz="quarter" idx="10"/>
          </p:nvPr>
        </p:nvSpPr>
        <p:spPr>
          <a:xfrm>
            <a:off x="588263" y="2038894"/>
            <a:ext cx="11018520" cy="1606594"/>
          </a:xfrm>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a:solidFill>
                  <a:srgbClr val="0000FF"/>
                </a:solidFill>
              </a:rPr>
              <a:t>string</a:t>
            </a:r>
            <a:r>
              <a:rPr lang="en-US" sz="1800" dirty="0">
                <a:solidFill>
                  <a:srgbClr val="000000"/>
                </a:solidFill>
              </a:rPr>
              <a:t> </a:t>
            </a:r>
            <a:r>
              <a:rPr lang="en-US" sz="1800" dirty="0" err="1">
                <a:solidFill>
                  <a:srgbClr val="001080"/>
                </a:solidFill>
              </a:rPr>
              <a:t>instanceId</a:t>
            </a:r>
            <a:r>
              <a:rPr lang="en-US" sz="1800" dirty="0">
                <a:solidFill>
                  <a:srgbClr val="000000"/>
                </a:solidFill>
              </a:rPr>
              <a:t>, </a:t>
            </a:r>
            <a:r>
              <a:rPr lang="en-US" sz="1800" dirty="0" err="1">
                <a:solidFill>
                  <a:srgbClr val="267F99"/>
                </a:solidFill>
              </a:rPr>
              <a:t>DurableOrchestrationClient</a:t>
            </a:r>
            <a:r>
              <a:rPr lang="en-US" sz="1800" dirty="0">
                <a:solidFill>
                  <a:srgbClr val="000000"/>
                </a:solidFill>
              </a:rPr>
              <a:t> </a:t>
            </a:r>
            <a:r>
              <a:rPr lang="en-US" sz="1800" dirty="0">
                <a:solidFill>
                  <a:srgbClr val="001080"/>
                </a:solidFill>
              </a:rPr>
              <a:t>client</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bool</a:t>
            </a:r>
            <a:r>
              <a:rPr lang="en-US" sz="1800" dirty="0">
                <a:solidFill>
                  <a:srgbClr val="000000"/>
                </a:solidFill>
              </a:rPr>
              <a:t> </a:t>
            </a:r>
            <a:r>
              <a:rPr lang="en-US" sz="1800" dirty="0" err="1">
                <a:solidFill>
                  <a:srgbClr val="001080"/>
                </a:solidFill>
              </a:rPr>
              <a:t>isApproved</a:t>
            </a:r>
            <a:r>
              <a:rPr lang="en-US" sz="1800" dirty="0">
                <a:solidFill>
                  <a:srgbClr val="000000"/>
                </a:solidFill>
              </a:rPr>
              <a:t> = </a:t>
            </a:r>
            <a:r>
              <a:rPr lang="en-US" sz="1800" dirty="0">
                <a:solidFill>
                  <a:srgbClr val="0000FF"/>
                </a:solidFill>
              </a:rPr>
              <a:t>true</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client</a:t>
            </a:r>
            <a:r>
              <a:rPr lang="en-US" sz="1800" dirty="0" err="1">
                <a:solidFill>
                  <a:srgbClr val="000000"/>
                </a:solidFill>
              </a:rPr>
              <a:t>.</a:t>
            </a:r>
            <a:r>
              <a:rPr lang="en-US" sz="1800" dirty="0" err="1">
                <a:solidFill>
                  <a:srgbClr val="795E26"/>
                </a:solidFill>
              </a:rPr>
              <a:t>RaiseEventAsync</a:t>
            </a:r>
            <a:r>
              <a:rPr lang="en-US" sz="1800" dirty="0">
                <a:solidFill>
                  <a:srgbClr val="000000"/>
                </a:solidFill>
              </a:rPr>
              <a:t>(</a:t>
            </a:r>
            <a:r>
              <a:rPr lang="en-US" sz="1800" dirty="0" err="1">
                <a:solidFill>
                  <a:srgbClr val="001080"/>
                </a:solidFill>
              </a:rPr>
              <a:t>instanceId</a:t>
            </a:r>
            <a:r>
              <a:rPr lang="en-US" sz="1800" dirty="0">
                <a:solidFill>
                  <a:srgbClr val="000000"/>
                </a:solidFill>
              </a:rPr>
              <a:t>, </a:t>
            </a:r>
            <a:r>
              <a:rPr lang="en-US" sz="1800" dirty="0">
                <a:solidFill>
                  <a:srgbClr val="A31515"/>
                </a:solidFill>
              </a:rPr>
              <a:t>"</a:t>
            </a:r>
            <a:r>
              <a:rPr lang="en-US" sz="1800" dirty="0" err="1">
                <a:solidFill>
                  <a:srgbClr val="A31515"/>
                </a:solidFill>
              </a:rPr>
              <a:t>ApprovalEvent</a:t>
            </a:r>
            <a:r>
              <a:rPr lang="en-US" sz="1800" dirty="0">
                <a:solidFill>
                  <a:srgbClr val="A31515"/>
                </a:solidFill>
              </a:rPr>
              <a:t>"</a:t>
            </a:r>
            <a:r>
              <a:rPr lang="en-US" sz="1800" dirty="0">
                <a:solidFill>
                  <a:srgbClr val="000000"/>
                </a:solidFill>
              </a:rPr>
              <a:t>, </a:t>
            </a:r>
            <a:r>
              <a:rPr lang="en-US" sz="1800" dirty="0" err="1">
                <a:solidFill>
                  <a:srgbClr val="001080"/>
                </a:solidFill>
              </a:rPr>
              <a:t>isApproved</a:t>
            </a:r>
            <a:r>
              <a:rPr lang="en-US" sz="1800" dirty="0">
                <a:solidFill>
                  <a:srgbClr val="000000"/>
                </a:solidFill>
              </a:rPr>
              <a:t>);</a:t>
            </a:r>
          </a:p>
          <a:p>
            <a:r>
              <a:rPr lang="en-US" sz="1800" dirty="0">
                <a:solidFill>
                  <a:srgbClr val="000000"/>
                </a:solidFill>
              </a:rPr>
              <a:t>}</a:t>
            </a:r>
          </a:p>
        </p:txBody>
      </p:sp>
    </p:spTree>
    <p:extLst>
      <p:ext uri="{BB962C8B-B14F-4D97-AF65-F5344CB8AC3E}">
        <p14:creationId xmlns:p14="http://schemas.microsoft.com/office/powerpoint/2010/main" val="2723818"/>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DE0C9-9BE3-4659-8FAF-910905F2B371}"/>
              </a:ext>
            </a:extLst>
          </p:cNvPr>
          <p:cNvSpPr>
            <a:spLocks noGrp="1"/>
          </p:cNvSpPr>
          <p:nvPr>
            <p:ph type="title"/>
          </p:nvPr>
        </p:nvSpPr>
        <p:spPr/>
        <p:txBody>
          <a:bodyPr/>
          <a:lstStyle/>
          <a:p>
            <a:r>
              <a:rPr lang="en-US" dirty="0"/>
              <a:t>Demo: Create a Durable Function in C#</a:t>
            </a:r>
          </a:p>
        </p:txBody>
      </p:sp>
      <p:sp>
        <p:nvSpPr>
          <p:cNvPr id="4" name="Text Placeholder 3">
            <a:extLst>
              <a:ext uri="{FF2B5EF4-FFF2-40B4-BE49-F238E27FC236}">
                <a16:creationId xmlns:a16="http://schemas.microsoft.com/office/drawing/2014/main" id="{2A94D43A-39DE-46B3-B0CC-21FA014DA0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79062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FA3E6-2049-4DD8-B5A2-A282FE9CB288}"/>
              </a:ext>
            </a:extLst>
          </p:cNvPr>
          <p:cNvSpPr>
            <a:spLocks noGrp="1"/>
          </p:cNvSpPr>
          <p:nvPr>
            <p:ph type="title"/>
          </p:nvPr>
        </p:nvSpPr>
        <p:spPr/>
        <p:txBody>
          <a:bodyPr/>
          <a:lstStyle/>
          <a:p>
            <a:r>
              <a:rPr lang="en-US" dirty="0"/>
              <a:t>Lab: Building a web application on Azure Platform-as-a-Service offerings</a:t>
            </a:r>
          </a:p>
        </p:txBody>
      </p:sp>
      <p:pic>
        <p:nvPicPr>
          <p:cNvPr id="4" name="Picture Placeholder 3">
            <a:extLst>
              <a:ext uri="{FF2B5EF4-FFF2-40B4-BE49-F238E27FC236}">
                <a16:creationId xmlns:a16="http://schemas.microsoft.com/office/drawing/2014/main" id="{08AC158D-8562-4B0B-84B4-F92586887BED}"/>
              </a:ext>
              <a:ext uri="{C183D7F6-B498-43B3-948B-1728B52AA6E4}">
                <adec:decorative xmlns:adec="http://schemas.microsoft.com/office/drawing/2017/decorative" val="1"/>
              </a:ext>
            </a:extLst>
          </p:cNvPr>
          <p:cNvPicPr>
            <a:picLocks noGrp="1" noChangeAspect="1"/>
          </p:cNvPicPr>
          <p:nvPr>
            <p:ph type="pic" sz="quarter" idx="11"/>
          </p:nvPr>
        </p:nvPicPr>
        <p:blipFill>
          <a:blip r:embed="rId3"/>
          <a:srcRect l="21875" r="21875"/>
          <a:stretch>
            <a:fillRect/>
          </a:stretch>
        </p:blipFill>
        <p:spPr/>
      </p:pic>
    </p:spTree>
    <p:extLst>
      <p:ext uri="{BB962C8B-B14F-4D97-AF65-F5344CB8AC3E}">
        <p14:creationId xmlns:p14="http://schemas.microsoft.com/office/powerpoint/2010/main" val="3652002972"/>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106DA89-E29A-4604-B7C7-789174863D72}"/>
              </a:ext>
            </a:extLst>
          </p:cNvPr>
          <p:cNvSpPr txBox="1">
            <a:spLocks/>
          </p:cNvSpPr>
          <p:nvPr/>
        </p:nvSpPr>
        <p:spPr>
          <a:xfrm>
            <a:off x="874221" y="2009670"/>
            <a:ext cx="3060285" cy="131728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a:p>
            <a:pPr lvl="1"/>
            <a:endParaRPr lang="en-US" dirty="0"/>
          </a:p>
          <a:p>
            <a:r>
              <a:rPr lang="en-US" dirty="0"/>
              <a:t>Virtual Machine</a:t>
            </a:r>
          </a:p>
        </p:txBody>
      </p:sp>
      <p:grpSp>
        <p:nvGrpSpPr>
          <p:cNvPr id="10" name="Group 9" descr="A clock icon depicts the duration of the lab, and a laptop icon depicts the virtual machine that will be used for the lab exercise.&#10;">
            <a:extLst>
              <a:ext uri="{FF2B5EF4-FFF2-40B4-BE49-F238E27FC236}">
                <a16:creationId xmlns:a16="http://schemas.microsoft.com/office/drawing/2014/main" id="{E45321B1-0362-4261-A8E2-1492E15CC51F}"/>
              </a:ext>
            </a:extLst>
          </p:cNvPr>
          <p:cNvGrpSpPr/>
          <p:nvPr/>
        </p:nvGrpSpPr>
        <p:grpSpPr>
          <a:xfrm>
            <a:off x="3934506" y="2336294"/>
            <a:ext cx="4780178" cy="3030515"/>
            <a:chOff x="3623594" y="3250694"/>
            <a:chExt cx="4780178" cy="3030515"/>
          </a:xfrm>
        </p:grpSpPr>
        <p:pic>
          <p:nvPicPr>
            <p:cNvPr id="11" name="Picture 10" descr="Laptop graphic.">
              <a:extLst>
                <a:ext uri="{FF2B5EF4-FFF2-40B4-BE49-F238E27FC236}">
                  <a16:creationId xmlns:a16="http://schemas.microsoft.com/office/drawing/2014/main" id="{3A8F491A-7B98-4D3F-8152-D75D7C5D4C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3594" y="3250694"/>
              <a:ext cx="4780178" cy="3030515"/>
            </a:xfrm>
            <a:prstGeom prst="rect">
              <a:avLst/>
            </a:prstGeom>
          </p:spPr>
        </p:pic>
        <p:sp>
          <p:nvSpPr>
            <p:cNvPr id="13" name="TextBox 12">
              <a:extLst>
                <a:ext uri="{FF2B5EF4-FFF2-40B4-BE49-F238E27FC236}">
                  <a16:creationId xmlns:a16="http://schemas.microsoft.com/office/drawing/2014/main" id="{9FF873FC-E554-4A14-A1C9-C8BBF4B1BB1F}"/>
                </a:ext>
              </a:extLst>
            </p:cNvPr>
            <p:cNvSpPr txBox="1"/>
            <p:nvPr/>
          </p:nvSpPr>
          <p:spPr>
            <a:xfrm>
              <a:off x="4448619" y="3674978"/>
              <a:ext cx="3294762" cy="1772793"/>
            </a:xfrm>
            <a:prstGeom prst="rect">
              <a:avLst/>
            </a:prstGeom>
            <a:noFill/>
          </p:spPr>
          <p:txBody>
            <a:bodyPr wrap="square" lIns="0" tIns="0" rIns="0" bIns="0" rtlCol="0">
              <a:spAutoFit/>
            </a:bodyPr>
            <a:lstStyle/>
            <a:p>
              <a:pPr lvl="1">
                <a:lnSpc>
                  <a:spcPct val="140000"/>
                </a:lnSpc>
              </a:pPr>
              <a:r>
                <a:rPr lang="en-US" sz="2400" b="1" dirty="0">
                  <a:latin typeface="+mj-lt"/>
                </a:rPr>
                <a:t>AZ203-SEA-DEV</a:t>
              </a:r>
            </a:p>
            <a:p>
              <a:pPr lvl="1">
                <a:lnSpc>
                  <a:spcPct val="140000"/>
                </a:lnSpc>
              </a:pPr>
              <a:r>
                <a:rPr lang="en-US" sz="2200" dirty="0">
                  <a:latin typeface="+mj-lt"/>
                </a:rPr>
                <a:t>Username: </a:t>
              </a:r>
              <a:r>
                <a:rPr lang="en-US" sz="2200" dirty="0"/>
                <a:t>Admin</a:t>
              </a:r>
            </a:p>
            <a:p>
              <a:pPr lvl="1">
                <a:lnSpc>
                  <a:spcPct val="140000"/>
                </a:lnSpc>
              </a:pPr>
              <a:r>
                <a:rPr lang="en-US" sz="2200" dirty="0">
                  <a:latin typeface="+mj-lt"/>
                </a:rPr>
                <a:t>Password: </a:t>
              </a:r>
              <a:r>
                <a:rPr lang="en-US" sz="2200" dirty="0"/>
                <a:t>Pa55w.rd</a:t>
              </a:r>
            </a:p>
            <a:p>
              <a:pPr algn="l"/>
              <a:endParaRPr lang="en-US" sz="2000" dirty="0">
                <a:gradFill>
                  <a:gsLst>
                    <a:gs pos="2917">
                      <a:schemeClr val="tx1"/>
                    </a:gs>
                    <a:gs pos="30000">
                      <a:schemeClr val="tx1"/>
                    </a:gs>
                  </a:gsLst>
                  <a:lin ang="5400000" scaled="0"/>
                </a:gradFill>
              </a:endParaRPr>
            </a:p>
          </p:txBody>
        </p:sp>
      </p:grpSp>
      <p:sp>
        <p:nvSpPr>
          <p:cNvPr id="15" name="Title 1">
            <a:extLst>
              <a:ext uri="{FF2B5EF4-FFF2-40B4-BE49-F238E27FC236}">
                <a16:creationId xmlns:a16="http://schemas.microsoft.com/office/drawing/2014/main" id="{E64CA228-ACB0-4558-8B0E-AEA848A095DE}"/>
              </a:ext>
            </a:extLst>
          </p:cNvPr>
          <p:cNvSpPr>
            <a:spLocks noGrp="1"/>
          </p:cNvSpPr>
          <p:nvPr>
            <p:ph type="title"/>
          </p:nvPr>
        </p:nvSpPr>
        <p:spPr>
          <a:xfrm>
            <a:off x="588263" y="457200"/>
            <a:ext cx="11018520" cy="553998"/>
          </a:xfrm>
        </p:spPr>
        <p:txBody>
          <a:bodyPr/>
          <a:lstStyle/>
          <a:p>
            <a:r>
              <a:rPr lang="en-US" dirty="0"/>
              <a:t>Lab Login Information</a:t>
            </a:r>
          </a:p>
        </p:txBody>
      </p:sp>
    </p:spTree>
    <p:extLst>
      <p:ext uri="{BB962C8B-B14F-4D97-AF65-F5344CB8AC3E}">
        <p14:creationId xmlns:p14="http://schemas.microsoft.com/office/powerpoint/2010/main" val="1082610163"/>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FCC7E-6D13-4648-88AE-92D920D8B4B1}"/>
              </a:ext>
            </a:extLst>
          </p:cNvPr>
          <p:cNvSpPr>
            <a:spLocks noGrp="1"/>
          </p:cNvSpPr>
          <p:nvPr>
            <p:ph type="title"/>
          </p:nvPr>
        </p:nvSpPr>
        <p:spPr/>
        <p:txBody>
          <a:bodyPr/>
          <a:lstStyle/>
          <a:p>
            <a:r>
              <a:rPr lang="en-US" dirty="0"/>
              <a:t>Review</a:t>
            </a:r>
          </a:p>
        </p:txBody>
      </p:sp>
      <p:sp>
        <p:nvSpPr>
          <p:cNvPr id="3" name="Text Placeholder 2">
            <a:extLst>
              <a:ext uri="{FF2B5EF4-FFF2-40B4-BE49-F238E27FC236}">
                <a16:creationId xmlns:a16="http://schemas.microsoft.com/office/drawing/2014/main" id="{965300A1-91CD-46DA-9163-C90027EED8B2}"/>
              </a:ext>
            </a:extLst>
          </p:cNvPr>
          <p:cNvSpPr>
            <a:spLocks noGrp="1"/>
          </p:cNvSpPr>
          <p:nvPr>
            <p:ph type="body" sz="quarter" idx="12"/>
          </p:nvPr>
        </p:nvSpPr>
        <p:spPr>
          <a:xfrm>
            <a:off x="584200" y="3962400"/>
            <a:ext cx="9144000" cy="1231106"/>
          </a:xfrm>
        </p:spPr>
        <p:txBody>
          <a:bodyPr/>
          <a:lstStyle/>
          <a:p>
            <a:pPr marL="342900" indent="-342900">
              <a:buFont typeface="Arial" panose="020B0604020202020204" pitchFamily="34" charset="0"/>
              <a:buChar char="•"/>
            </a:pPr>
            <a:r>
              <a:rPr lang="en-US" dirty="0"/>
              <a:t>Azure Functions</a:t>
            </a:r>
          </a:p>
          <a:p>
            <a:pPr marL="342900" indent="-342900">
              <a:buFont typeface="Arial" panose="020B0604020202020204" pitchFamily="34" charset="0"/>
              <a:buChar char="•"/>
            </a:pPr>
            <a:r>
              <a:rPr lang="en-US" dirty="0"/>
              <a:t>Develop Azure Functions by using Visual Studio</a:t>
            </a:r>
          </a:p>
          <a:p>
            <a:pPr marL="342900" indent="-342900">
              <a:buFont typeface="Arial" panose="020B0604020202020204" pitchFamily="34" charset="0"/>
              <a:buChar char="•"/>
            </a:pPr>
            <a:r>
              <a:rPr lang="en-US" dirty="0"/>
              <a:t>Implement Durable Functions</a:t>
            </a:r>
          </a:p>
          <a:p>
            <a:pPr marL="342900" indent="-342900">
              <a:buFont typeface="Arial" panose="020B0604020202020204" pitchFamily="34" charset="0"/>
              <a:buChar char="•"/>
            </a:pPr>
            <a:r>
              <a:rPr lang="en-US" dirty="0"/>
              <a:t>Lab: Building a web application on Azure Platform-as-a-Service offerings</a:t>
            </a:r>
          </a:p>
        </p:txBody>
      </p:sp>
    </p:spTree>
    <p:extLst>
      <p:ext uri="{BB962C8B-B14F-4D97-AF65-F5344CB8AC3E}">
        <p14:creationId xmlns:p14="http://schemas.microsoft.com/office/powerpoint/2010/main" val="253070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94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214444"/>
            <a:ext cx="4167887" cy="1661993"/>
          </a:xfrm>
        </p:spPr>
        <p:txBody>
          <a:bodyPr/>
          <a:lstStyle/>
          <a:p>
            <a:r>
              <a:rPr lang="en-US" dirty="0"/>
              <a:t>AZ-103T00A</a:t>
            </a:r>
            <a:br>
              <a:rPr lang="en-US" dirty="0"/>
            </a:br>
            <a:r>
              <a:rPr lang="en-US" dirty="0"/>
              <a:t>Module 09: </a:t>
            </a:r>
            <a:br>
              <a:rPr lang="en-US" dirty="0"/>
            </a:br>
            <a:r>
              <a:rPr lang="en-US" dirty="0"/>
              <a:t>Active Directory</a:t>
            </a:r>
          </a:p>
        </p:txBody>
      </p:sp>
    </p:spTree>
    <p:extLst>
      <p:ext uri="{BB962C8B-B14F-4D97-AF65-F5344CB8AC3E}">
        <p14:creationId xmlns:p14="http://schemas.microsoft.com/office/powerpoint/2010/main" val="103357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5D0E7-D372-4B3A-ACD4-E350C2EE142F}"/>
              </a:ext>
            </a:extLst>
          </p:cNvPr>
          <p:cNvSpPr>
            <a:spLocks noGrp="1"/>
          </p:cNvSpPr>
          <p:nvPr>
            <p:ph type="title"/>
          </p:nvPr>
        </p:nvSpPr>
        <p:spPr/>
        <p:txBody>
          <a:bodyPr/>
          <a:lstStyle/>
          <a:p>
            <a:r>
              <a:rPr lang="en-US" dirty="0"/>
              <a:t>Monitoring Data Platform</a:t>
            </a:r>
          </a:p>
        </p:txBody>
      </p:sp>
      <p:sp>
        <p:nvSpPr>
          <p:cNvPr id="3" name="Text Placeholder 2">
            <a:extLst>
              <a:ext uri="{FF2B5EF4-FFF2-40B4-BE49-F238E27FC236}">
                <a16:creationId xmlns:a16="http://schemas.microsoft.com/office/drawing/2014/main" id="{DA7623EC-6379-4FB7-8C8C-01EA88DB9D96}"/>
              </a:ext>
            </a:extLst>
          </p:cNvPr>
          <p:cNvSpPr>
            <a:spLocks noGrp="1"/>
          </p:cNvSpPr>
          <p:nvPr>
            <p:ph type="body" sz="quarter" idx="10"/>
          </p:nvPr>
        </p:nvSpPr>
        <p:spPr>
          <a:xfrm>
            <a:off x="516466" y="4460919"/>
            <a:ext cx="11018520" cy="1920526"/>
          </a:xfrm>
        </p:spPr>
        <p:txBody>
          <a:bodyPr/>
          <a:lstStyle/>
          <a:p>
            <a:r>
              <a:rPr lang="en-US" sz="2400" b="1" dirty="0"/>
              <a:t>Metrics</a:t>
            </a:r>
            <a:r>
              <a:rPr lang="en-US" sz="2400" dirty="0"/>
              <a:t> are numerical values that describe some aspect of a system at a point in time. They are lightweight and capable of supporting near real-time scenarios.</a:t>
            </a:r>
          </a:p>
          <a:p>
            <a:r>
              <a:rPr lang="en-US" sz="2400" b="1" dirty="0"/>
              <a:t>Logs</a:t>
            </a:r>
            <a:r>
              <a:rPr lang="en-US" sz="2400" dirty="0"/>
              <a:t> contain different kinds of data organized into records with different sets of properties for each type. Telemetry such as events and traces are stored as logs in addition to performance data so that it can all be combined for analysis.</a:t>
            </a:r>
          </a:p>
        </p:txBody>
      </p:sp>
      <p:pic>
        <p:nvPicPr>
          <p:cNvPr id="5" name="Picture 4" descr="The metrics database is visualized to show metric analytics.">
            <a:extLst>
              <a:ext uri="{FF2B5EF4-FFF2-40B4-BE49-F238E27FC236}">
                <a16:creationId xmlns:a16="http://schemas.microsoft.com/office/drawing/2014/main" id="{56921599-533B-4F79-A9A6-02A759408D1B}"/>
              </a:ext>
            </a:extLst>
          </p:cNvPr>
          <p:cNvPicPr>
            <a:picLocks noChangeAspect="1"/>
          </p:cNvPicPr>
          <p:nvPr/>
        </p:nvPicPr>
        <p:blipFill>
          <a:blip r:embed="rId2"/>
          <a:stretch>
            <a:fillRect/>
          </a:stretch>
        </p:blipFill>
        <p:spPr>
          <a:xfrm>
            <a:off x="1626483" y="1450621"/>
            <a:ext cx="7777163" cy="2773431"/>
          </a:xfrm>
          <a:prstGeom prst="rect">
            <a:avLst/>
          </a:prstGeom>
        </p:spPr>
      </p:pic>
    </p:spTree>
    <p:extLst>
      <p:ext uri="{BB962C8B-B14F-4D97-AF65-F5344CB8AC3E}">
        <p14:creationId xmlns:p14="http://schemas.microsoft.com/office/powerpoint/2010/main" val="1932556823"/>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Module Overview</a:t>
            </a:r>
          </a:p>
        </p:txBody>
      </p:sp>
      <p:sp>
        <p:nvSpPr>
          <p:cNvPr id="3" name="Text Placeholder 2">
            <a:extLst>
              <a:ext uri="{FF2B5EF4-FFF2-40B4-BE49-F238E27FC236}">
                <a16:creationId xmlns:a16="http://schemas.microsoft.com/office/drawing/2014/main" id="{CD5757C3-8E61-41FD-9E72-B103ECDE9B24}"/>
              </a:ext>
            </a:extLst>
          </p:cNvPr>
          <p:cNvSpPr>
            <a:spLocks noGrp="1"/>
          </p:cNvSpPr>
          <p:nvPr>
            <p:ph type="body" sz="quarter" idx="10"/>
          </p:nvPr>
        </p:nvSpPr>
        <p:spPr>
          <a:xfrm>
            <a:off x="584200" y="1435497"/>
            <a:ext cx="11018520" cy="1982081"/>
          </a:xfrm>
        </p:spPr>
        <p:txBody>
          <a:bodyPr/>
          <a:lstStyle/>
          <a:p>
            <a:r>
              <a:rPr lang="en-US" dirty="0"/>
              <a:t>Azure Active Directory</a:t>
            </a:r>
          </a:p>
          <a:p>
            <a:r>
              <a:rPr lang="en-US" dirty="0"/>
              <a:t>Azure AD Connect</a:t>
            </a:r>
          </a:p>
          <a:p>
            <a:r>
              <a:rPr lang="en-US" dirty="0"/>
              <a:t>AD Join</a:t>
            </a:r>
          </a:p>
          <a:p>
            <a:r>
              <a:rPr lang="en-US" dirty="0"/>
              <a:t>Lab and Review Questions</a:t>
            </a:r>
          </a:p>
        </p:txBody>
      </p:sp>
    </p:spTree>
    <p:extLst>
      <p:ext uri="{BB962C8B-B14F-4D97-AF65-F5344CB8AC3E}">
        <p14:creationId xmlns:p14="http://schemas.microsoft.com/office/powerpoint/2010/main" val="3867688611"/>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01: Azure Active Directory</a:t>
            </a:r>
          </a:p>
        </p:txBody>
      </p:sp>
    </p:spTree>
    <p:extLst>
      <p:ext uri="{BB962C8B-B14F-4D97-AF65-F5344CB8AC3E}">
        <p14:creationId xmlns:p14="http://schemas.microsoft.com/office/powerpoint/2010/main" val="364133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Azure Active Directory Overview</a:t>
            </a:r>
          </a:p>
        </p:txBody>
      </p:sp>
      <p:sp>
        <p:nvSpPr>
          <p:cNvPr id="3" name="Text Placeholder 2">
            <a:extLst>
              <a:ext uri="{FF2B5EF4-FFF2-40B4-BE49-F238E27FC236}">
                <a16:creationId xmlns:a16="http://schemas.microsoft.com/office/drawing/2014/main" id="{CD5757C3-8E61-41FD-9E72-B103ECDE9B24}"/>
              </a:ext>
            </a:extLst>
          </p:cNvPr>
          <p:cNvSpPr>
            <a:spLocks noGrp="1"/>
          </p:cNvSpPr>
          <p:nvPr>
            <p:ph type="body" sz="quarter" idx="10"/>
          </p:nvPr>
        </p:nvSpPr>
        <p:spPr>
          <a:xfrm>
            <a:off x="584200" y="1435497"/>
            <a:ext cx="11018520" cy="2499146"/>
          </a:xfrm>
        </p:spPr>
        <p:txBody>
          <a:bodyPr/>
          <a:lstStyle/>
          <a:p>
            <a:r>
              <a:rPr lang="en-US" dirty="0"/>
              <a:t>Azure Active Directory</a:t>
            </a:r>
          </a:p>
          <a:p>
            <a:r>
              <a:rPr lang="en-US" dirty="0"/>
              <a:t>Azure Active Directory Benefits</a:t>
            </a:r>
          </a:p>
          <a:p>
            <a:r>
              <a:rPr lang="en-US" dirty="0"/>
              <a:t>Azure Active Directory Differences</a:t>
            </a:r>
          </a:p>
          <a:p>
            <a:r>
              <a:rPr lang="en-US" dirty="0"/>
              <a:t>Azure Active Directory Editions</a:t>
            </a:r>
          </a:p>
          <a:p>
            <a:r>
              <a:rPr lang="en-US" dirty="0"/>
              <a:t>Azure AD Directories (Tenants)</a:t>
            </a:r>
          </a:p>
        </p:txBody>
      </p:sp>
    </p:spTree>
    <p:extLst>
      <p:ext uri="{BB962C8B-B14F-4D97-AF65-F5344CB8AC3E}">
        <p14:creationId xmlns:p14="http://schemas.microsoft.com/office/powerpoint/2010/main" val="39345433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a:t>
            </a:r>
          </a:p>
        </p:txBody>
      </p:sp>
      <p:sp>
        <p:nvSpPr>
          <p:cNvPr id="6" name="Text Placeholder 5"/>
          <p:cNvSpPr>
            <a:spLocks noGrp="1"/>
          </p:cNvSpPr>
          <p:nvPr>
            <p:ph type="body" sz="quarter" idx="10"/>
          </p:nvPr>
        </p:nvSpPr>
        <p:spPr>
          <a:xfrm>
            <a:off x="339527" y="5106385"/>
            <a:ext cx="11667647" cy="1723549"/>
          </a:xfrm>
        </p:spPr>
        <p:txBody>
          <a:bodyPr/>
          <a:lstStyle/>
          <a:p>
            <a:r>
              <a:rPr lang="en-US" dirty="0"/>
              <a:t>A full suite of identity management capabilities including multi-factor authentication, device registration, self-service password management, privileged account management, RBAC, monitoring, auditing, and alerting</a:t>
            </a:r>
          </a:p>
        </p:txBody>
      </p:sp>
      <p:pic>
        <p:nvPicPr>
          <p:cNvPr id="2" name="Picture 1" descr="Screenshot of the Azure AD Dashboard with Quick tasks, Audit Logs and Users and Groups. ">
            <a:extLst>
              <a:ext uri="{FF2B5EF4-FFF2-40B4-BE49-F238E27FC236}">
                <a16:creationId xmlns:a16="http://schemas.microsoft.com/office/drawing/2014/main" id="{F0458274-436E-4B0A-9FB9-2A658562C01E}"/>
              </a:ext>
            </a:extLst>
          </p:cNvPr>
          <p:cNvPicPr>
            <a:picLocks noChangeAspect="1"/>
          </p:cNvPicPr>
          <p:nvPr/>
        </p:nvPicPr>
        <p:blipFill>
          <a:blip r:embed="rId3"/>
          <a:stretch>
            <a:fillRect/>
          </a:stretch>
        </p:blipFill>
        <p:spPr>
          <a:xfrm>
            <a:off x="1906621" y="1282936"/>
            <a:ext cx="8067435" cy="3551711"/>
          </a:xfrm>
          <a:prstGeom prst="rect">
            <a:avLst/>
          </a:prstGeom>
          <a:ln>
            <a:solidFill>
              <a:schemeClr val="tx1"/>
            </a:solidFill>
          </a:ln>
        </p:spPr>
      </p:pic>
    </p:spTree>
    <p:extLst>
      <p:ext uri="{BB962C8B-B14F-4D97-AF65-F5344CB8AC3E}">
        <p14:creationId xmlns:p14="http://schemas.microsoft.com/office/powerpoint/2010/main" val="358995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Benefits</a:t>
            </a:r>
          </a:p>
        </p:txBody>
      </p:sp>
      <p:sp>
        <p:nvSpPr>
          <p:cNvPr id="6" name="Text Placeholder 5"/>
          <p:cNvSpPr>
            <a:spLocks noGrp="1"/>
          </p:cNvSpPr>
          <p:nvPr>
            <p:ph type="body" sz="quarter" idx="10"/>
          </p:nvPr>
        </p:nvSpPr>
        <p:spPr>
          <a:xfrm>
            <a:off x="584200" y="1435497"/>
            <a:ext cx="5661152" cy="4653582"/>
          </a:xfrm>
        </p:spPr>
        <p:txBody>
          <a:bodyPr/>
          <a:lstStyle/>
          <a:p>
            <a:r>
              <a:rPr lang="en-US" dirty="0"/>
              <a:t>Single sign-on to any cloud or on-premises web app</a:t>
            </a:r>
          </a:p>
          <a:p>
            <a:r>
              <a:rPr lang="en-US" dirty="0"/>
              <a:t>Compatible with iOS, Mac OS X, Android, and Windows devices</a:t>
            </a:r>
          </a:p>
          <a:p>
            <a:r>
              <a:rPr lang="en-US" dirty="0"/>
              <a:t>Protect on-premises web applications with secure remote access</a:t>
            </a:r>
          </a:p>
          <a:p>
            <a:r>
              <a:rPr lang="en-US" dirty="0"/>
              <a:t>Extend AD to the cloud</a:t>
            </a:r>
          </a:p>
          <a:p>
            <a:r>
              <a:rPr lang="en-US" dirty="0"/>
              <a:t>Help protect sensitive data and applications</a:t>
            </a:r>
          </a:p>
        </p:txBody>
      </p:sp>
      <p:pic>
        <p:nvPicPr>
          <p:cNvPr id="2" name="Picture 1" descr="Screenshot of Azure AD features including Azure AD Connect and Self-Service capabilities. ">
            <a:extLst>
              <a:ext uri="{FF2B5EF4-FFF2-40B4-BE49-F238E27FC236}">
                <a16:creationId xmlns:a16="http://schemas.microsoft.com/office/drawing/2014/main" id="{0DB75D26-C48C-4231-B48D-95D3A5467B1A}"/>
              </a:ext>
            </a:extLst>
          </p:cNvPr>
          <p:cNvPicPr>
            <a:picLocks noChangeAspect="1"/>
          </p:cNvPicPr>
          <p:nvPr/>
        </p:nvPicPr>
        <p:blipFill>
          <a:blip r:embed="rId3"/>
          <a:stretch>
            <a:fillRect/>
          </a:stretch>
        </p:blipFill>
        <p:spPr>
          <a:xfrm>
            <a:off x="6305774" y="1655064"/>
            <a:ext cx="5652430" cy="3960517"/>
          </a:xfrm>
          <a:prstGeom prst="rect">
            <a:avLst/>
          </a:prstGeom>
          <a:ln>
            <a:solidFill>
              <a:schemeClr val="tx1"/>
            </a:solidFill>
          </a:ln>
        </p:spPr>
      </p:pic>
    </p:spTree>
    <p:extLst>
      <p:ext uri="{BB962C8B-B14F-4D97-AF65-F5344CB8AC3E}">
        <p14:creationId xmlns:p14="http://schemas.microsoft.com/office/powerpoint/2010/main" val="2325392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Differences</a:t>
            </a:r>
          </a:p>
        </p:txBody>
      </p:sp>
      <p:sp>
        <p:nvSpPr>
          <p:cNvPr id="9" name="Text Placeholder 8">
            <a:extLst>
              <a:ext uri="{FF2B5EF4-FFF2-40B4-BE49-F238E27FC236}">
                <a16:creationId xmlns:a16="http://schemas.microsoft.com/office/drawing/2014/main" id="{DF067D0F-55EE-42A8-A4B3-407F6619EB22}"/>
              </a:ext>
            </a:extLst>
          </p:cNvPr>
          <p:cNvSpPr>
            <a:spLocks noGrp="1"/>
          </p:cNvSpPr>
          <p:nvPr>
            <p:ph type="body" sz="quarter" idx="10"/>
          </p:nvPr>
        </p:nvSpPr>
        <p:spPr>
          <a:xfrm>
            <a:off x="584200" y="1435497"/>
            <a:ext cx="11018520" cy="5170646"/>
          </a:xfrm>
        </p:spPr>
        <p:txBody>
          <a:bodyPr/>
          <a:lstStyle/>
          <a:p>
            <a:pPr lvl="0"/>
            <a:r>
              <a:rPr lang="en-US" dirty="0"/>
              <a:t>Azure AD is primarily an identity solution, and designed for HTTP and HTTPS communications</a:t>
            </a:r>
          </a:p>
          <a:p>
            <a:pPr lvl="0"/>
            <a:r>
              <a:rPr lang="en-US" dirty="0"/>
              <a:t>Queried using the REST API over HTTP and HTTPS. Instead of LDAP.</a:t>
            </a:r>
          </a:p>
          <a:p>
            <a:pPr lvl="0"/>
            <a:r>
              <a:rPr lang="en-US" dirty="0"/>
              <a:t>Uses HTTP and HTTPS protocols such as SAML, WS-Federation, and OpenID Connect for authentication (and OAuth for authorization). Instead of Kerberos</a:t>
            </a:r>
          </a:p>
          <a:p>
            <a:pPr lvl="0"/>
            <a:r>
              <a:rPr lang="en-US" dirty="0"/>
              <a:t>Includes federation services, and many third-party services (such as Facebook)</a:t>
            </a:r>
          </a:p>
          <a:p>
            <a:pPr lvl="0"/>
            <a:r>
              <a:rPr lang="en-US" dirty="0"/>
              <a:t>Azure AD users and groups are created in a flat structure, and there are no Organizational Units (OUs) or Group Policy Objects (GPOs)</a:t>
            </a:r>
          </a:p>
          <a:p>
            <a:endParaRPr lang="en-US" dirty="0"/>
          </a:p>
        </p:txBody>
      </p:sp>
    </p:spTree>
    <p:extLst>
      <p:ext uri="{BB962C8B-B14F-4D97-AF65-F5344CB8AC3E}">
        <p14:creationId xmlns:p14="http://schemas.microsoft.com/office/powerpoint/2010/main" val="353612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Active Directory Editions</a:t>
            </a:r>
          </a:p>
        </p:txBody>
      </p:sp>
      <p:graphicFrame>
        <p:nvGraphicFramePr>
          <p:cNvPr id="7" name="Table 6">
            <a:extLst>
              <a:ext uri="{FF2B5EF4-FFF2-40B4-BE49-F238E27FC236}">
                <a16:creationId xmlns:a16="http://schemas.microsoft.com/office/drawing/2014/main" id="{D8754810-7D43-42CC-8F7A-44E660379712}"/>
              </a:ext>
            </a:extLst>
          </p:cNvPr>
          <p:cNvGraphicFramePr>
            <a:graphicFrameLocks noGrp="1"/>
          </p:cNvGraphicFramePr>
          <p:nvPr/>
        </p:nvGraphicFramePr>
        <p:xfrm>
          <a:off x="583405" y="1269730"/>
          <a:ext cx="10924416" cy="5061712"/>
        </p:xfrm>
        <a:graphic>
          <a:graphicData uri="http://schemas.openxmlformats.org/drawingml/2006/table">
            <a:tbl>
              <a:tblPr firstRow="1" firstCol="1" bandRow="1">
                <a:tableStyleId>{5C22544A-7EE6-4342-B048-85BDC9FD1C3A}</a:tableStyleId>
              </a:tblPr>
              <a:tblGrid>
                <a:gridCol w="3352836">
                  <a:extLst>
                    <a:ext uri="{9D8B030D-6E8A-4147-A177-3AD203B41FA5}">
                      <a16:colId xmlns:a16="http://schemas.microsoft.com/office/drawing/2014/main" val="3909572094"/>
                    </a:ext>
                  </a:extLst>
                </a:gridCol>
                <a:gridCol w="1836391">
                  <a:extLst>
                    <a:ext uri="{9D8B030D-6E8A-4147-A177-3AD203B41FA5}">
                      <a16:colId xmlns:a16="http://schemas.microsoft.com/office/drawing/2014/main" val="426167829"/>
                    </a:ext>
                  </a:extLst>
                </a:gridCol>
                <a:gridCol w="1941402">
                  <a:extLst>
                    <a:ext uri="{9D8B030D-6E8A-4147-A177-3AD203B41FA5}">
                      <a16:colId xmlns:a16="http://schemas.microsoft.com/office/drawing/2014/main" val="2113313439"/>
                    </a:ext>
                  </a:extLst>
                </a:gridCol>
                <a:gridCol w="2007155">
                  <a:extLst>
                    <a:ext uri="{9D8B030D-6E8A-4147-A177-3AD203B41FA5}">
                      <a16:colId xmlns:a16="http://schemas.microsoft.com/office/drawing/2014/main" val="716184289"/>
                    </a:ext>
                  </a:extLst>
                </a:gridCol>
                <a:gridCol w="1786632">
                  <a:extLst>
                    <a:ext uri="{9D8B030D-6E8A-4147-A177-3AD203B41FA5}">
                      <a16:colId xmlns:a16="http://schemas.microsoft.com/office/drawing/2014/main" val="939645357"/>
                    </a:ext>
                  </a:extLst>
                </a:gridCol>
              </a:tblGrid>
              <a:tr h="248153">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 </a:t>
                      </a:r>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Feature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Free</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Office 365 Apps</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dirty="0">
                          <a:effectLst/>
                          <a:latin typeface="Segoe UI Semilight" panose="020B0402040204020203" pitchFamily="34" charset="0"/>
                          <a:cs typeface="Segoe UI Semilight" panose="020B0402040204020203" pitchFamily="34" charset="0"/>
                        </a:rPr>
                        <a:t>Premium P1</a:t>
                      </a:r>
                      <a:endParaRPr lang="en-US" sz="18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ctr"/>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Premium P2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49739"/>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Directory Objects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500,000 objects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dirty="0">
                          <a:effectLst/>
                          <a:latin typeface="Segoe UI Semilight" panose="020B0402040204020203" pitchFamily="34" charset="0"/>
                          <a:cs typeface="Segoe UI Semilight" panose="020B0402040204020203" pitchFamily="34" charset="0"/>
                        </a:rPr>
                        <a:t>No object limit</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200626"/>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Single Sign-On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Up to 10 apps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Up to 10 apps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Unlimited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Unlimited</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93124035"/>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Core Identity and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52787900"/>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B2B Collaboration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9445213"/>
                  </a:ext>
                </a:extLst>
              </a:tr>
              <a:tr h="520192">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&amp; Access for O365</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057461"/>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Premium Features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1705207"/>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Hybrid Identities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29744496"/>
                  </a:ext>
                </a:extLst>
              </a:tr>
              <a:tr h="394654">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Advanced Group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6222110"/>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Conditional Access</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525031"/>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Protection</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585556"/>
                  </a:ext>
                </a:extLst>
              </a:tr>
              <a:tr h="386015">
                <a:tc>
                  <a:txBody>
                    <a:bodyPr/>
                    <a:lstStyle/>
                    <a:p>
                      <a:r>
                        <a:rPr lang="en-US" sz="1800" b="0" kern="1200" dirty="0">
                          <a:solidFill>
                            <a:schemeClr val="lt1"/>
                          </a:solidFill>
                          <a:effectLst/>
                          <a:latin typeface="Segoe UI Semilight" panose="020B0402040204020203" pitchFamily="34" charset="0"/>
                          <a:ea typeface="+mn-ea"/>
                          <a:cs typeface="Segoe UI Semilight" panose="020B0402040204020203" pitchFamily="34" charset="0"/>
                        </a:rPr>
                        <a:t>Identity Governance</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a:effectLst/>
                        <a:latin typeface="Segoe UI Semilight" panose="020B0402040204020203" pitchFamily="34" charset="0"/>
                        <a:cs typeface="Segoe UI Semilight" panose="020B0402040204020203" pitchFamily="34" charset="0"/>
                      </a:endParaRP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dirty="0">
                          <a:effectLst/>
                          <a:latin typeface="Segoe UI Semilight" panose="020B0402040204020203" pitchFamily="34" charset="0"/>
                          <a:cs typeface="Segoe UI Semilight" panose="020B0402040204020203" pitchFamily="34" charset="0"/>
                        </a:rPr>
                        <a:t>X</a:t>
                      </a:r>
                    </a:p>
                  </a:txBody>
                  <a:tcPr marL="95250" marR="9525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6995523"/>
                  </a:ext>
                </a:extLst>
              </a:tr>
            </a:tbl>
          </a:graphicData>
        </a:graphic>
      </p:graphicFrame>
    </p:spTree>
    <p:extLst>
      <p:ext uri="{BB962C8B-B14F-4D97-AF65-F5344CB8AC3E}">
        <p14:creationId xmlns:p14="http://schemas.microsoft.com/office/powerpoint/2010/main" val="424470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80CBC-FC29-45F6-84AA-393EFA2428B6}"/>
              </a:ext>
            </a:extLst>
          </p:cNvPr>
          <p:cNvSpPr>
            <a:spLocks noGrp="1"/>
          </p:cNvSpPr>
          <p:nvPr>
            <p:ph type="title"/>
          </p:nvPr>
        </p:nvSpPr>
        <p:spPr/>
        <p:txBody>
          <a:bodyPr/>
          <a:lstStyle/>
          <a:p>
            <a:r>
              <a:rPr lang="en-US" dirty="0"/>
              <a:t>Azure AD Directories (Tenants)</a:t>
            </a:r>
          </a:p>
        </p:txBody>
      </p:sp>
      <p:sp>
        <p:nvSpPr>
          <p:cNvPr id="3" name="Text Placeholder 2">
            <a:extLst>
              <a:ext uri="{FF2B5EF4-FFF2-40B4-BE49-F238E27FC236}">
                <a16:creationId xmlns:a16="http://schemas.microsoft.com/office/drawing/2014/main" id="{634C9953-EEB7-4D8D-A80D-0B594E82032B}"/>
              </a:ext>
            </a:extLst>
          </p:cNvPr>
          <p:cNvSpPr>
            <a:spLocks noGrp="1"/>
          </p:cNvSpPr>
          <p:nvPr>
            <p:ph type="body" sz="quarter" idx="10"/>
          </p:nvPr>
        </p:nvSpPr>
        <p:spPr>
          <a:xfrm>
            <a:off x="504687" y="4109124"/>
            <a:ext cx="11018520" cy="2277547"/>
          </a:xfrm>
        </p:spPr>
        <p:txBody>
          <a:bodyPr/>
          <a:lstStyle/>
          <a:p>
            <a:r>
              <a:rPr lang="en-US" dirty="0"/>
              <a:t>A tenant is a dedicated instance of an Azure AD directory</a:t>
            </a:r>
          </a:p>
          <a:p>
            <a:r>
              <a:rPr lang="en-US" dirty="0"/>
              <a:t>You can have multiple tenants for:</a:t>
            </a:r>
          </a:p>
          <a:p>
            <a:pPr lvl="1"/>
            <a:r>
              <a:rPr lang="en-US" sz="2400" dirty="0"/>
              <a:t>Resource independence</a:t>
            </a:r>
          </a:p>
          <a:p>
            <a:pPr lvl="1"/>
            <a:r>
              <a:rPr lang="en-US" sz="2400" dirty="0"/>
              <a:t>Administrative independence</a:t>
            </a:r>
          </a:p>
          <a:p>
            <a:pPr lvl="1"/>
            <a:r>
              <a:rPr lang="en-US" sz="2400" dirty="0"/>
              <a:t>Synchronization independence</a:t>
            </a:r>
          </a:p>
        </p:txBody>
      </p:sp>
      <p:pic>
        <p:nvPicPr>
          <p:cNvPr id="7" name="Picture 6" descr="Two tenants are shown accessing AD. The Admins cannot access resources in the other tenant.">
            <a:extLst>
              <a:ext uri="{FF2B5EF4-FFF2-40B4-BE49-F238E27FC236}">
                <a16:creationId xmlns:a16="http://schemas.microsoft.com/office/drawing/2014/main" id="{F56F943A-2B78-46E9-B0E0-87C66707FFA4}"/>
              </a:ext>
            </a:extLst>
          </p:cNvPr>
          <p:cNvPicPr>
            <a:picLocks noChangeAspect="1"/>
          </p:cNvPicPr>
          <p:nvPr/>
        </p:nvPicPr>
        <p:blipFill>
          <a:blip r:embed="rId2"/>
          <a:stretch>
            <a:fillRect/>
          </a:stretch>
        </p:blipFill>
        <p:spPr>
          <a:xfrm>
            <a:off x="1494867" y="1135339"/>
            <a:ext cx="8553740" cy="2939705"/>
          </a:xfrm>
          <a:prstGeom prst="rect">
            <a:avLst/>
          </a:prstGeom>
        </p:spPr>
      </p:pic>
    </p:spTree>
    <p:extLst>
      <p:ext uri="{BB962C8B-B14F-4D97-AF65-F5344CB8AC3E}">
        <p14:creationId xmlns:p14="http://schemas.microsoft.com/office/powerpoint/2010/main" val="2877408914"/>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02: Azure Active Directory Connect</a:t>
            </a:r>
          </a:p>
        </p:txBody>
      </p:sp>
    </p:spTree>
    <p:extLst>
      <p:ext uri="{BB962C8B-B14F-4D97-AF65-F5344CB8AC3E}">
        <p14:creationId xmlns:p14="http://schemas.microsoft.com/office/powerpoint/2010/main" val="284709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F48BE-C782-407D-A807-DFC5C97C1A10}"/>
              </a:ext>
            </a:extLst>
          </p:cNvPr>
          <p:cNvSpPr>
            <a:spLocks noGrp="1"/>
          </p:cNvSpPr>
          <p:nvPr>
            <p:ph type="title"/>
          </p:nvPr>
        </p:nvSpPr>
        <p:spPr/>
        <p:txBody>
          <a:bodyPr/>
          <a:lstStyle/>
          <a:p>
            <a:r>
              <a:rPr lang="en-US" dirty="0"/>
              <a:t>Azure Active Directory Connect Overview</a:t>
            </a:r>
          </a:p>
        </p:txBody>
      </p:sp>
      <p:sp>
        <p:nvSpPr>
          <p:cNvPr id="3" name="Text Placeholder 2">
            <a:extLst>
              <a:ext uri="{FF2B5EF4-FFF2-40B4-BE49-F238E27FC236}">
                <a16:creationId xmlns:a16="http://schemas.microsoft.com/office/drawing/2014/main" id="{CD5757C3-8E61-41FD-9E72-B103ECDE9B24}"/>
              </a:ext>
            </a:extLst>
          </p:cNvPr>
          <p:cNvSpPr>
            <a:spLocks noGrp="1"/>
          </p:cNvSpPr>
          <p:nvPr>
            <p:ph type="body" sz="quarter" idx="10"/>
          </p:nvPr>
        </p:nvSpPr>
        <p:spPr>
          <a:xfrm>
            <a:off x="584200" y="1435497"/>
            <a:ext cx="11018520" cy="4050340"/>
          </a:xfrm>
        </p:spPr>
        <p:txBody>
          <a:bodyPr/>
          <a:lstStyle/>
          <a:p>
            <a:r>
              <a:rPr lang="en-US" dirty="0"/>
              <a:t>Azure AD Connect</a:t>
            </a:r>
          </a:p>
          <a:p>
            <a:r>
              <a:rPr lang="en-US" dirty="0"/>
              <a:t>AD Connect Topologies</a:t>
            </a:r>
          </a:p>
          <a:p>
            <a:r>
              <a:rPr lang="en-US" dirty="0"/>
              <a:t>Authentication Options</a:t>
            </a:r>
          </a:p>
          <a:p>
            <a:r>
              <a:rPr lang="en-US" dirty="0"/>
              <a:t>Password Hash Synchronization (PHS)</a:t>
            </a:r>
          </a:p>
          <a:p>
            <a:r>
              <a:rPr lang="en-US" dirty="0"/>
              <a:t>Pass-through Authentication (PTA)</a:t>
            </a:r>
          </a:p>
          <a:p>
            <a:r>
              <a:rPr lang="en-US" dirty="0"/>
              <a:t>Federation with Azure AD</a:t>
            </a:r>
          </a:p>
          <a:p>
            <a:r>
              <a:rPr lang="en-US" dirty="0"/>
              <a:t>Password Writeback</a:t>
            </a:r>
          </a:p>
          <a:p>
            <a:r>
              <a:rPr lang="en-US" dirty="0"/>
              <a:t>Azure AD Connect Health</a:t>
            </a:r>
          </a:p>
        </p:txBody>
      </p:sp>
    </p:spTree>
    <p:extLst>
      <p:ext uri="{BB962C8B-B14F-4D97-AF65-F5344CB8AC3E}">
        <p14:creationId xmlns:p14="http://schemas.microsoft.com/office/powerpoint/2010/main" val="121663772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B14F7-F781-4C19-9A4E-A5403AD192AE}"/>
              </a:ext>
            </a:extLst>
          </p:cNvPr>
          <p:cNvSpPr>
            <a:spLocks noGrp="1"/>
          </p:cNvSpPr>
          <p:nvPr>
            <p:ph type="title"/>
          </p:nvPr>
        </p:nvSpPr>
        <p:spPr/>
        <p:txBody>
          <a:bodyPr/>
          <a:lstStyle/>
          <a:p>
            <a:r>
              <a:rPr lang="en-US" dirty="0"/>
              <a:t>Log Data</a:t>
            </a:r>
          </a:p>
        </p:txBody>
      </p:sp>
      <p:sp>
        <p:nvSpPr>
          <p:cNvPr id="3" name="Text Placeholder 2">
            <a:extLst>
              <a:ext uri="{FF2B5EF4-FFF2-40B4-BE49-F238E27FC236}">
                <a16:creationId xmlns:a16="http://schemas.microsoft.com/office/drawing/2014/main" id="{17B2186C-9D51-4A26-AE9E-8A374077E86C}"/>
              </a:ext>
            </a:extLst>
          </p:cNvPr>
          <p:cNvSpPr>
            <a:spLocks noGrp="1"/>
          </p:cNvSpPr>
          <p:nvPr>
            <p:ph type="body" sz="quarter" idx="10"/>
          </p:nvPr>
        </p:nvSpPr>
        <p:spPr>
          <a:xfrm>
            <a:off x="561622" y="4280297"/>
            <a:ext cx="11018520" cy="2240613"/>
          </a:xfrm>
        </p:spPr>
        <p:txBody>
          <a:bodyPr/>
          <a:lstStyle/>
          <a:p>
            <a:r>
              <a:rPr lang="en-US" dirty="0"/>
              <a:t>Log data is stored in Log Analytics which includes a rich query language to quickly retrieve, consolidate, and analyze collected data</a:t>
            </a:r>
          </a:p>
          <a:p>
            <a:r>
              <a:rPr lang="en-US" dirty="0"/>
              <a:t>The Data Explorer query language that is suitable for simple log queries but also includes advanced functionality such as aggregations, joins, and smart analytics</a:t>
            </a:r>
          </a:p>
        </p:txBody>
      </p:sp>
      <p:pic>
        <p:nvPicPr>
          <p:cNvPr id="4" name="Picture 3" descr="The logs are visualized in log analytics.">
            <a:extLst>
              <a:ext uri="{FF2B5EF4-FFF2-40B4-BE49-F238E27FC236}">
                <a16:creationId xmlns:a16="http://schemas.microsoft.com/office/drawing/2014/main" id="{0FF3E6C6-2063-4563-A392-69E12CEB5262}"/>
              </a:ext>
            </a:extLst>
          </p:cNvPr>
          <p:cNvPicPr>
            <a:picLocks noChangeAspect="1"/>
          </p:cNvPicPr>
          <p:nvPr/>
        </p:nvPicPr>
        <p:blipFill>
          <a:blip r:embed="rId2"/>
          <a:stretch>
            <a:fillRect/>
          </a:stretch>
        </p:blipFill>
        <p:spPr>
          <a:xfrm>
            <a:off x="1523118" y="1513240"/>
            <a:ext cx="8806307" cy="2821693"/>
          </a:xfrm>
          <a:prstGeom prst="rect">
            <a:avLst/>
          </a:prstGeom>
        </p:spPr>
      </p:pic>
    </p:spTree>
    <p:extLst>
      <p:ext uri="{BB962C8B-B14F-4D97-AF65-F5344CB8AC3E}">
        <p14:creationId xmlns:p14="http://schemas.microsoft.com/office/powerpoint/2010/main" val="1260899185"/>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3137-CCDE-4D5D-AAB3-7D5EC85AF276}"/>
              </a:ext>
            </a:extLst>
          </p:cNvPr>
          <p:cNvSpPr>
            <a:spLocks noGrp="1"/>
          </p:cNvSpPr>
          <p:nvPr>
            <p:ph type="title"/>
          </p:nvPr>
        </p:nvSpPr>
        <p:spPr/>
        <p:txBody>
          <a:bodyPr/>
          <a:lstStyle/>
          <a:p>
            <a:r>
              <a:rPr lang="en-US" dirty="0"/>
              <a:t>Azure AD Connect</a:t>
            </a:r>
          </a:p>
        </p:txBody>
      </p:sp>
      <p:sp>
        <p:nvSpPr>
          <p:cNvPr id="3" name="Text Placeholder 2">
            <a:extLst>
              <a:ext uri="{FF2B5EF4-FFF2-40B4-BE49-F238E27FC236}">
                <a16:creationId xmlns:a16="http://schemas.microsoft.com/office/drawing/2014/main" id="{BF5AA6E9-4437-47A5-BE00-32DCCF96C249}"/>
              </a:ext>
            </a:extLst>
          </p:cNvPr>
          <p:cNvSpPr>
            <a:spLocks noGrp="1"/>
          </p:cNvSpPr>
          <p:nvPr>
            <p:ph type="body" sz="quarter" idx="10"/>
          </p:nvPr>
        </p:nvSpPr>
        <p:spPr>
          <a:xfrm>
            <a:off x="584200" y="1435496"/>
            <a:ext cx="6136640" cy="3705630"/>
          </a:xfrm>
        </p:spPr>
        <p:txBody>
          <a:bodyPr/>
          <a:lstStyle/>
          <a:p>
            <a:r>
              <a:rPr lang="en-US" dirty="0"/>
              <a:t>Integrate your on-premises directories with Azure Active Directory</a:t>
            </a:r>
          </a:p>
          <a:p>
            <a:r>
              <a:rPr lang="en-US" dirty="0"/>
              <a:t>Provides a common identity for your users for Office 365, Azure, and SaaS applications integrated with Azure AD</a:t>
            </a:r>
          </a:p>
          <a:p>
            <a:r>
              <a:rPr lang="en-US" dirty="0"/>
              <a:t>There are several authentication options</a:t>
            </a:r>
          </a:p>
          <a:p>
            <a:r>
              <a:rPr lang="en-US" dirty="0"/>
              <a:t>Enables hybrid identity</a:t>
            </a:r>
          </a:p>
        </p:txBody>
      </p:sp>
      <p:pic>
        <p:nvPicPr>
          <p:cNvPr id="4" name="Picture 3" descr="Azure AD Connect is shown connecting on-premises AD to Azure AD.">
            <a:extLst>
              <a:ext uri="{FF2B5EF4-FFF2-40B4-BE49-F238E27FC236}">
                <a16:creationId xmlns:a16="http://schemas.microsoft.com/office/drawing/2014/main" id="{2FF2D0F8-EF31-4E09-A9A1-02F6F6CA08DC}"/>
              </a:ext>
            </a:extLst>
          </p:cNvPr>
          <p:cNvPicPr>
            <a:picLocks noChangeAspect="1"/>
          </p:cNvPicPr>
          <p:nvPr/>
        </p:nvPicPr>
        <p:blipFill>
          <a:blip r:embed="rId2"/>
          <a:stretch>
            <a:fillRect/>
          </a:stretch>
        </p:blipFill>
        <p:spPr>
          <a:xfrm>
            <a:off x="6867144" y="1600200"/>
            <a:ext cx="4706148" cy="2679193"/>
          </a:xfrm>
          <a:prstGeom prst="rect">
            <a:avLst/>
          </a:prstGeom>
        </p:spPr>
      </p:pic>
    </p:spTree>
    <p:extLst>
      <p:ext uri="{BB962C8B-B14F-4D97-AF65-F5344CB8AC3E}">
        <p14:creationId xmlns:p14="http://schemas.microsoft.com/office/powerpoint/2010/main" val="90767109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F7E9F-3E94-4420-8484-BF5BC17C621B}"/>
              </a:ext>
            </a:extLst>
          </p:cNvPr>
          <p:cNvSpPr>
            <a:spLocks noGrp="1"/>
          </p:cNvSpPr>
          <p:nvPr>
            <p:ph type="title"/>
          </p:nvPr>
        </p:nvSpPr>
        <p:spPr/>
        <p:txBody>
          <a:bodyPr/>
          <a:lstStyle/>
          <a:p>
            <a:r>
              <a:rPr lang="en-US" dirty="0"/>
              <a:t>AD Connect Topologies</a:t>
            </a:r>
          </a:p>
        </p:txBody>
      </p:sp>
      <p:pic>
        <p:nvPicPr>
          <p:cNvPr id="5" name="Picture 4" descr="A single forest is connected to a single Azure tenant. ">
            <a:extLst>
              <a:ext uri="{FF2B5EF4-FFF2-40B4-BE49-F238E27FC236}">
                <a16:creationId xmlns:a16="http://schemas.microsoft.com/office/drawing/2014/main" id="{72A5BD2F-6D58-42F7-95FC-121D550550FB}"/>
              </a:ext>
            </a:extLst>
          </p:cNvPr>
          <p:cNvPicPr>
            <a:picLocks noChangeAspect="1"/>
          </p:cNvPicPr>
          <p:nvPr/>
        </p:nvPicPr>
        <p:blipFill>
          <a:blip r:embed="rId3"/>
          <a:stretch>
            <a:fillRect/>
          </a:stretch>
        </p:blipFill>
        <p:spPr>
          <a:xfrm>
            <a:off x="1096051" y="2282616"/>
            <a:ext cx="4076700" cy="981075"/>
          </a:xfrm>
          <a:prstGeom prst="rect">
            <a:avLst/>
          </a:prstGeom>
        </p:spPr>
      </p:pic>
      <p:pic>
        <p:nvPicPr>
          <p:cNvPr id="8" name="Picture 7" descr="Multiple forests are connected to Azure AD that is connected to an Azure tenant. A staging server is shown as an alternative. ">
            <a:extLst>
              <a:ext uri="{FF2B5EF4-FFF2-40B4-BE49-F238E27FC236}">
                <a16:creationId xmlns:a16="http://schemas.microsoft.com/office/drawing/2014/main" id="{9956EA02-FB53-41A8-8017-80185B99A864}"/>
              </a:ext>
            </a:extLst>
          </p:cNvPr>
          <p:cNvPicPr>
            <a:picLocks noChangeAspect="1"/>
          </p:cNvPicPr>
          <p:nvPr/>
        </p:nvPicPr>
        <p:blipFill>
          <a:blip r:embed="rId4"/>
          <a:stretch>
            <a:fillRect/>
          </a:stretch>
        </p:blipFill>
        <p:spPr>
          <a:xfrm>
            <a:off x="1382074" y="4597537"/>
            <a:ext cx="3790677" cy="1775575"/>
          </a:xfrm>
          <a:prstGeom prst="rect">
            <a:avLst/>
          </a:prstGeom>
        </p:spPr>
      </p:pic>
      <p:pic>
        <p:nvPicPr>
          <p:cNvPr id="11" name="Picture 10" descr="Multiple forests are shown with multiple AD connect servers and one Azure tenant. A large red X is covering the image. ">
            <a:extLst>
              <a:ext uri="{FF2B5EF4-FFF2-40B4-BE49-F238E27FC236}">
                <a16:creationId xmlns:a16="http://schemas.microsoft.com/office/drawing/2014/main" id="{A0B0663E-15B6-4DF6-B821-FBE0BD0336B0}"/>
              </a:ext>
            </a:extLst>
          </p:cNvPr>
          <p:cNvPicPr>
            <a:picLocks noChangeAspect="1"/>
          </p:cNvPicPr>
          <p:nvPr/>
        </p:nvPicPr>
        <p:blipFill>
          <a:blip r:embed="rId5"/>
          <a:stretch>
            <a:fillRect/>
          </a:stretch>
        </p:blipFill>
        <p:spPr>
          <a:xfrm>
            <a:off x="6962509" y="4762770"/>
            <a:ext cx="3660095" cy="1882762"/>
          </a:xfrm>
          <a:prstGeom prst="rect">
            <a:avLst/>
          </a:prstGeom>
        </p:spPr>
      </p:pic>
      <p:pic>
        <p:nvPicPr>
          <p:cNvPr id="16" name="Picture 15" descr="Multiple forests are using AD Connect to access an Azure tenant. ">
            <a:extLst>
              <a:ext uri="{FF2B5EF4-FFF2-40B4-BE49-F238E27FC236}">
                <a16:creationId xmlns:a16="http://schemas.microsoft.com/office/drawing/2014/main" id="{26872FCB-E056-44F9-98EE-CBB8EE8852FD}"/>
              </a:ext>
            </a:extLst>
          </p:cNvPr>
          <p:cNvPicPr>
            <a:picLocks noChangeAspect="1"/>
          </p:cNvPicPr>
          <p:nvPr/>
        </p:nvPicPr>
        <p:blipFill>
          <a:blip r:embed="rId6"/>
          <a:stretch>
            <a:fillRect/>
          </a:stretch>
        </p:blipFill>
        <p:spPr>
          <a:xfrm>
            <a:off x="7159557" y="1904527"/>
            <a:ext cx="3183274" cy="1817953"/>
          </a:xfrm>
          <a:prstGeom prst="rect">
            <a:avLst/>
          </a:prstGeom>
        </p:spPr>
      </p:pic>
      <p:sp>
        <p:nvSpPr>
          <p:cNvPr id="18" name="Rectangle 17">
            <a:extLst>
              <a:ext uri="{FF2B5EF4-FFF2-40B4-BE49-F238E27FC236}">
                <a16:creationId xmlns:a16="http://schemas.microsoft.com/office/drawing/2014/main" id="{FB7D5F00-4550-4413-91AD-EEECA449401F}"/>
              </a:ext>
            </a:extLst>
          </p:cNvPr>
          <p:cNvSpPr/>
          <p:nvPr/>
        </p:nvSpPr>
        <p:spPr bwMode="auto">
          <a:xfrm>
            <a:off x="6176663" y="1313234"/>
            <a:ext cx="5580435" cy="260701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Multiple forests, single tenant</a:t>
            </a:r>
          </a:p>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57C76F4E-02F4-482F-85D4-B472EA856BD3}"/>
              </a:ext>
            </a:extLst>
          </p:cNvPr>
          <p:cNvSpPr/>
          <p:nvPr/>
        </p:nvSpPr>
        <p:spPr bwMode="auto">
          <a:xfrm>
            <a:off x="515565" y="1313234"/>
            <a:ext cx="5580435" cy="260701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Single forests, single tenant</a:t>
            </a:r>
          </a:p>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AC971D32-F28A-475F-AD4E-0A15CEB5FEA6}"/>
              </a:ext>
            </a:extLst>
          </p:cNvPr>
          <p:cNvSpPr/>
          <p:nvPr/>
        </p:nvSpPr>
        <p:spPr bwMode="auto">
          <a:xfrm>
            <a:off x="515564" y="4038520"/>
            <a:ext cx="5580435" cy="260701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Staging servers</a:t>
            </a:r>
          </a:p>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AAA7E90-8FFC-45A6-B52F-9CB345CBF88E}"/>
              </a:ext>
            </a:extLst>
          </p:cNvPr>
          <p:cNvSpPr/>
          <p:nvPr/>
        </p:nvSpPr>
        <p:spPr bwMode="auto">
          <a:xfrm>
            <a:off x="6176662" y="4038519"/>
            <a:ext cx="5580435" cy="260701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dirty="0">
                <a:solidFill>
                  <a:schemeClr val="tx1"/>
                </a:solidFill>
              </a:rPr>
              <a:t>Unsupported topologies</a:t>
            </a:r>
          </a:p>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5136765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1FD7-02B2-431A-AF26-9D42C7E12517}"/>
              </a:ext>
            </a:extLst>
          </p:cNvPr>
          <p:cNvSpPr>
            <a:spLocks noGrp="1"/>
          </p:cNvSpPr>
          <p:nvPr>
            <p:ph type="title"/>
          </p:nvPr>
        </p:nvSpPr>
        <p:spPr/>
        <p:txBody>
          <a:bodyPr/>
          <a:lstStyle/>
          <a:p>
            <a:r>
              <a:rPr lang="en-US" dirty="0"/>
              <a:t>Authentication Options</a:t>
            </a:r>
          </a:p>
        </p:txBody>
      </p:sp>
      <p:sp>
        <p:nvSpPr>
          <p:cNvPr id="3" name="Text Placeholder 2">
            <a:extLst>
              <a:ext uri="{FF2B5EF4-FFF2-40B4-BE49-F238E27FC236}">
                <a16:creationId xmlns:a16="http://schemas.microsoft.com/office/drawing/2014/main" id="{0FA40FCA-A3BE-4670-97E5-04D0220D2752}"/>
              </a:ext>
            </a:extLst>
          </p:cNvPr>
          <p:cNvSpPr>
            <a:spLocks noGrp="1"/>
          </p:cNvSpPr>
          <p:nvPr>
            <p:ph type="body" sz="quarter" idx="10"/>
          </p:nvPr>
        </p:nvSpPr>
        <p:spPr>
          <a:xfrm>
            <a:off x="584200" y="1435497"/>
            <a:ext cx="6145784" cy="5343001"/>
          </a:xfrm>
        </p:spPr>
        <p:txBody>
          <a:bodyPr/>
          <a:lstStyle/>
          <a:p>
            <a:r>
              <a:rPr lang="en-US" dirty="0"/>
              <a:t>Password Hash Synchronization (PHS) can synchronize an encrypted version of the password hash for user accounts</a:t>
            </a:r>
          </a:p>
          <a:p>
            <a:r>
              <a:rPr lang="en-US" dirty="0"/>
              <a:t>Pass-through authentication (PTA) authenticates the username and password with the on-premises domain controllers</a:t>
            </a:r>
          </a:p>
          <a:p>
            <a:r>
              <a:rPr lang="en-US" dirty="0"/>
              <a:t>AD FS is the Microsoft implementation of an identity federation solution that uses claims-based authentication </a:t>
            </a:r>
          </a:p>
        </p:txBody>
      </p:sp>
      <p:pic>
        <p:nvPicPr>
          <p:cNvPr id="6" name="Picture 5" descr="Diagram of Azure AD using password synchronization and federation with AD FS to access the on-premises infrastructure.">
            <a:extLst>
              <a:ext uri="{FF2B5EF4-FFF2-40B4-BE49-F238E27FC236}">
                <a16:creationId xmlns:a16="http://schemas.microsoft.com/office/drawing/2014/main" id="{6225261A-5FC3-4ED8-95D5-2DA06BE9862F}"/>
              </a:ext>
            </a:extLst>
          </p:cNvPr>
          <p:cNvPicPr>
            <a:picLocks noChangeAspect="1"/>
          </p:cNvPicPr>
          <p:nvPr/>
        </p:nvPicPr>
        <p:blipFill>
          <a:blip r:embed="rId3"/>
          <a:stretch>
            <a:fillRect/>
          </a:stretch>
        </p:blipFill>
        <p:spPr>
          <a:xfrm>
            <a:off x="6948758" y="1738127"/>
            <a:ext cx="4907705" cy="3938357"/>
          </a:xfrm>
          <a:prstGeom prst="rect">
            <a:avLst/>
          </a:prstGeom>
        </p:spPr>
      </p:pic>
    </p:spTree>
    <p:extLst>
      <p:ext uri="{BB962C8B-B14F-4D97-AF65-F5344CB8AC3E}">
        <p14:creationId xmlns:p14="http://schemas.microsoft.com/office/powerpoint/2010/main" val="16011301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Password Hash Synchronization</a:t>
            </a:r>
          </a:p>
        </p:txBody>
      </p:sp>
      <p:sp>
        <p:nvSpPr>
          <p:cNvPr id="6" name="Text Placeholder 5"/>
          <p:cNvSpPr>
            <a:spLocks noGrp="1"/>
          </p:cNvSpPr>
          <p:nvPr>
            <p:ph type="body" sz="quarter" idx="10"/>
          </p:nvPr>
        </p:nvSpPr>
        <p:spPr>
          <a:xfrm>
            <a:off x="584200" y="1435497"/>
            <a:ext cx="5620657" cy="4653582"/>
          </a:xfrm>
        </p:spPr>
        <p:txBody>
          <a:bodyPr/>
          <a:lstStyle/>
          <a:p>
            <a:r>
              <a:rPr lang="en-US" dirty="0"/>
              <a:t>Password hash synchronizes user passwords from on-premises Active Directory to cloud-based Azure AD</a:t>
            </a:r>
          </a:p>
          <a:p>
            <a:r>
              <a:rPr lang="en-US" dirty="0"/>
              <a:t>Sign in to Azure AD services using the on-premises password</a:t>
            </a:r>
          </a:p>
          <a:p>
            <a:pPr lvl="0"/>
            <a:r>
              <a:rPr lang="en-US" dirty="0"/>
              <a:t>Improve the productivity of your users and reduce your helpdesk costs</a:t>
            </a:r>
          </a:p>
          <a:p>
            <a:endParaRPr lang="en-US" dirty="0"/>
          </a:p>
        </p:txBody>
      </p:sp>
      <p:pic>
        <p:nvPicPr>
          <p:cNvPr id="3" name="Picture 2" descr="Users and devices are shown connecting to the on-premises AD, Azure AD, Office 365, and SaaS Apps. Password1 is being used to connect. ">
            <a:extLst>
              <a:ext uri="{FF2B5EF4-FFF2-40B4-BE49-F238E27FC236}">
                <a16:creationId xmlns:a16="http://schemas.microsoft.com/office/drawing/2014/main" id="{2EE4C7F4-423B-436B-BC08-378CAF413451}"/>
              </a:ext>
            </a:extLst>
          </p:cNvPr>
          <p:cNvPicPr>
            <a:picLocks noChangeAspect="1"/>
          </p:cNvPicPr>
          <p:nvPr/>
        </p:nvPicPr>
        <p:blipFill>
          <a:blip r:embed="rId3"/>
          <a:stretch>
            <a:fillRect/>
          </a:stretch>
        </p:blipFill>
        <p:spPr>
          <a:xfrm>
            <a:off x="6380773" y="2015068"/>
            <a:ext cx="5624286" cy="2286000"/>
          </a:xfrm>
          <a:prstGeom prst="rect">
            <a:avLst/>
          </a:prstGeom>
        </p:spPr>
      </p:pic>
    </p:spTree>
    <p:extLst>
      <p:ext uri="{BB962C8B-B14F-4D97-AF65-F5344CB8AC3E}">
        <p14:creationId xmlns:p14="http://schemas.microsoft.com/office/powerpoint/2010/main" val="1680954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8E99-A4F1-4D01-8E29-E43960D221E9}"/>
              </a:ext>
            </a:extLst>
          </p:cNvPr>
          <p:cNvSpPr>
            <a:spLocks noGrp="1"/>
          </p:cNvSpPr>
          <p:nvPr>
            <p:ph type="title"/>
          </p:nvPr>
        </p:nvSpPr>
        <p:spPr/>
        <p:txBody>
          <a:bodyPr/>
          <a:lstStyle/>
          <a:p>
            <a:r>
              <a:rPr lang="en-US" dirty="0"/>
              <a:t>Pass-through Authentication</a:t>
            </a:r>
          </a:p>
        </p:txBody>
      </p:sp>
      <p:sp>
        <p:nvSpPr>
          <p:cNvPr id="3" name="Text Placeholder 2">
            <a:extLst>
              <a:ext uri="{FF2B5EF4-FFF2-40B4-BE49-F238E27FC236}">
                <a16:creationId xmlns:a16="http://schemas.microsoft.com/office/drawing/2014/main" id="{3A98C78C-9BBA-45BB-84A3-4F39C1FEFFAC}"/>
              </a:ext>
            </a:extLst>
          </p:cNvPr>
          <p:cNvSpPr>
            <a:spLocks noGrp="1"/>
          </p:cNvSpPr>
          <p:nvPr>
            <p:ph type="body" sz="quarter" idx="10"/>
          </p:nvPr>
        </p:nvSpPr>
        <p:spPr>
          <a:xfrm>
            <a:off x="401320" y="3831225"/>
            <a:ext cx="11018520" cy="2326791"/>
          </a:xfrm>
        </p:spPr>
        <p:txBody>
          <a:bodyPr/>
          <a:lstStyle/>
          <a:p>
            <a:r>
              <a:rPr lang="en-US" dirty="0"/>
              <a:t>Supports user sign-in into all web browser-based applications and into Microsoft Office client applications </a:t>
            </a:r>
          </a:p>
          <a:p>
            <a:r>
              <a:rPr lang="en-US" dirty="0"/>
              <a:t>Is a free feature and can be enabled via Azure AD Connect</a:t>
            </a:r>
          </a:p>
          <a:p>
            <a:r>
              <a:rPr lang="en-US" dirty="0"/>
              <a:t>Is not only for user sign-in but allows an organization to use other Azure AD features – MFA and Self-Service Password Reset</a:t>
            </a:r>
          </a:p>
        </p:txBody>
      </p:sp>
      <p:pic>
        <p:nvPicPr>
          <p:cNvPr id="4" name="Picture 3" descr="PTA diagram showing a user device with the PTA agent authenticating to AD and then to Azure AD.">
            <a:extLst>
              <a:ext uri="{FF2B5EF4-FFF2-40B4-BE49-F238E27FC236}">
                <a16:creationId xmlns:a16="http://schemas.microsoft.com/office/drawing/2014/main" id="{2D69014F-216F-465C-9F57-82302F89586B}"/>
              </a:ext>
            </a:extLst>
          </p:cNvPr>
          <p:cNvPicPr>
            <a:picLocks noChangeAspect="1"/>
          </p:cNvPicPr>
          <p:nvPr/>
        </p:nvPicPr>
        <p:blipFill>
          <a:blip r:embed="rId2"/>
          <a:stretch>
            <a:fillRect/>
          </a:stretch>
        </p:blipFill>
        <p:spPr>
          <a:xfrm>
            <a:off x="1603438" y="1371790"/>
            <a:ext cx="7770793" cy="2349818"/>
          </a:xfrm>
          <a:prstGeom prst="rect">
            <a:avLst/>
          </a:prstGeom>
        </p:spPr>
      </p:pic>
    </p:spTree>
    <p:extLst>
      <p:ext uri="{BB962C8B-B14F-4D97-AF65-F5344CB8AC3E}">
        <p14:creationId xmlns:p14="http://schemas.microsoft.com/office/powerpoint/2010/main" val="150083832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8BDA9-DD9D-4A17-968B-A003291FB0A2}"/>
              </a:ext>
            </a:extLst>
          </p:cNvPr>
          <p:cNvSpPr>
            <a:spLocks noGrp="1"/>
          </p:cNvSpPr>
          <p:nvPr>
            <p:ph type="title"/>
          </p:nvPr>
        </p:nvSpPr>
        <p:spPr/>
        <p:txBody>
          <a:bodyPr/>
          <a:lstStyle/>
          <a:p>
            <a:r>
              <a:rPr lang="en-US" dirty="0"/>
              <a:t>Federation with Azure AD</a:t>
            </a:r>
          </a:p>
        </p:txBody>
      </p:sp>
      <p:sp>
        <p:nvSpPr>
          <p:cNvPr id="3" name="Text Placeholder 2">
            <a:extLst>
              <a:ext uri="{FF2B5EF4-FFF2-40B4-BE49-F238E27FC236}">
                <a16:creationId xmlns:a16="http://schemas.microsoft.com/office/drawing/2014/main" id="{3234E1FB-5716-4AC8-8C3C-E76136B154F3}"/>
              </a:ext>
            </a:extLst>
          </p:cNvPr>
          <p:cNvSpPr>
            <a:spLocks noGrp="1"/>
          </p:cNvSpPr>
          <p:nvPr>
            <p:ph type="body" sz="quarter" idx="10"/>
          </p:nvPr>
        </p:nvSpPr>
        <p:spPr>
          <a:xfrm>
            <a:off x="584200" y="1435497"/>
            <a:ext cx="5560568" cy="4481227"/>
          </a:xfrm>
        </p:spPr>
        <p:txBody>
          <a:bodyPr/>
          <a:lstStyle/>
          <a:p>
            <a:r>
              <a:rPr lang="en-US" dirty="0"/>
              <a:t>Federation is a collection of domains that have established trust</a:t>
            </a:r>
          </a:p>
          <a:p>
            <a:r>
              <a:rPr lang="en-US" dirty="0"/>
              <a:t>You can federate your on-premises environment with Azure AD and use this federation for authentication and authorization</a:t>
            </a:r>
          </a:p>
          <a:p>
            <a:r>
              <a:rPr lang="en-US" dirty="0"/>
              <a:t>This sign-in method ensures that all user authentication occurs on-premises</a:t>
            </a:r>
          </a:p>
        </p:txBody>
      </p:sp>
      <p:pic>
        <p:nvPicPr>
          <p:cNvPr id="4" name="Picture 3" descr="Diagram showing an internal user going to on-premises AD and Azure. External users are using the web application proxy.">
            <a:extLst>
              <a:ext uri="{FF2B5EF4-FFF2-40B4-BE49-F238E27FC236}">
                <a16:creationId xmlns:a16="http://schemas.microsoft.com/office/drawing/2014/main" id="{9E8E454F-AF23-4670-8C43-CD4203D4DC29}"/>
              </a:ext>
            </a:extLst>
          </p:cNvPr>
          <p:cNvPicPr>
            <a:picLocks noChangeAspect="1"/>
          </p:cNvPicPr>
          <p:nvPr/>
        </p:nvPicPr>
        <p:blipFill>
          <a:blip r:embed="rId2"/>
          <a:stretch>
            <a:fillRect/>
          </a:stretch>
        </p:blipFill>
        <p:spPr>
          <a:xfrm>
            <a:off x="6300215" y="1444752"/>
            <a:ext cx="5745075" cy="3209163"/>
          </a:xfrm>
          <a:prstGeom prst="rect">
            <a:avLst/>
          </a:prstGeom>
        </p:spPr>
      </p:pic>
    </p:spTree>
    <p:extLst>
      <p:ext uri="{BB962C8B-B14F-4D97-AF65-F5344CB8AC3E}">
        <p14:creationId xmlns:p14="http://schemas.microsoft.com/office/powerpoint/2010/main" val="1540127173"/>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Password Writeback</a:t>
            </a:r>
          </a:p>
        </p:txBody>
      </p:sp>
      <p:sp>
        <p:nvSpPr>
          <p:cNvPr id="6" name="Text Placeholder 5"/>
          <p:cNvSpPr>
            <a:spLocks noGrp="1"/>
          </p:cNvSpPr>
          <p:nvPr>
            <p:ph type="body" sz="quarter" idx="10"/>
          </p:nvPr>
        </p:nvSpPr>
        <p:spPr>
          <a:xfrm>
            <a:off x="584200" y="1435496"/>
            <a:ext cx="6578600" cy="4025503"/>
          </a:xfrm>
        </p:spPr>
        <p:txBody>
          <a:bodyPr/>
          <a:lstStyle/>
          <a:p>
            <a:r>
              <a:rPr lang="en-US" dirty="0"/>
              <a:t>Use Password Writeback to configure Azure AD to write passwords back to your on-premises Active Directory</a:t>
            </a:r>
          </a:p>
          <a:p>
            <a:r>
              <a:rPr lang="en-US" dirty="0"/>
              <a:t>A component of Azure AD Connect </a:t>
            </a:r>
          </a:p>
          <a:p>
            <a:r>
              <a:rPr lang="en-US" dirty="0"/>
              <a:t>Available to subscribers of Premium Azure Active Directory editions</a:t>
            </a:r>
          </a:p>
          <a:p>
            <a:r>
              <a:rPr lang="en-US" dirty="0"/>
              <a:t>Removes the need to set up and manage an on-premises  SSPR solution</a:t>
            </a:r>
          </a:p>
        </p:txBody>
      </p:sp>
      <p:pic>
        <p:nvPicPr>
          <p:cNvPr id="5" name="Picture 4" descr="Screenshot of Azure AD Connect Optional Features. The Password Writeback checkbox is selected. ">
            <a:extLst>
              <a:ext uri="{FF2B5EF4-FFF2-40B4-BE49-F238E27FC236}">
                <a16:creationId xmlns:a16="http://schemas.microsoft.com/office/drawing/2014/main" id="{13CA5B21-E49F-4514-ABFE-769DF42001C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9745" y="1650253"/>
            <a:ext cx="3777821" cy="3222961"/>
          </a:xfrm>
          <a:prstGeom prst="rect">
            <a:avLst/>
          </a:prstGeom>
          <a:noFill/>
          <a:ln>
            <a:solidFill>
              <a:schemeClr val="tx1"/>
            </a:solidFill>
          </a:ln>
        </p:spPr>
      </p:pic>
    </p:spTree>
    <p:extLst>
      <p:ext uri="{BB962C8B-B14F-4D97-AF65-F5344CB8AC3E}">
        <p14:creationId xmlns:p14="http://schemas.microsoft.com/office/powerpoint/2010/main" val="222773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Screenshot of the Azure AD Health page. Active alerts, resolved alerts, and notifications are shown.">
            <a:extLst>
              <a:ext uri="{FF2B5EF4-FFF2-40B4-BE49-F238E27FC236}">
                <a16:creationId xmlns:a16="http://schemas.microsoft.com/office/drawing/2014/main" id="{EF3E562A-8DDE-4C34-9A56-B87EA948E5BB}"/>
              </a:ext>
            </a:extLst>
          </p:cNvPr>
          <p:cNvSpPr>
            <a:spLocks noGrp="1"/>
          </p:cNvSpPr>
          <p:nvPr>
            <p:ph type="title"/>
          </p:nvPr>
        </p:nvSpPr>
        <p:spPr/>
        <p:txBody>
          <a:bodyPr/>
          <a:lstStyle/>
          <a:p>
            <a:r>
              <a:rPr lang="en-US" dirty="0"/>
              <a:t>Azure AD Connect Health</a:t>
            </a:r>
          </a:p>
        </p:txBody>
      </p:sp>
      <p:sp>
        <p:nvSpPr>
          <p:cNvPr id="3" name="Text Placeholder 2">
            <a:extLst>
              <a:ext uri="{FF2B5EF4-FFF2-40B4-BE49-F238E27FC236}">
                <a16:creationId xmlns:a16="http://schemas.microsoft.com/office/drawing/2014/main" id="{B87E5052-0737-4CB0-873E-131E8F32231F}"/>
              </a:ext>
            </a:extLst>
          </p:cNvPr>
          <p:cNvSpPr>
            <a:spLocks noGrp="1"/>
          </p:cNvSpPr>
          <p:nvPr>
            <p:ph type="body" sz="quarter" idx="10"/>
          </p:nvPr>
        </p:nvSpPr>
        <p:spPr>
          <a:xfrm>
            <a:off x="584200" y="1435497"/>
            <a:ext cx="5688584" cy="4912114"/>
          </a:xfrm>
        </p:spPr>
        <p:txBody>
          <a:bodyPr/>
          <a:lstStyle/>
          <a:p>
            <a:r>
              <a:rPr lang="en-US" dirty="0"/>
              <a:t>Monitor and gain insights into AD FS servers, Azure AD Connect, and AD domain controllers</a:t>
            </a:r>
          </a:p>
          <a:p>
            <a:r>
              <a:rPr lang="en-US" dirty="0"/>
              <a:t>Monitor and gain insights into the synchronizations that occur between your on-premises AD DS and Azure AD</a:t>
            </a:r>
          </a:p>
          <a:p>
            <a:r>
              <a:rPr lang="en-US" dirty="0"/>
              <a:t>Monitor and gain insights into your on-premises identity infrastructure that is used to access Office 365 or other Azure AD applications</a:t>
            </a:r>
          </a:p>
        </p:txBody>
      </p:sp>
      <p:pic>
        <p:nvPicPr>
          <p:cNvPr id="4" name="Picture 3" descr="Diagram of an on-premises infrastructure using AD connect to access Azure AD and Azure AD Connect Health. ">
            <a:extLst>
              <a:ext uri="{FF2B5EF4-FFF2-40B4-BE49-F238E27FC236}">
                <a16:creationId xmlns:a16="http://schemas.microsoft.com/office/drawing/2014/main" id="{3C6D7288-70C6-41E6-B732-DDE4625D1795}"/>
              </a:ext>
            </a:extLst>
          </p:cNvPr>
          <p:cNvPicPr>
            <a:picLocks noChangeAspect="1"/>
          </p:cNvPicPr>
          <p:nvPr/>
        </p:nvPicPr>
        <p:blipFill>
          <a:blip r:embed="rId2"/>
          <a:stretch>
            <a:fillRect/>
          </a:stretch>
        </p:blipFill>
        <p:spPr>
          <a:xfrm>
            <a:off x="6623685" y="1938528"/>
            <a:ext cx="5228610" cy="2778633"/>
          </a:xfrm>
          <a:prstGeom prst="rect">
            <a:avLst/>
          </a:prstGeom>
        </p:spPr>
      </p:pic>
    </p:spTree>
    <p:extLst>
      <p:ext uri="{BB962C8B-B14F-4D97-AF65-F5344CB8AC3E}">
        <p14:creationId xmlns:p14="http://schemas.microsoft.com/office/powerpoint/2010/main" val="368752542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03: Azure AD Join</a:t>
            </a:r>
          </a:p>
        </p:txBody>
      </p:sp>
    </p:spTree>
    <p:extLst>
      <p:ext uri="{BB962C8B-B14F-4D97-AF65-F5344CB8AC3E}">
        <p14:creationId xmlns:p14="http://schemas.microsoft.com/office/powerpoint/2010/main" val="2641108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ABF4A-49DE-4269-B143-00DAE827CD43}"/>
              </a:ext>
            </a:extLst>
          </p:cNvPr>
          <p:cNvSpPr>
            <a:spLocks noGrp="1"/>
          </p:cNvSpPr>
          <p:nvPr>
            <p:ph type="title"/>
          </p:nvPr>
        </p:nvSpPr>
        <p:spPr/>
        <p:txBody>
          <a:bodyPr/>
          <a:lstStyle/>
          <a:p>
            <a:r>
              <a:rPr lang="en-US" dirty="0"/>
              <a:t>Azure AD Join Overview</a:t>
            </a:r>
          </a:p>
        </p:txBody>
      </p:sp>
      <p:sp>
        <p:nvSpPr>
          <p:cNvPr id="3" name="Text Placeholder 2">
            <a:extLst>
              <a:ext uri="{FF2B5EF4-FFF2-40B4-BE49-F238E27FC236}">
                <a16:creationId xmlns:a16="http://schemas.microsoft.com/office/drawing/2014/main" id="{1DB16FCD-357A-4D38-AC55-5DB2992ACA37}"/>
              </a:ext>
            </a:extLst>
          </p:cNvPr>
          <p:cNvSpPr>
            <a:spLocks noGrp="1"/>
          </p:cNvSpPr>
          <p:nvPr>
            <p:ph type="body" sz="quarter" idx="10"/>
          </p:nvPr>
        </p:nvSpPr>
        <p:spPr>
          <a:xfrm>
            <a:off x="584200" y="1435497"/>
            <a:ext cx="11018520" cy="1982081"/>
          </a:xfrm>
        </p:spPr>
        <p:txBody>
          <a:bodyPr/>
          <a:lstStyle/>
          <a:p>
            <a:r>
              <a:rPr lang="en-US" dirty="0"/>
              <a:t>Device Management</a:t>
            </a:r>
          </a:p>
          <a:p>
            <a:r>
              <a:rPr lang="en-US" dirty="0"/>
              <a:t>Azure AD Joined Devices</a:t>
            </a:r>
          </a:p>
          <a:p>
            <a:r>
              <a:rPr lang="en-US" dirty="0"/>
              <a:t>Hybrid AD Joined Devices</a:t>
            </a:r>
          </a:p>
          <a:p>
            <a:r>
              <a:rPr lang="en-US" dirty="0"/>
              <a:t>Configuring Azure AD Join</a:t>
            </a:r>
          </a:p>
        </p:txBody>
      </p:sp>
    </p:spTree>
    <p:extLst>
      <p:ext uri="{BB962C8B-B14F-4D97-AF65-F5344CB8AC3E}">
        <p14:creationId xmlns:p14="http://schemas.microsoft.com/office/powerpoint/2010/main" val="122598688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03C55-B5AF-4C28-B88A-68B88D47B7B5}"/>
              </a:ext>
            </a:extLst>
          </p:cNvPr>
          <p:cNvSpPr>
            <a:spLocks noGrp="1"/>
          </p:cNvSpPr>
          <p:nvPr>
            <p:ph type="title"/>
          </p:nvPr>
        </p:nvSpPr>
        <p:spPr/>
        <p:txBody>
          <a:bodyPr/>
          <a:lstStyle/>
          <a:p>
            <a:r>
              <a:rPr lang="en-US" dirty="0"/>
              <a:t>Data Types</a:t>
            </a:r>
          </a:p>
        </p:txBody>
      </p:sp>
      <p:sp>
        <p:nvSpPr>
          <p:cNvPr id="3" name="Text Placeholder 2">
            <a:extLst>
              <a:ext uri="{FF2B5EF4-FFF2-40B4-BE49-F238E27FC236}">
                <a16:creationId xmlns:a16="http://schemas.microsoft.com/office/drawing/2014/main" id="{8A2F456E-EF34-48F5-95D0-FB799998D353}"/>
              </a:ext>
            </a:extLst>
          </p:cNvPr>
          <p:cNvSpPr>
            <a:spLocks noGrp="1"/>
          </p:cNvSpPr>
          <p:nvPr>
            <p:ph type="body" sz="quarter" idx="10"/>
          </p:nvPr>
        </p:nvSpPr>
        <p:spPr>
          <a:xfrm>
            <a:off x="584200" y="1435497"/>
            <a:ext cx="11018520" cy="4739759"/>
          </a:xfrm>
        </p:spPr>
        <p:txBody>
          <a:bodyPr/>
          <a:lstStyle/>
          <a:p>
            <a:r>
              <a:rPr lang="en-US" b="1" dirty="0"/>
              <a:t>Application monitoring data</a:t>
            </a:r>
            <a:r>
              <a:rPr lang="en-US" dirty="0"/>
              <a:t> - Performance and functionality of the code you have written, regardless of its platform</a:t>
            </a:r>
          </a:p>
          <a:p>
            <a:r>
              <a:rPr lang="en-US" b="1" dirty="0"/>
              <a:t>Guest OS monitoring </a:t>
            </a:r>
            <a:r>
              <a:rPr lang="en-US" dirty="0"/>
              <a:t>- Azure, another cloud, or on-premises</a:t>
            </a:r>
          </a:p>
          <a:p>
            <a:r>
              <a:rPr lang="en-US" b="1" dirty="0"/>
              <a:t>Azure resource monitoring </a:t>
            </a:r>
          </a:p>
          <a:p>
            <a:r>
              <a:rPr lang="en-US" b="1" dirty="0"/>
              <a:t>Azure subscription monitoring </a:t>
            </a:r>
            <a:r>
              <a:rPr lang="en-US" dirty="0"/>
              <a:t>- Operation and management of an Azure subscription, as well as data about the health and operation of Azure itself</a:t>
            </a:r>
          </a:p>
          <a:p>
            <a:r>
              <a:rPr lang="en-US" b="1" dirty="0"/>
              <a:t>Azure tenant monitoring </a:t>
            </a:r>
            <a:r>
              <a:rPr lang="en-US" dirty="0"/>
              <a:t>– Operation of tenant-level Azure services, such as Azure Active Directory</a:t>
            </a:r>
          </a:p>
          <a:p>
            <a:endParaRPr lang="en-US" dirty="0"/>
          </a:p>
        </p:txBody>
      </p:sp>
    </p:spTree>
    <p:extLst>
      <p:ext uri="{BB962C8B-B14F-4D97-AF65-F5344CB8AC3E}">
        <p14:creationId xmlns:p14="http://schemas.microsoft.com/office/powerpoint/2010/main" val="1811368455"/>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2BFF46-557B-4FA6-8663-2990B973126A}"/>
              </a:ext>
            </a:extLst>
          </p:cNvPr>
          <p:cNvSpPr>
            <a:spLocks noGrp="1"/>
          </p:cNvSpPr>
          <p:nvPr>
            <p:ph type="title"/>
          </p:nvPr>
        </p:nvSpPr>
        <p:spPr/>
        <p:txBody>
          <a:bodyPr/>
          <a:lstStyle/>
          <a:p>
            <a:r>
              <a:rPr lang="en-US" dirty="0"/>
              <a:t>Device Management</a:t>
            </a:r>
          </a:p>
        </p:txBody>
      </p:sp>
      <p:sp>
        <p:nvSpPr>
          <p:cNvPr id="4" name="Text Placeholder 3">
            <a:extLst>
              <a:ext uri="{FF2B5EF4-FFF2-40B4-BE49-F238E27FC236}">
                <a16:creationId xmlns:a16="http://schemas.microsoft.com/office/drawing/2014/main" id="{F1D077DF-344C-42C8-973A-73B613211D38}"/>
              </a:ext>
            </a:extLst>
          </p:cNvPr>
          <p:cNvSpPr>
            <a:spLocks noGrp="1"/>
          </p:cNvSpPr>
          <p:nvPr>
            <p:ph type="body" sz="quarter" idx="10"/>
          </p:nvPr>
        </p:nvSpPr>
        <p:spPr>
          <a:xfrm>
            <a:off x="584200" y="1435497"/>
            <a:ext cx="10338358" cy="5429179"/>
          </a:xfrm>
        </p:spPr>
        <p:txBody>
          <a:bodyPr/>
          <a:lstStyle/>
          <a:p>
            <a:r>
              <a:rPr lang="en-US" dirty="0"/>
              <a:t>Azure AD enables SSO to devices from anywhere (BYOD) </a:t>
            </a:r>
          </a:p>
          <a:p>
            <a:pPr lvl="0"/>
            <a:r>
              <a:rPr lang="en-US" dirty="0"/>
              <a:t>Registering a device</a:t>
            </a:r>
          </a:p>
          <a:p>
            <a:pPr lvl="1"/>
            <a:r>
              <a:rPr lang="en-US" sz="2800" dirty="0"/>
              <a:t>Enable a registered device to authenticate when the user signs-in</a:t>
            </a:r>
          </a:p>
          <a:p>
            <a:pPr lvl="1"/>
            <a:r>
              <a:rPr lang="en-US" sz="2800" dirty="0"/>
              <a:t>Disable the device, as needed</a:t>
            </a:r>
          </a:p>
          <a:p>
            <a:pPr lvl="0"/>
            <a:r>
              <a:rPr lang="en-US" dirty="0"/>
              <a:t>Joining a device</a:t>
            </a:r>
          </a:p>
          <a:p>
            <a:pPr lvl="1"/>
            <a:r>
              <a:rPr lang="en-US" sz="2800" dirty="0"/>
              <a:t>Extends a registered device - all the benefits of registration</a:t>
            </a:r>
          </a:p>
          <a:p>
            <a:pPr lvl="1"/>
            <a:r>
              <a:rPr lang="en-US" sz="2800" dirty="0"/>
              <a:t>Changes the local state of device</a:t>
            </a:r>
          </a:p>
          <a:p>
            <a:pPr lvl="1"/>
            <a:r>
              <a:rPr lang="en-US" sz="2800" dirty="0"/>
              <a:t>Sign-in using an organizational work or school account instead of a personal account</a:t>
            </a:r>
          </a:p>
          <a:p>
            <a:endParaRPr lang="en-US" dirty="0"/>
          </a:p>
        </p:txBody>
      </p:sp>
    </p:spTree>
    <p:extLst>
      <p:ext uri="{BB962C8B-B14F-4D97-AF65-F5344CB8AC3E}">
        <p14:creationId xmlns:p14="http://schemas.microsoft.com/office/powerpoint/2010/main" val="3887608198"/>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CF471-AA03-43DC-8209-06840CFF848C}"/>
              </a:ext>
            </a:extLst>
          </p:cNvPr>
          <p:cNvSpPr>
            <a:spLocks noGrp="1"/>
          </p:cNvSpPr>
          <p:nvPr>
            <p:ph type="title"/>
          </p:nvPr>
        </p:nvSpPr>
        <p:spPr/>
        <p:txBody>
          <a:bodyPr/>
          <a:lstStyle/>
          <a:p>
            <a:r>
              <a:rPr lang="en-US" dirty="0"/>
              <a:t>Azure AD Joined Devices</a:t>
            </a:r>
          </a:p>
        </p:txBody>
      </p:sp>
      <p:sp>
        <p:nvSpPr>
          <p:cNvPr id="3" name="Text Placeholder 2">
            <a:extLst>
              <a:ext uri="{FF2B5EF4-FFF2-40B4-BE49-F238E27FC236}">
                <a16:creationId xmlns:a16="http://schemas.microsoft.com/office/drawing/2014/main" id="{779A7499-F4DA-499A-9A40-846D2E8A0307}"/>
              </a:ext>
            </a:extLst>
          </p:cNvPr>
          <p:cNvSpPr>
            <a:spLocks noGrp="1"/>
          </p:cNvSpPr>
          <p:nvPr>
            <p:ph type="body" sz="quarter" idx="10"/>
          </p:nvPr>
        </p:nvSpPr>
        <p:spPr>
          <a:xfrm>
            <a:off x="584200" y="1435100"/>
            <a:ext cx="6351859" cy="4739759"/>
          </a:xfrm>
        </p:spPr>
        <p:txBody>
          <a:bodyPr/>
          <a:lstStyle/>
          <a:p>
            <a:pPr lvl="0"/>
            <a:r>
              <a:rPr lang="en-US" dirty="0"/>
              <a:t>Single-Sign-On (SSO) to your Azure managed SaaS apps and services</a:t>
            </a:r>
          </a:p>
          <a:p>
            <a:pPr lvl="0"/>
            <a:r>
              <a:rPr lang="en-US" dirty="0"/>
              <a:t>Enterprise compliant roaming of user settings across joined devices</a:t>
            </a:r>
          </a:p>
          <a:p>
            <a:pPr lvl="0"/>
            <a:r>
              <a:rPr lang="en-US" dirty="0"/>
              <a:t>Access to Windows Store for Business </a:t>
            </a:r>
          </a:p>
          <a:p>
            <a:pPr lvl="0"/>
            <a:r>
              <a:rPr lang="en-US" dirty="0"/>
              <a:t>Windows Hello support </a:t>
            </a:r>
          </a:p>
          <a:p>
            <a:pPr lvl="0"/>
            <a:r>
              <a:rPr lang="en-US" dirty="0"/>
              <a:t>Restriction of access to apps from only compliant devices </a:t>
            </a:r>
          </a:p>
          <a:p>
            <a:pPr lvl="0"/>
            <a:r>
              <a:rPr lang="en-US" dirty="0"/>
              <a:t>Seamless access to on-premise resources </a:t>
            </a:r>
          </a:p>
        </p:txBody>
      </p:sp>
      <p:pic>
        <p:nvPicPr>
          <p:cNvPr id="4" name="Picture 3" descr="A device is shown connecting to Azure AD. Azure AD is shown connecting with On-premises AD. ">
            <a:extLst>
              <a:ext uri="{FF2B5EF4-FFF2-40B4-BE49-F238E27FC236}">
                <a16:creationId xmlns:a16="http://schemas.microsoft.com/office/drawing/2014/main" id="{0DB0ADF1-1024-4F59-BD87-BABE6AB35D4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969512" y="2377982"/>
            <a:ext cx="4348975" cy="2115959"/>
          </a:xfrm>
          <a:prstGeom prst="rect">
            <a:avLst/>
          </a:prstGeom>
          <a:noFill/>
        </p:spPr>
      </p:pic>
    </p:spTree>
    <p:extLst>
      <p:ext uri="{BB962C8B-B14F-4D97-AF65-F5344CB8AC3E}">
        <p14:creationId xmlns:p14="http://schemas.microsoft.com/office/powerpoint/2010/main" val="4262151824"/>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B81F8-B2BF-4178-8CDE-43A8ED405461}"/>
              </a:ext>
            </a:extLst>
          </p:cNvPr>
          <p:cNvSpPr>
            <a:spLocks noGrp="1"/>
          </p:cNvSpPr>
          <p:nvPr>
            <p:ph type="title"/>
          </p:nvPr>
        </p:nvSpPr>
        <p:spPr>
          <a:xfrm>
            <a:off x="588263" y="457200"/>
            <a:ext cx="11018520" cy="553998"/>
          </a:xfrm>
        </p:spPr>
        <p:txBody>
          <a:bodyPr/>
          <a:lstStyle/>
          <a:p>
            <a:r>
              <a:rPr lang="en-US" b="1" dirty="0"/>
              <a:t>Hybrid Azure AD Joined Devices</a:t>
            </a:r>
            <a:endParaRPr lang="en-US" dirty="0"/>
          </a:p>
        </p:txBody>
      </p:sp>
      <p:sp>
        <p:nvSpPr>
          <p:cNvPr id="3" name="Text Placeholder 2">
            <a:extLst>
              <a:ext uri="{FF2B5EF4-FFF2-40B4-BE49-F238E27FC236}">
                <a16:creationId xmlns:a16="http://schemas.microsoft.com/office/drawing/2014/main" id="{1DF4996B-BD0B-447B-B90A-792E19E976D9}"/>
              </a:ext>
            </a:extLst>
          </p:cNvPr>
          <p:cNvSpPr>
            <a:spLocks noGrp="1"/>
          </p:cNvSpPr>
          <p:nvPr>
            <p:ph type="body" sz="quarter" idx="10"/>
          </p:nvPr>
        </p:nvSpPr>
        <p:spPr>
          <a:xfrm>
            <a:off x="584200" y="4538546"/>
            <a:ext cx="11018520" cy="1575626"/>
          </a:xfrm>
        </p:spPr>
        <p:txBody>
          <a:bodyPr/>
          <a:lstStyle/>
          <a:p>
            <a:r>
              <a:rPr lang="en-US" dirty="0"/>
              <a:t>Devices joined to both devices on-premises AD and Azure AD</a:t>
            </a:r>
          </a:p>
          <a:p>
            <a:pPr lvl="0"/>
            <a:r>
              <a:rPr lang="en-US" dirty="0"/>
              <a:t>Central management of work-owned </a:t>
            </a:r>
          </a:p>
          <a:p>
            <a:pPr lvl="0"/>
            <a:r>
              <a:rPr lang="en-US" dirty="0"/>
              <a:t>Users to sign in to their devices with their AD work or school accounts</a:t>
            </a:r>
          </a:p>
          <a:p>
            <a:endParaRPr lang="en-US" dirty="0"/>
          </a:p>
          <a:p>
            <a:endParaRPr lang="en-US" dirty="0"/>
          </a:p>
        </p:txBody>
      </p:sp>
      <p:graphicFrame>
        <p:nvGraphicFramePr>
          <p:cNvPr id="4" name="Table 3">
            <a:extLst>
              <a:ext uri="{FF2B5EF4-FFF2-40B4-BE49-F238E27FC236}">
                <a16:creationId xmlns:a16="http://schemas.microsoft.com/office/drawing/2014/main" id="{A3532C30-3791-4719-8F0A-6A96747F04F7}"/>
              </a:ext>
            </a:extLst>
          </p:cNvPr>
          <p:cNvGraphicFramePr>
            <a:graphicFrameLocks noGrp="1"/>
          </p:cNvGraphicFramePr>
          <p:nvPr/>
        </p:nvGraphicFramePr>
        <p:xfrm>
          <a:off x="584200" y="1435100"/>
          <a:ext cx="11025188" cy="2445523"/>
        </p:xfrm>
        <a:graphic>
          <a:graphicData uri="http://schemas.openxmlformats.org/drawingml/2006/table">
            <a:tbl>
              <a:tblPr firstRow="1" firstCol="1" bandRow="1">
                <a:tableStyleId>{5C22544A-7EE6-4342-B048-85BDC9FD1C3A}</a:tableStyleId>
              </a:tblPr>
              <a:tblGrid>
                <a:gridCol w="2281663">
                  <a:extLst>
                    <a:ext uri="{9D8B030D-6E8A-4147-A177-3AD203B41FA5}">
                      <a16:colId xmlns:a16="http://schemas.microsoft.com/office/drawing/2014/main" val="3909572094"/>
                    </a:ext>
                  </a:extLst>
                </a:gridCol>
                <a:gridCol w="2430966">
                  <a:extLst>
                    <a:ext uri="{9D8B030D-6E8A-4147-A177-3AD203B41FA5}">
                      <a16:colId xmlns:a16="http://schemas.microsoft.com/office/drawing/2014/main" val="426167829"/>
                    </a:ext>
                  </a:extLst>
                </a:gridCol>
                <a:gridCol w="3033132">
                  <a:extLst>
                    <a:ext uri="{9D8B030D-6E8A-4147-A177-3AD203B41FA5}">
                      <a16:colId xmlns:a16="http://schemas.microsoft.com/office/drawing/2014/main" val="2113313439"/>
                    </a:ext>
                  </a:extLst>
                </a:gridCol>
                <a:gridCol w="3279427">
                  <a:extLst>
                    <a:ext uri="{9D8B030D-6E8A-4147-A177-3AD203B41FA5}">
                      <a16:colId xmlns:a16="http://schemas.microsoft.com/office/drawing/2014/main" val="716184289"/>
                    </a:ext>
                  </a:extLst>
                </a:gridCol>
              </a:tblGrid>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 </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Registered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Azure AD Joined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Hybrid AD Joined Devices</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8549739"/>
                  </a:ext>
                </a:extLst>
              </a:tr>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Device Type</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Personal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Organization owned</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Organization owned</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57200626"/>
                  </a:ext>
                </a:extLst>
              </a:tr>
              <a:tr h="449125">
                <a:tc>
                  <a:txBody>
                    <a:bodyPr/>
                    <a:lstStyle/>
                    <a:p>
                      <a:pPr marL="0" marR="156845" algn="l"/>
                      <a:r>
                        <a:rPr lang="en-US" sz="2000" b="0" dirty="0">
                          <a:effectLst/>
                          <a:latin typeface="Segoe UI Semilight" panose="020B0402040204020203" pitchFamily="34" charset="0"/>
                          <a:cs typeface="Segoe UI Semilight" panose="020B0402040204020203" pitchFamily="34" charset="0"/>
                        </a:rPr>
                        <a:t>Registration</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Manual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Manual</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Automatic</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09445213"/>
                  </a:ext>
                </a:extLst>
              </a:tr>
              <a:tr h="665466">
                <a:tc>
                  <a:txBody>
                    <a:bodyPr/>
                    <a:lstStyle/>
                    <a:p>
                      <a:pPr marL="0" marR="156845" algn="l"/>
                      <a:r>
                        <a:rPr lang="en-US" sz="2000" b="0" dirty="0">
                          <a:effectLst/>
                          <a:latin typeface="Segoe UI Semilight" panose="020B0402040204020203" pitchFamily="34" charset="0"/>
                          <a:cs typeface="Segoe UI Semilight" panose="020B0402040204020203" pitchFamily="34" charset="0"/>
                        </a:rPr>
                        <a:t>Operating System</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156845" algn="l"/>
                      <a:r>
                        <a:rPr lang="en-US" sz="2000" b="0" dirty="0">
                          <a:effectLst/>
                          <a:latin typeface="Segoe UI Semilight" panose="020B0402040204020203" pitchFamily="34" charset="0"/>
                          <a:cs typeface="Segoe UI Semilight" panose="020B0402040204020203" pitchFamily="34" charset="0"/>
                        </a:rPr>
                        <a:t>Windows 7, 8, and 10</a:t>
                      </a:r>
                      <a:endParaRPr lang="en-US" sz="2000" b="0" dirty="0">
                        <a:solidFill>
                          <a:srgbClr val="3C3C3C"/>
                        </a:solidFill>
                        <a:effectLst/>
                        <a:latin typeface="Segoe UI Semilight" panose="020B0402040204020203" pitchFamily="34" charset="0"/>
                        <a:ea typeface="Times New Roman" panose="02020603050405020304" pitchFamily="18" charset="0"/>
                        <a:cs typeface="Segoe UI Semilight" panose="020B040204020402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057461"/>
                  </a:ext>
                </a:extLst>
              </a:tr>
            </a:tbl>
          </a:graphicData>
        </a:graphic>
      </p:graphicFrame>
    </p:spTree>
    <p:extLst>
      <p:ext uri="{BB962C8B-B14F-4D97-AF65-F5344CB8AC3E}">
        <p14:creationId xmlns:p14="http://schemas.microsoft.com/office/powerpoint/2010/main" val="178403383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0E7A-2752-4217-A545-7685D90AB234}"/>
              </a:ext>
            </a:extLst>
          </p:cNvPr>
          <p:cNvSpPr>
            <a:spLocks noGrp="1"/>
          </p:cNvSpPr>
          <p:nvPr>
            <p:ph type="title"/>
          </p:nvPr>
        </p:nvSpPr>
        <p:spPr/>
        <p:txBody>
          <a:bodyPr/>
          <a:lstStyle/>
          <a:p>
            <a:r>
              <a:rPr lang="en-US" dirty="0"/>
              <a:t>Configuring Azure AD Join</a:t>
            </a:r>
          </a:p>
        </p:txBody>
      </p:sp>
      <p:sp>
        <p:nvSpPr>
          <p:cNvPr id="3" name="Text Placeholder 2">
            <a:extLst>
              <a:ext uri="{FF2B5EF4-FFF2-40B4-BE49-F238E27FC236}">
                <a16:creationId xmlns:a16="http://schemas.microsoft.com/office/drawing/2014/main" id="{28B9AA75-0886-45D0-A2D0-326E33405B8F}"/>
              </a:ext>
            </a:extLst>
          </p:cNvPr>
          <p:cNvSpPr>
            <a:spLocks noGrp="1"/>
          </p:cNvSpPr>
          <p:nvPr>
            <p:ph type="body" sz="quarter" idx="10"/>
          </p:nvPr>
        </p:nvSpPr>
        <p:spPr>
          <a:xfrm>
            <a:off x="584200" y="1435497"/>
            <a:ext cx="6563732" cy="5281446"/>
          </a:xfrm>
        </p:spPr>
        <p:txBody>
          <a:bodyPr/>
          <a:lstStyle/>
          <a:p>
            <a:pPr lvl="0"/>
            <a:r>
              <a:rPr lang="en-US" sz="2600" dirty="0"/>
              <a:t>Select the users who can join devices to Azure AD </a:t>
            </a:r>
          </a:p>
          <a:p>
            <a:pPr lvl="0"/>
            <a:r>
              <a:rPr lang="en-US" sz="2600" dirty="0"/>
              <a:t>Select the users that are granted local administrator rights on a device </a:t>
            </a:r>
          </a:p>
          <a:p>
            <a:pPr lvl="0"/>
            <a:r>
              <a:rPr lang="en-US" sz="2600" dirty="0"/>
              <a:t>Allow Azure AD joined or hybrid Azure AD joined to register with Azure AD </a:t>
            </a:r>
          </a:p>
          <a:p>
            <a:pPr lvl="0"/>
            <a:r>
              <a:rPr lang="en-US" sz="2600" dirty="0"/>
              <a:t>Require MFA to join devices </a:t>
            </a:r>
          </a:p>
          <a:p>
            <a:pPr lvl="0"/>
            <a:r>
              <a:rPr lang="en-US" sz="2600" dirty="0"/>
              <a:t>Select the maximum number of devices a user can have </a:t>
            </a:r>
          </a:p>
          <a:p>
            <a:pPr lvl="0"/>
            <a:r>
              <a:rPr lang="en-US" sz="2600" dirty="0"/>
              <a:t>Allow user’s settings and app data to sync across their Windows 10 devices</a:t>
            </a:r>
          </a:p>
          <a:p>
            <a:endParaRPr lang="en-US" sz="2600" dirty="0"/>
          </a:p>
        </p:txBody>
      </p:sp>
      <p:pic>
        <p:nvPicPr>
          <p:cNvPr id="2050" name="Picture 2" descr="Manage an Intune device screenshot with the parameters discussed on the slide. ">
            <a:extLst>
              <a:ext uri="{FF2B5EF4-FFF2-40B4-BE49-F238E27FC236}">
                <a16:creationId xmlns:a16="http://schemas.microsoft.com/office/drawing/2014/main" id="{E997DD96-D57E-4BFE-B7CE-55EF338357E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49000"/>
                    </a14:imgEffect>
                  </a14:imgLayer>
                </a14:imgProps>
              </a:ext>
              <a:ext uri="{28A0092B-C50C-407E-A947-70E740481C1C}">
                <a14:useLocalDpi xmlns:a14="http://schemas.microsoft.com/office/drawing/2010/main" val="0"/>
              </a:ext>
            </a:extLst>
          </a:blip>
          <a:srcRect/>
          <a:stretch>
            <a:fillRect/>
          </a:stretch>
        </p:blipFill>
        <p:spPr bwMode="auto">
          <a:xfrm>
            <a:off x="7434756" y="1435100"/>
            <a:ext cx="4432470" cy="393203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078816"/>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2909098"/>
            <a:ext cx="9308592" cy="498598"/>
          </a:xfrm>
        </p:spPr>
        <p:txBody>
          <a:bodyPr/>
          <a:lstStyle/>
          <a:p>
            <a:r>
              <a:rPr lang="en-US" dirty="0"/>
              <a:t>Lesson 04</a:t>
            </a:r>
            <a:r>
              <a:rPr lang="en-US"/>
              <a:t>: </a:t>
            </a:r>
            <a:r>
              <a:rPr lang="en-US" dirty="0"/>
              <a:t>Lab and </a:t>
            </a:r>
            <a:r>
              <a:rPr lang="en-US"/>
              <a:t>Review Questions</a:t>
            </a:r>
            <a:endParaRPr lang="en-US" dirty="0"/>
          </a:p>
        </p:txBody>
      </p:sp>
    </p:spTree>
    <p:extLst>
      <p:ext uri="{BB962C8B-B14F-4D97-AF65-F5344CB8AC3E}">
        <p14:creationId xmlns:p14="http://schemas.microsoft.com/office/powerpoint/2010/main" val="96635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55C8-6368-4BBB-A9E6-0DE88363DA1D}"/>
              </a:ext>
            </a:extLst>
          </p:cNvPr>
          <p:cNvSpPr>
            <a:spLocks noGrp="1"/>
          </p:cNvSpPr>
          <p:nvPr>
            <p:ph type="title"/>
          </p:nvPr>
        </p:nvSpPr>
        <p:spPr/>
        <p:txBody>
          <a:bodyPr/>
          <a:lstStyle/>
          <a:p>
            <a:r>
              <a:rPr lang="en-US" dirty="0"/>
              <a:t>Lab – Implement Directory Synchronization</a:t>
            </a:r>
          </a:p>
        </p:txBody>
      </p:sp>
      <p:sp>
        <p:nvSpPr>
          <p:cNvPr id="3" name="Text Placeholder 2">
            <a:extLst>
              <a:ext uri="{FF2B5EF4-FFF2-40B4-BE49-F238E27FC236}">
                <a16:creationId xmlns:a16="http://schemas.microsoft.com/office/drawing/2014/main" id="{76AA030A-0331-4BAD-B57E-71AE2526CC18}"/>
              </a:ext>
            </a:extLst>
          </p:cNvPr>
          <p:cNvSpPr>
            <a:spLocks noGrp="1"/>
          </p:cNvSpPr>
          <p:nvPr>
            <p:ph type="body" sz="quarter" idx="10"/>
          </p:nvPr>
        </p:nvSpPr>
        <p:spPr>
          <a:xfrm>
            <a:off x="584200" y="1435497"/>
            <a:ext cx="10505831" cy="4481227"/>
          </a:xfrm>
        </p:spPr>
        <p:txBody>
          <a:bodyPr/>
          <a:lstStyle/>
          <a:p>
            <a:pPr marL="0" indent="0">
              <a:buNone/>
            </a:pPr>
            <a:r>
              <a:rPr lang="en-US" dirty="0"/>
              <a:t>Adatum Corporation wants to integrate its Active Directory with Azure Active Directory.</a:t>
            </a:r>
            <a:endParaRPr lang="en-US" sz="2400" dirty="0"/>
          </a:p>
          <a:p>
            <a:pPr marL="685800" lvl="1" indent="-457200">
              <a:buFont typeface="Arial" panose="020B0604020202020204" pitchFamily="34" charset="0"/>
              <a:buChar char="•"/>
            </a:pPr>
            <a:r>
              <a:rPr lang="en-US" sz="2400" b="1" dirty="0"/>
              <a:t>Exercise 1</a:t>
            </a:r>
            <a:r>
              <a:rPr lang="en-US" sz="2400" dirty="0"/>
              <a:t>. Deploy an Azure VM hosting an Active Directory domain controller.</a:t>
            </a:r>
          </a:p>
          <a:p>
            <a:pPr marL="685800" lvl="1" indent="-457200">
              <a:buFont typeface="Arial" panose="020B0604020202020204" pitchFamily="34" charset="0"/>
              <a:buChar char="•"/>
            </a:pPr>
            <a:r>
              <a:rPr lang="en-US" sz="2400" b="1" dirty="0"/>
              <a:t>Exercise 2</a:t>
            </a:r>
            <a:r>
              <a:rPr lang="en-US" sz="2400" dirty="0"/>
              <a:t>. Create and configure an Azure Active Directory tenant</a:t>
            </a:r>
          </a:p>
          <a:p>
            <a:pPr marL="685800" lvl="1" indent="-457200">
              <a:buFont typeface="Arial" panose="020B0604020202020204" pitchFamily="34" charset="0"/>
              <a:buChar char="•"/>
            </a:pPr>
            <a:r>
              <a:rPr lang="en-US" sz="2400" b="1" dirty="0"/>
              <a:t>Exercise 3</a:t>
            </a:r>
            <a:r>
              <a:rPr lang="en-US" sz="2400" dirty="0"/>
              <a:t>. Synchronize Active Directory forest with an Azure Active Directory tenant</a:t>
            </a:r>
          </a:p>
          <a:p>
            <a:pPr marL="228600" lvl="1" indent="0">
              <a:buNone/>
            </a:pPr>
            <a:endParaRPr lang="en-US" sz="2400" dirty="0"/>
          </a:p>
          <a:p>
            <a:pPr marL="0" indent="0">
              <a:buNone/>
            </a:pPr>
            <a:endParaRPr lang="en-US" sz="3200" dirty="0"/>
          </a:p>
          <a:p>
            <a:pPr marL="0" indent="0">
              <a:buNone/>
            </a:pPr>
            <a:r>
              <a:rPr lang="en-US" dirty="0"/>
              <a:t>Lab time: 60 minutes</a:t>
            </a:r>
          </a:p>
        </p:txBody>
      </p:sp>
    </p:spTree>
    <p:extLst>
      <p:ext uri="{BB962C8B-B14F-4D97-AF65-F5344CB8AC3E}">
        <p14:creationId xmlns:p14="http://schemas.microsoft.com/office/powerpoint/2010/main" val="1506385775"/>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Review Questions</a:t>
            </a:r>
          </a:p>
        </p:txBody>
      </p:sp>
    </p:spTree>
    <p:extLst>
      <p:ext uri="{BB962C8B-B14F-4D97-AF65-F5344CB8AC3E}">
        <p14:creationId xmlns:p14="http://schemas.microsoft.com/office/powerpoint/2010/main" val="3675406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itle 16"/>
          <p:cNvSpPr>
            <a:spLocks noGrp="1"/>
          </p:cNvSpPr>
          <p:nvPr>
            <p:ph type="title"/>
          </p:nvPr>
        </p:nvSpPr>
        <p:spPr>
          <a:xfrm>
            <a:off x="588263" y="457200"/>
            <a:ext cx="11018520" cy="553998"/>
          </a:xfrm>
        </p:spPr>
        <p:txBody>
          <a:bodyPr/>
          <a:lstStyle/>
          <a:p>
            <a:r>
              <a:rPr lang="en-US" dirty="0"/>
              <a:t>Azure Monitor sources</a:t>
            </a:r>
          </a:p>
        </p:txBody>
      </p:sp>
      <p:sp>
        <p:nvSpPr>
          <p:cNvPr id="88" name="Rectangle: Rounded Corners 45">
            <a:extLst>
              <a:ext uri="{FF2B5EF4-FFF2-40B4-BE49-F238E27FC236}">
                <a16:creationId xmlns:a16="http://schemas.microsoft.com/office/drawing/2014/main" id="{10DE8314-6741-47BC-8BD1-E919670BDBC3}"/>
              </a:ext>
            </a:extLst>
          </p:cNvPr>
          <p:cNvSpPr/>
          <p:nvPr/>
        </p:nvSpPr>
        <p:spPr>
          <a:xfrm>
            <a:off x="578575" y="3258169"/>
            <a:ext cx="2205901" cy="1714010"/>
          </a:xfrm>
          <a:prstGeom prst="roundRect">
            <a:avLst>
              <a:gd name="adj" fmla="val 16105"/>
            </a:avLst>
          </a:prstGeom>
          <a:solidFill>
            <a:srgbClr val="00188F"/>
          </a:solidFill>
          <a:ln w="28575">
            <a:noFill/>
          </a:ln>
        </p:spPr>
        <p:style>
          <a:lnRef idx="2">
            <a:schemeClr val="accent1">
              <a:shade val="50000"/>
            </a:schemeClr>
          </a:lnRef>
          <a:fillRef idx="1">
            <a:schemeClr val="accent1"/>
          </a:fillRef>
          <a:effectRef idx="0">
            <a:schemeClr val="accent1"/>
          </a:effectRef>
          <a:fontRef idx="minor">
            <a:schemeClr val="lt1"/>
          </a:fontRef>
        </p:style>
        <p:txBody>
          <a:bodyPr tIns="1152000" rtlCol="0" anchor="t"/>
          <a:lstStyle/>
          <a:p>
            <a:pPr algn="ctr"/>
            <a:r>
              <a:rPr lang="en-US" sz="1400" dirty="0">
                <a:solidFill>
                  <a:schemeClr val="bg1"/>
                </a:solidFill>
              </a:rPr>
              <a:t>Azure Infrastructure</a:t>
            </a:r>
          </a:p>
        </p:txBody>
      </p:sp>
      <p:sp>
        <p:nvSpPr>
          <p:cNvPr id="46" name="Rectangle: Rounded Corners 45">
            <a:extLst>
              <a:ext uri="{FF2B5EF4-FFF2-40B4-BE49-F238E27FC236}">
                <a16:creationId xmlns:a16="http://schemas.microsoft.com/office/drawing/2014/main" id="{10DE8314-6741-47BC-8BD1-E919670BDBC3}"/>
              </a:ext>
            </a:extLst>
          </p:cNvPr>
          <p:cNvSpPr/>
          <p:nvPr/>
        </p:nvSpPr>
        <p:spPr>
          <a:xfrm>
            <a:off x="586017" y="2357122"/>
            <a:ext cx="2191016" cy="1714010"/>
          </a:xfrm>
          <a:prstGeom prst="roundRect">
            <a:avLst>
              <a:gd name="adj" fmla="val 12079"/>
            </a:avLst>
          </a:prstGeom>
          <a:solidFill>
            <a:schemeClr val="bg1"/>
          </a:solidFill>
          <a:ln w="28575">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tIns="108000" rtlCol="0" anchor="t"/>
          <a:lstStyle/>
          <a:p>
            <a:pPr algn="ctr"/>
            <a:r>
              <a:rPr lang="en-US" dirty="0">
                <a:solidFill>
                  <a:sysClr val="windowText" lastClr="000000"/>
                </a:solidFill>
              </a:rPr>
              <a:t>Resource</a:t>
            </a:r>
          </a:p>
        </p:txBody>
      </p:sp>
      <p:sp>
        <p:nvSpPr>
          <p:cNvPr id="62" name="Rectangle 61">
            <a:extLst>
              <a:ext uri="{FF2B5EF4-FFF2-40B4-BE49-F238E27FC236}">
                <a16:creationId xmlns:a16="http://schemas.microsoft.com/office/drawing/2014/main" id="{670374AD-FAF1-49A2-8E6B-DDDF4162AF34}"/>
              </a:ext>
            </a:extLst>
          </p:cNvPr>
          <p:cNvSpPr/>
          <p:nvPr/>
        </p:nvSpPr>
        <p:spPr>
          <a:xfrm>
            <a:off x="6764155" y="5765038"/>
            <a:ext cx="1473051" cy="504000"/>
          </a:xfrm>
          <a:prstGeom prst="rect">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mj-lt"/>
              </a:rPr>
              <a:t>REST API</a:t>
            </a:r>
          </a:p>
        </p:txBody>
      </p:sp>
      <p:sp>
        <p:nvSpPr>
          <p:cNvPr id="63" name="Rectangle 62">
            <a:extLst>
              <a:ext uri="{FF2B5EF4-FFF2-40B4-BE49-F238E27FC236}">
                <a16:creationId xmlns:a16="http://schemas.microsoft.com/office/drawing/2014/main" id="{400EBE6C-FE93-4A6C-A972-9FAEA1B711A9}"/>
              </a:ext>
            </a:extLst>
          </p:cNvPr>
          <p:cNvSpPr/>
          <p:nvPr/>
        </p:nvSpPr>
        <p:spPr>
          <a:xfrm>
            <a:off x="7327657" y="2113221"/>
            <a:ext cx="2738586" cy="504000"/>
          </a:xfrm>
          <a:prstGeom prst="rect">
            <a:avLst/>
          </a:prstGeom>
          <a:solidFill>
            <a:srgbClr val="5C2D91"/>
          </a:solidFill>
          <a:ln>
            <a:noFill/>
          </a:ln>
        </p:spPr>
        <p:style>
          <a:lnRef idx="2">
            <a:schemeClr val="dk1">
              <a:shade val="50000"/>
            </a:schemeClr>
          </a:lnRef>
          <a:fillRef idx="1">
            <a:schemeClr val="dk1"/>
          </a:fillRef>
          <a:effectRef idx="0">
            <a:schemeClr val="dk1"/>
          </a:effectRef>
          <a:fontRef idx="minor">
            <a:schemeClr val="lt1"/>
          </a:fontRef>
        </p:style>
        <p:txBody>
          <a:bodyPr lIns="360000" rtlCol="0" anchor="ctr"/>
          <a:lstStyle/>
          <a:p>
            <a:r>
              <a:rPr lang="en-US" sz="1400" dirty="0">
                <a:latin typeface="+mj-lt"/>
              </a:rPr>
              <a:t>Application Insights</a:t>
            </a:r>
          </a:p>
        </p:txBody>
      </p:sp>
      <p:pic>
        <p:nvPicPr>
          <p:cNvPr id="64" name="Graphic 80">
            <a:extLst>
              <a:ext uri="{FF2B5EF4-FFF2-40B4-BE49-F238E27FC236}">
                <a16:creationId xmlns:a16="http://schemas.microsoft.com/office/drawing/2014/main" id="{7C40492B-2897-47EB-96C3-1C47D3B73E6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31069" t="17212" r="28229" b="18166"/>
          <a:stretch/>
        </p:blipFill>
        <p:spPr>
          <a:xfrm>
            <a:off x="9390419" y="2129419"/>
            <a:ext cx="393192" cy="484632"/>
          </a:xfrm>
          <a:prstGeom prst="rect">
            <a:avLst/>
          </a:prstGeom>
        </p:spPr>
      </p:pic>
      <p:sp>
        <p:nvSpPr>
          <p:cNvPr id="65" name="Rectangle 64">
            <a:extLst>
              <a:ext uri="{FF2B5EF4-FFF2-40B4-BE49-F238E27FC236}">
                <a16:creationId xmlns:a16="http://schemas.microsoft.com/office/drawing/2014/main" id="{6AE71A8C-324D-4C69-9C4D-93320AF519DB}"/>
              </a:ext>
            </a:extLst>
          </p:cNvPr>
          <p:cNvSpPr/>
          <p:nvPr/>
        </p:nvSpPr>
        <p:spPr>
          <a:xfrm>
            <a:off x="7327657" y="2676156"/>
            <a:ext cx="2738586" cy="504000"/>
          </a:xfrm>
          <a:prstGeom prst="rect">
            <a:avLst/>
          </a:prstGeom>
          <a:solidFill>
            <a:srgbClr val="5C2D91"/>
          </a:solidFill>
          <a:ln>
            <a:noFill/>
          </a:ln>
        </p:spPr>
        <p:style>
          <a:lnRef idx="2">
            <a:schemeClr val="dk1">
              <a:shade val="50000"/>
            </a:schemeClr>
          </a:lnRef>
          <a:fillRef idx="1">
            <a:schemeClr val="dk1"/>
          </a:fillRef>
          <a:effectRef idx="0">
            <a:schemeClr val="dk1"/>
          </a:effectRef>
          <a:fontRef idx="minor">
            <a:schemeClr val="lt1"/>
          </a:fontRef>
        </p:style>
        <p:txBody>
          <a:bodyPr lIns="360000" rtlCol="0" anchor="ctr"/>
          <a:lstStyle/>
          <a:p>
            <a:r>
              <a:rPr lang="en-US" sz="1400" dirty="0">
                <a:latin typeface="+mj-lt"/>
              </a:rPr>
              <a:t>Log Analytics</a:t>
            </a:r>
          </a:p>
        </p:txBody>
      </p:sp>
      <p:pic>
        <p:nvPicPr>
          <p:cNvPr id="66" name="Graphic 83">
            <a:extLst>
              <a:ext uri="{FF2B5EF4-FFF2-40B4-BE49-F238E27FC236}">
                <a16:creationId xmlns:a16="http://schemas.microsoft.com/office/drawing/2014/main" id="{2472386E-5AEE-4A52-9845-F836397549B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96" y="2776092"/>
            <a:ext cx="346038" cy="346038"/>
          </a:xfrm>
          <a:prstGeom prst="rect">
            <a:avLst/>
          </a:prstGeom>
        </p:spPr>
      </p:pic>
      <p:sp>
        <p:nvSpPr>
          <p:cNvPr id="67" name="Rectangle 66">
            <a:extLst>
              <a:ext uri="{FF2B5EF4-FFF2-40B4-BE49-F238E27FC236}">
                <a16:creationId xmlns:a16="http://schemas.microsoft.com/office/drawing/2014/main" id="{10C5BF71-CDCE-4FBD-BE5B-DE15FFB665BF}"/>
              </a:ext>
            </a:extLst>
          </p:cNvPr>
          <p:cNvSpPr/>
          <p:nvPr/>
        </p:nvSpPr>
        <p:spPr>
          <a:xfrm>
            <a:off x="7327657" y="3239091"/>
            <a:ext cx="2738586" cy="504000"/>
          </a:xfrm>
          <a:prstGeom prst="rect">
            <a:avLst/>
          </a:prstGeom>
          <a:solidFill>
            <a:srgbClr val="5C2D91"/>
          </a:solidFill>
          <a:ln>
            <a:noFill/>
          </a:ln>
        </p:spPr>
        <p:style>
          <a:lnRef idx="2">
            <a:schemeClr val="dk1">
              <a:shade val="50000"/>
            </a:schemeClr>
          </a:lnRef>
          <a:fillRef idx="1">
            <a:schemeClr val="dk1"/>
          </a:fillRef>
          <a:effectRef idx="0">
            <a:schemeClr val="dk1"/>
          </a:effectRef>
          <a:fontRef idx="minor">
            <a:schemeClr val="lt1"/>
          </a:fontRef>
        </p:style>
        <p:txBody>
          <a:bodyPr lIns="324000" rtlCol="0" anchor="ctr"/>
          <a:lstStyle/>
          <a:p>
            <a:r>
              <a:rPr lang="en-US" sz="1400" dirty="0">
                <a:latin typeface="+mj-lt"/>
              </a:rPr>
              <a:t>Event Hubs</a:t>
            </a:r>
          </a:p>
        </p:txBody>
      </p:sp>
      <p:pic>
        <p:nvPicPr>
          <p:cNvPr id="68" name="Graphic 86">
            <a:extLst>
              <a:ext uri="{FF2B5EF4-FFF2-40B4-BE49-F238E27FC236}">
                <a16:creationId xmlns:a16="http://schemas.microsoft.com/office/drawing/2014/main" id="{847A5ED0-918C-47EF-BDCB-E99A14A73954}"/>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32501" t="26942" r="29550" b="27049"/>
          <a:stretch/>
        </p:blipFill>
        <p:spPr>
          <a:xfrm>
            <a:off x="9353843" y="3254130"/>
            <a:ext cx="466344" cy="438913"/>
          </a:xfrm>
          <a:prstGeom prst="rect">
            <a:avLst/>
          </a:prstGeom>
        </p:spPr>
      </p:pic>
      <p:sp>
        <p:nvSpPr>
          <p:cNvPr id="69" name="Rectangle 68">
            <a:extLst>
              <a:ext uri="{FF2B5EF4-FFF2-40B4-BE49-F238E27FC236}">
                <a16:creationId xmlns:a16="http://schemas.microsoft.com/office/drawing/2014/main" id="{2D230946-8230-42EA-BD10-D5A739075FDF}"/>
              </a:ext>
            </a:extLst>
          </p:cNvPr>
          <p:cNvSpPr/>
          <p:nvPr/>
        </p:nvSpPr>
        <p:spPr>
          <a:xfrm>
            <a:off x="7327657" y="3802026"/>
            <a:ext cx="2738586" cy="504000"/>
          </a:xfrm>
          <a:prstGeom prst="rect">
            <a:avLst/>
          </a:prstGeom>
          <a:solidFill>
            <a:srgbClr val="5C2D91"/>
          </a:solidFill>
          <a:ln>
            <a:noFill/>
          </a:ln>
        </p:spPr>
        <p:style>
          <a:lnRef idx="2">
            <a:schemeClr val="dk1">
              <a:shade val="50000"/>
            </a:schemeClr>
          </a:lnRef>
          <a:fillRef idx="1">
            <a:schemeClr val="dk1"/>
          </a:fillRef>
          <a:effectRef idx="0">
            <a:schemeClr val="dk1"/>
          </a:effectRef>
          <a:fontRef idx="minor">
            <a:schemeClr val="lt1"/>
          </a:fontRef>
        </p:style>
        <p:txBody>
          <a:bodyPr lIns="324000" rtlCol="0" anchor="ctr"/>
          <a:lstStyle/>
          <a:p>
            <a:r>
              <a:rPr lang="en-US" sz="1400" dirty="0">
                <a:latin typeface="+mj-lt"/>
              </a:rPr>
              <a:t>Azure Storage</a:t>
            </a:r>
          </a:p>
        </p:txBody>
      </p:sp>
      <p:pic>
        <p:nvPicPr>
          <p:cNvPr id="70" name="Graphic 89">
            <a:extLst>
              <a:ext uri="{FF2B5EF4-FFF2-40B4-BE49-F238E27FC236}">
                <a16:creationId xmlns:a16="http://schemas.microsoft.com/office/drawing/2014/main" id="{6238E527-75E6-4EBA-A2BE-1AEDA9CC1167}"/>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5286" t="24571" r="28236" b="26012"/>
          <a:stretch/>
        </p:blipFill>
        <p:spPr>
          <a:xfrm>
            <a:off x="9298979" y="3821059"/>
            <a:ext cx="576072" cy="475488"/>
          </a:xfrm>
          <a:prstGeom prst="rect">
            <a:avLst/>
          </a:prstGeom>
        </p:spPr>
      </p:pic>
      <p:sp>
        <p:nvSpPr>
          <p:cNvPr id="71" name="Rectangle 70">
            <a:extLst>
              <a:ext uri="{FF2B5EF4-FFF2-40B4-BE49-F238E27FC236}">
                <a16:creationId xmlns:a16="http://schemas.microsoft.com/office/drawing/2014/main" id="{7546298F-D9AB-4848-AE1E-1B681F22C418}"/>
              </a:ext>
            </a:extLst>
          </p:cNvPr>
          <p:cNvSpPr/>
          <p:nvPr/>
        </p:nvSpPr>
        <p:spPr>
          <a:xfrm>
            <a:off x="3809738" y="1166569"/>
            <a:ext cx="2738591" cy="504000"/>
          </a:xfrm>
          <a:prstGeom prst="rect">
            <a:avLst/>
          </a:prstGeom>
          <a:solidFill>
            <a:srgbClr val="008272"/>
          </a:solidFill>
          <a:ln>
            <a:noFill/>
          </a:ln>
        </p:spPr>
        <p:style>
          <a:lnRef idx="2">
            <a:schemeClr val="dk1">
              <a:shade val="50000"/>
            </a:schemeClr>
          </a:lnRef>
          <a:fillRef idx="1">
            <a:schemeClr val="dk1"/>
          </a:fillRef>
          <a:effectRef idx="0">
            <a:schemeClr val="dk1"/>
          </a:effectRef>
          <a:fontRef idx="minor">
            <a:schemeClr val="lt1"/>
          </a:fontRef>
        </p:style>
        <p:txBody>
          <a:bodyPr lIns="360000" rtlCol="0" anchor="ctr"/>
          <a:lstStyle/>
          <a:p>
            <a:r>
              <a:rPr lang="en-US" sz="1400" dirty="0" err="1">
                <a:latin typeface="+mj-lt"/>
              </a:rPr>
              <a:t>Autoscale</a:t>
            </a:r>
            <a:endParaRPr lang="en-US" sz="1400" dirty="0">
              <a:latin typeface="+mj-lt"/>
            </a:endParaRPr>
          </a:p>
        </p:txBody>
      </p:sp>
      <p:sp>
        <p:nvSpPr>
          <p:cNvPr id="75" name="Rectangle 74">
            <a:extLst>
              <a:ext uri="{FF2B5EF4-FFF2-40B4-BE49-F238E27FC236}">
                <a16:creationId xmlns:a16="http://schemas.microsoft.com/office/drawing/2014/main" id="{C3E16B11-9498-4492-9750-C63FDDDE92CB}"/>
              </a:ext>
            </a:extLst>
          </p:cNvPr>
          <p:cNvSpPr/>
          <p:nvPr/>
        </p:nvSpPr>
        <p:spPr>
          <a:xfrm>
            <a:off x="9813426" y="5765038"/>
            <a:ext cx="1800000" cy="504000"/>
          </a:xfrm>
          <a:prstGeom prst="rect">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latin typeface="+mj-lt"/>
              </a:rPr>
              <a:t>3</a:t>
            </a:r>
            <a:r>
              <a:rPr lang="en-US" sz="1400" baseline="30000" dirty="0">
                <a:latin typeface="+mj-lt"/>
              </a:rPr>
              <a:t>rd</a:t>
            </a:r>
            <a:r>
              <a:rPr lang="en-US" sz="1400" dirty="0">
                <a:latin typeface="+mj-lt"/>
              </a:rPr>
              <a:t> Party</a:t>
            </a:r>
            <a:br>
              <a:rPr lang="en-US" sz="1400" dirty="0">
                <a:latin typeface="+mj-lt"/>
              </a:rPr>
            </a:br>
            <a:r>
              <a:rPr lang="en-US" sz="1400" dirty="0">
                <a:latin typeface="+mj-lt"/>
              </a:rPr>
              <a:t>Tools</a:t>
            </a:r>
          </a:p>
        </p:txBody>
      </p:sp>
      <p:cxnSp>
        <p:nvCxnSpPr>
          <p:cNvPr id="14" name="Straight Connector 13"/>
          <p:cNvCxnSpPr/>
          <p:nvPr/>
        </p:nvCxnSpPr>
        <p:spPr>
          <a:xfrm flipV="1">
            <a:off x="8237206" y="6015856"/>
            <a:ext cx="704766" cy="2364"/>
          </a:xfrm>
          <a:prstGeom prst="line">
            <a:avLst/>
          </a:prstGeom>
          <a:ln w="381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p:cNvSpPr/>
          <p:nvPr/>
        </p:nvSpPr>
        <p:spPr bwMode="auto">
          <a:xfrm>
            <a:off x="8858628" y="5933695"/>
            <a:ext cx="166687" cy="166687"/>
          </a:xfrm>
          <a:prstGeom prst="ellipse">
            <a:avLst/>
          </a:prstGeom>
          <a:solidFill>
            <a:srgbClr val="D83B01"/>
          </a:solid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p:cNvCxnSpPr/>
          <p:nvPr/>
        </p:nvCxnSpPr>
        <p:spPr>
          <a:xfrm>
            <a:off x="9025315" y="6017038"/>
            <a:ext cx="794461" cy="0"/>
          </a:xfrm>
          <a:prstGeom prst="straightConnector1">
            <a:avLst/>
          </a:prstGeom>
          <a:ln w="38100">
            <a:solidFill>
              <a:srgbClr val="D83B0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2" name="Graphic 92">
            <a:extLst>
              <a:ext uri="{FF2B5EF4-FFF2-40B4-BE49-F238E27FC236}">
                <a16:creationId xmlns:a16="http://schemas.microsoft.com/office/drawing/2014/main" id="{E0299144-0A35-4CA3-922C-8B7463AD7A3B}"/>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l="32457" t="33173" r="30798" b="34179"/>
          <a:stretch/>
        </p:blipFill>
        <p:spPr>
          <a:xfrm>
            <a:off x="5794778" y="1224627"/>
            <a:ext cx="548640" cy="378429"/>
          </a:xfrm>
          <a:prstGeom prst="rect">
            <a:avLst/>
          </a:prstGeom>
        </p:spPr>
      </p:pic>
      <p:sp>
        <p:nvSpPr>
          <p:cNvPr id="73" name="Rectangle 72">
            <a:extLst>
              <a:ext uri="{FF2B5EF4-FFF2-40B4-BE49-F238E27FC236}">
                <a16:creationId xmlns:a16="http://schemas.microsoft.com/office/drawing/2014/main" id="{55622230-0C90-4C23-A73A-0BA78A03BA0A}"/>
              </a:ext>
            </a:extLst>
          </p:cNvPr>
          <p:cNvSpPr/>
          <p:nvPr/>
        </p:nvSpPr>
        <p:spPr>
          <a:xfrm>
            <a:off x="3809738" y="1730750"/>
            <a:ext cx="2738591" cy="504000"/>
          </a:xfrm>
          <a:prstGeom prst="rect">
            <a:avLst/>
          </a:prstGeom>
          <a:solidFill>
            <a:srgbClr val="008272"/>
          </a:solidFill>
          <a:ln>
            <a:noFill/>
          </a:ln>
        </p:spPr>
        <p:style>
          <a:lnRef idx="2">
            <a:schemeClr val="dk1">
              <a:shade val="50000"/>
            </a:schemeClr>
          </a:lnRef>
          <a:fillRef idx="1">
            <a:schemeClr val="dk1"/>
          </a:fillRef>
          <a:effectRef idx="0">
            <a:schemeClr val="dk1"/>
          </a:effectRef>
          <a:fontRef idx="minor">
            <a:schemeClr val="lt1"/>
          </a:fontRef>
        </p:style>
        <p:txBody>
          <a:bodyPr lIns="360000" rtlCol="0" anchor="ctr"/>
          <a:lstStyle/>
          <a:p>
            <a:r>
              <a:rPr lang="en-US" sz="1400" dirty="0">
                <a:latin typeface="+mj-lt"/>
              </a:rPr>
              <a:t>Notifications Engine</a:t>
            </a:r>
          </a:p>
        </p:txBody>
      </p:sp>
      <p:pic>
        <p:nvPicPr>
          <p:cNvPr id="74" name="Graphic 95">
            <a:extLst>
              <a:ext uri="{FF2B5EF4-FFF2-40B4-BE49-F238E27FC236}">
                <a16:creationId xmlns:a16="http://schemas.microsoft.com/office/drawing/2014/main" id="{D5A164C1-80E6-4CB2-9E99-23D38A9DEADC}"/>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l="34946" t="31023" r="32488" b="29448"/>
          <a:stretch/>
        </p:blipFill>
        <p:spPr>
          <a:xfrm>
            <a:off x="5831354" y="1767648"/>
            <a:ext cx="475488" cy="448056"/>
          </a:xfrm>
          <a:prstGeom prst="rect">
            <a:avLst/>
          </a:prstGeom>
        </p:spPr>
      </p:pic>
      <p:cxnSp>
        <p:nvCxnSpPr>
          <p:cNvPr id="92" name="Straight Arrow Connector 91"/>
          <p:cNvCxnSpPr/>
          <p:nvPr/>
        </p:nvCxnSpPr>
        <p:spPr>
          <a:xfrm flipV="1">
            <a:off x="3155288" y="1416205"/>
            <a:ext cx="654452" cy="4728"/>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V="1">
            <a:off x="3155288" y="1980386"/>
            <a:ext cx="654452" cy="4728"/>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cxnSpLocks/>
          </p:cNvCxnSpPr>
          <p:nvPr/>
        </p:nvCxnSpPr>
        <p:spPr>
          <a:xfrm>
            <a:off x="3155288" y="2362857"/>
            <a:ext cx="4134420" cy="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cxnSpLocks/>
          </p:cNvCxnSpPr>
          <p:nvPr/>
        </p:nvCxnSpPr>
        <p:spPr>
          <a:xfrm>
            <a:off x="3155288" y="2925792"/>
            <a:ext cx="4114866" cy="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cxnSpLocks/>
          </p:cNvCxnSpPr>
          <p:nvPr/>
        </p:nvCxnSpPr>
        <p:spPr>
          <a:xfrm>
            <a:off x="3155288" y="3495979"/>
            <a:ext cx="4152033" cy="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cxnSpLocks/>
          </p:cNvCxnSpPr>
          <p:nvPr/>
        </p:nvCxnSpPr>
        <p:spPr>
          <a:xfrm>
            <a:off x="3155288" y="4051662"/>
            <a:ext cx="4134420" cy="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7B16DDC-A5D4-49DB-AF44-7A0F74A28BE0}"/>
              </a:ext>
            </a:extLst>
          </p:cNvPr>
          <p:cNvSpPr/>
          <p:nvPr/>
        </p:nvSpPr>
        <p:spPr>
          <a:xfrm>
            <a:off x="3830857" y="4184905"/>
            <a:ext cx="2738581" cy="504000"/>
          </a:xfrm>
          <a:prstGeom prst="rect">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lIns="324000" rtlCol="0" anchor="ctr"/>
          <a:lstStyle/>
          <a:p>
            <a:r>
              <a:rPr lang="en-US" sz="1400" dirty="0">
                <a:latin typeface="+mj-lt"/>
              </a:rPr>
              <a:t>Azure Portal</a:t>
            </a:r>
          </a:p>
        </p:txBody>
      </p:sp>
      <p:sp>
        <p:nvSpPr>
          <p:cNvPr id="53" name="Rectangle 52">
            <a:extLst>
              <a:ext uri="{FF2B5EF4-FFF2-40B4-BE49-F238E27FC236}">
                <a16:creationId xmlns:a16="http://schemas.microsoft.com/office/drawing/2014/main" id="{90A02464-63DC-4891-86D9-347FE55153DB}"/>
              </a:ext>
            </a:extLst>
          </p:cNvPr>
          <p:cNvSpPr/>
          <p:nvPr/>
        </p:nvSpPr>
        <p:spPr>
          <a:xfrm>
            <a:off x="3830857" y="4747840"/>
            <a:ext cx="2738581" cy="504000"/>
          </a:xfrm>
          <a:prstGeom prst="rect">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lIns="324000" rtlCol="0" anchor="ctr"/>
          <a:lstStyle/>
          <a:p>
            <a:r>
              <a:rPr lang="en-US" sz="1400" dirty="0">
                <a:latin typeface="+mj-lt"/>
              </a:rPr>
              <a:t>Azure PowerShell</a:t>
            </a:r>
          </a:p>
        </p:txBody>
      </p:sp>
      <p:pic>
        <p:nvPicPr>
          <p:cNvPr id="55" name="Graphic 65">
            <a:extLst>
              <a:ext uri="{FF2B5EF4-FFF2-40B4-BE49-F238E27FC236}">
                <a16:creationId xmlns:a16="http://schemas.microsoft.com/office/drawing/2014/main" id="{F87503D7-FCAD-4B70-8F11-A0416D5DDA71}"/>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l="21077" t="21426" r="19847" b="21960"/>
          <a:stretch/>
        </p:blipFill>
        <p:spPr>
          <a:xfrm>
            <a:off x="5870760" y="4787544"/>
            <a:ext cx="438913" cy="420624"/>
          </a:xfrm>
          <a:prstGeom prst="rect">
            <a:avLst/>
          </a:prstGeom>
        </p:spPr>
      </p:pic>
      <p:sp>
        <p:nvSpPr>
          <p:cNvPr id="57" name="Rectangle 56">
            <a:extLst>
              <a:ext uri="{FF2B5EF4-FFF2-40B4-BE49-F238E27FC236}">
                <a16:creationId xmlns:a16="http://schemas.microsoft.com/office/drawing/2014/main" id="{B47EFBD1-863A-48B9-85A8-344504A98A67}"/>
              </a:ext>
            </a:extLst>
          </p:cNvPr>
          <p:cNvSpPr/>
          <p:nvPr/>
        </p:nvSpPr>
        <p:spPr>
          <a:xfrm>
            <a:off x="3830857" y="5310775"/>
            <a:ext cx="2738581" cy="504000"/>
          </a:xfrm>
          <a:prstGeom prst="rect">
            <a:avLst/>
          </a:prstGeom>
          <a:solidFill>
            <a:srgbClr val="0078D4"/>
          </a:solidFill>
          <a:ln>
            <a:noFill/>
          </a:ln>
        </p:spPr>
        <p:style>
          <a:lnRef idx="2">
            <a:schemeClr val="dk1">
              <a:shade val="50000"/>
            </a:schemeClr>
          </a:lnRef>
          <a:fillRef idx="1">
            <a:schemeClr val="dk1"/>
          </a:fillRef>
          <a:effectRef idx="0">
            <a:schemeClr val="dk1"/>
          </a:effectRef>
          <a:fontRef idx="minor">
            <a:schemeClr val="lt1"/>
          </a:fontRef>
        </p:style>
        <p:txBody>
          <a:bodyPr lIns="324000" rtlCol="0" anchor="ctr"/>
          <a:lstStyle/>
          <a:p>
            <a:r>
              <a:rPr lang="en-US" sz="1400" dirty="0">
                <a:latin typeface="+mj-lt"/>
              </a:rPr>
              <a:t>Azure CLI</a:t>
            </a:r>
          </a:p>
        </p:txBody>
      </p:sp>
      <p:pic>
        <p:nvPicPr>
          <p:cNvPr id="61" name="Graphic 71">
            <a:extLst>
              <a:ext uri="{FF2B5EF4-FFF2-40B4-BE49-F238E27FC236}">
                <a16:creationId xmlns:a16="http://schemas.microsoft.com/office/drawing/2014/main" id="{4B93DBE1-347B-4A59-8230-53FC05BA3443}"/>
              </a:ext>
            </a:extLst>
          </p:cNvPr>
          <p:cNvPicPr>
            <a:picLocks noChangeAspect="1"/>
          </p:cNvPicPr>
          <p:nvPr/>
        </p:nvPicPr>
        <p:blipFill rotWithShape="1">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l="24642" t="24891" r="21349" b="21100"/>
          <a:stretch/>
        </p:blipFill>
        <p:spPr>
          <a:xfrm>
            <a:off x="5866188" y="5354471"/>
            <a:ext cx="448056" cy="448057"/>
          </a:xfrm>
          <a:prstGeom prst="rect">
            <a:avLst/>
          </a:prstGeom>
        </p:spPr>
      </p:pic>
      <p:grpSp>
        <p:nvGrpSpPr>
          <p:cNvPr id="6" name="Group 5"/>
          <p:cNvGrpSpPr/>
          <p:nvPr/>
        </p:nvGrpSpPr>
        <p:grpSpPr>
          <a:xfrm>
            <a:off x="5900806" y="4290872"/>
            <a:ext cx="378821" cy="324704"/>
            <a:chOff x="8273362" y="4322216"/>
            <a:chExt cx="378821" cy="324704"/>
          </a:xfrm>
        </p:grpSpPr>
        <p:pic>
          <p:nvPicPr>
            <p:cNvPr id="51" name="Graphic 62">
              <a:extLst>
                <a:ext uri="{FF2B5EF4-FFF2-40B4-BE49-F238E27FC236}">
                  <a16:creationId xmlns:a16="http://schemas.microsoft.com/office/drawing/2014/main" id="{B4DAEE71-3283-41FB-A654-54E51F9E8E14}"/>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3362" y="4322216"/>
              <a:ext cx="378821" cy="324704"/>
            </a:xfrm>
            <a:prstGeom prst="rect">
              <a:avLst/>
            </a:prstGeom>
          </p:spPr>
        </p:pic>
        <p:sp>
          <p:nvSpPr>
            <p:cNvPr id="5" name="Rectangle 4"/>
            <p:cNvSpPr/>
            <p:nvPr/>
          </p:nvSpPr>
          <p:spPr bwMode="auto">
            <a:xfrm>
              <a:off x="8386763" y="4436269"/>
              <a:ext cx="235743" cy="15001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9" name="Rectangle 88"/>
            <p:cNvSpPr/>
            <p:nvPr/>
          </p:nvSpPr>
          <p:spPr bwMode="auto">
            <a:xfrm>
              <a:off x="8303883" y="4436269"/>
              <a:ext cx="45719" cy="150019"/>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7" name="Straight Connector 6"/>
            <p:cNvCxnSpPr/>
            <p:nvPr/>
          </p:nvCxnSpPr>
          <p:spPr>
            <a:xfrm>
              <a:off x="8303883" y="4359275"/>
              <a:ext cx="31862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p:cNvCxnSpPr/>
          <p:nvPr/>
        </p:nvCxnSpPr>
        <p:spPr>
          <a:xfrm flipV="1">
            <a:off x="3155288" y="4441184"/>
            <a:ext cx="654452" cy="4728"/>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3155288" y="5009964"/>
            <a:ext cx="654452" cy="4728"/>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p:cNvCxnSpPr/>
          <p:nvPr/>
        </p:nvCxnSpPr>
        <p:spPr>
          <a:xfrm flipV="1">
            <a:off x="3155288" y="5557018"/>
            <a:ext cx="654452" cy="4728"/>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a:cxnSpLocks/>
          </p:cNvCxnSpPr>
          <p:nvPr/>
        </p:nvCxnSpPr>
        <p:spPr>
          <a:xfrm>
            <a:off x="3155288" y="6017038"/>
            <a:ext cx="3628004" cy="0"/>
          </a:xfrm>
          <a:prstGeom prst="straightConnector1">
            <a:avLst/>
          </a:prstGeom>
          <a:ln w="381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cxnSpLocks/>
          </p:cNvCxnSpPr>
          <p:nvPr/>
        </p:nvCxnSpPr>
        <p:spPr>
          <a:xfrm>
            <a:off x="3155288" y="1413841"/>
            <a:ext cx="0" cy="4602015"/>
          </a:xfrm>
          <a:prstGeom prst="line">
            <a:avLst/>
          </a:prstGeom>
          <a:ln w="381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a:off x="2784476" y="3495979"/>
            <a:ext cx="387643" cy="0"/>
          </a:xfrm>
          <a:prstGeom prst="line">
            <a:avLst/>
          </a:prstGeom>
          <a:ln w="38100">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631E5D25-531F-4D2F-A3BC-ED0BDA447167}"/>
              </a:ext>
            </a:extLst>
          </p:cNvPr>
          <p:cNvSpPr/>
          <p:nvPr/>
        </p:nvSpPr>
        <p:spPr>
          <a:xfrm>
            <a:off x="913584" y="3110661"/>
            <a:ext cx="1535883" cy="540000"/>
          </a:xfrm>
          <a:prstGeom prst="rect">
            <a:avLst/>
          </a:prstGeom>
          <a:solidFill>
            <a:srgbClr val="00188F"/>
          </a:solidFill>
          <a:ln>
            <a:solidFill>
              <a:srgbClr val="00188F"/>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400" dirty="0"/>
              <a:t>Metrics</a:t>
            </a:r>
          </a:p>
        </p:txBody>
      </p:sp>
    </p:spTree>
    <p:extLst>
      <p:ext uri="{BB962C8B-B14F-4D97-AF65-F5344CB8AC3E}">
        <p14:creationId xmlns:p14="http://schemas.microsoft.com/office/powerpoint/2010/main" val="1861729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Advisor</a:t>
            </a:r>
          </a:p>
        </p:txBody>
      </p:sp>
      <p:sp>
        <p:nvSpPr>
          <p:cNvPr id="6" name="Text Placeholder 5"/>
          <p:cNvSpPr>
            <a:spLocks noGrp="1"/>
          </p:cNvSpPr>
          <p:nvPr>
            <p:ph type="body" sz="quarter" idx="10"/>
          </p:nvPr>
        </p:nvSpPr>
        <p:spPr>
          <a:xfrm>
            <a:off x="584200" y="4530729"/>
            <a:ext cx="11018520" cy="1465016"/>
          </a:xfrm>
        </p:spPr>
        <p:txBody>
          <a:bodyPr/>
          <a:lstStyle/>
          <a:p>
            <a:r>
              <a:rPr lang="en-US" dirty="0"/>
              <a:t>Personalized cloud consultant</a:t>
            </a:r>
          </a:p>
          <a:p>
            <a:r>
              <a:rPr lang="en-US" dirty="0"/>
              <a:t>Analyzes your configuration and recommends solutions </a:t>
            </a:r>
          </a:p>
          <a:p>
            <a:r>
              <a:rPr lang="en-US" dirty="0"/>
              <a:t>Four areas: High Availability, Security, Performance, and Cost</a:t>
            </a:r>
          </a:p>
        </p:txBody>
      </p:sp>
      <p:pic>
        <p:nvPicPr>
          <p:cNvPr id="5" name="Picture 4" descr="Screenshot of the Advisor recommendations page, showing recommendations based on resource usage and telemetry for High Availability, Security, Performance, and Cost optimizations. A total cost savings of $2,876 USD per month based on the recommendations is highlighted.">
            <a:extLst>
              <a:ext uri="{FF2B5EF4-FFF2-40B4-BE49-F238E27FC236}">
                <a16:creationId xmlns:a16="http://schemas.microsoft.com/office/drawing/2014/main" id="{335502D8-8404-4DFA-8928-FC3BC0B641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091717" cy="2911269"/>
          </a:xfrm>
          <a:prstGeom prst="rect">
            <a:avLst/>
          </a:prstGeom>
          <a:noFill/>
          <a:ln>
            <a:solidFill>
              <a:schemeClr val="tx1"/>
            </a:solidFill>
          </a:ln>
        </p:spPr>
      </p:pic>
    </p:spTree>
    <p:extLst>
      <p:ext uri="{BB962C8B-B14F-4D97-AF65-F5344CB8AC3E}">
        <p14:creationId xmlns:p14="http://schemas.microsoft.com/office/powerpoint/2010/main" val="304465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Activity Log</a:t>
            </a:r>
          </a:p>
        </p:txBody>
      </p:sp>
      <p:sp>
        <p:nvSpPr>
          <p:cNvPr id="6" name="Text Placeholder 5"/>
          <p:cNvSpPr>
            <a:spLocks noGrp="1"/>
          </p:cNvSpPr>
          <p:nvPr>
            <p:ph type="body" sz="quarter" idx="10"/>
          </p:nvPr>
        </p:nvSpPr>
        <p:spPr>
          <a:xfrm>
            <a:off x="584200" y="1708630"/>
            <a:ext cx="5948485" cy="3360920"/>
          </a:xfrm>
        </p:spPr>
        <p:txBody>
          <a:bodyPr/>
          <a:lstStyle/>
          <a:p>
            <a:pPr lvl="0"/>
            <a:r>
              <a:rPr lang="en-US" dirty="0"/>
              <a:t>Send data to Log Analytics for advanced search and alerts</a:t>
            </a:r>
          </a:p>
          <a:p>
            <a:pPr lvl="0"/>
            <a:r>
              <a:rPr lang="en-US" dirty="0"/>
              <a:t>Query or manage events in the Portal, PowerShell, CLI, and REST API</a:t>
            </a:r>
          </a:p>
          <a:p>
            <a:pPr lvl="0"/>
            <a:r>
              <a:rPr lang="en-US" dirty="0"/>
              <a:t>Stream information to Event Hub</a:t>
            </a:r>
          </a:p>
          <a:p>
            <a:pPr lvl="0"/>
            <a:r>
              <a:rPr lang="en-US" dirty="0"/>
              <a:t>Archive data to a storage account</a:t>
            </a:r>
          </a:p>
          <a:p>
            <a:pPr lvl="0"/>
            <a:r>
              <a:rPr lang="en-US" dirty="0"/>
              <a:t>Analyze data with Power BI</a:t>
            </a:r>
          </a:p>
        </p:txBody>
      </p:sp>
      <p:pic>
        <p:nvPicPr>
          <p:cNvPr id="3" name="Picture 2" descr="Application and resources are shown populating the activity logs.">
            <a:extLst>
              <a:ext uri="{FF2B5EF4-FFF2-40B4-BE49-F238E27FC236}">
                <a16:creationId xmlns:a16="http://schemas.microsoft.com/office/drawing/2014/main" id="{C254D1CC-E81D-41C4-B4DE-F9FC6FD6DBE6}"/>
              </a:ext>
            </a:extLst>
          </p:cNvPr>
          <p:cNvPicPr>
            <a:picLocks noChangeAspect="1"/>
          </p:cNvPicPr>
          <p:nvPr/>
        </p:nvPicPr>
        <p:blipFill>
          <a:blip r:embed="rId3"/>
          <a:stretch>
            <a:fillRect/>
          </a:stretch>
        </p:blipFill>
        <p:spPr>
          <a:xfrm>
            <a:off x="6455832" y="1298222"/>
            <a:ext cx="5342753" cy="4516437"/>
          </a:xfrm>
          <a:prstGeom prst="rect">
            <a:avLst/>
          </a:prstGeom>
        </p:spPr>
      </p:pic>
    </p:spTree>
    <p:extLst>
      <p:ext uri="{BB962C8B-B14F-4D97-AF65-F5344CB8AC3E}">
        <p14:creationId xmlns:p14="http://schemas.microsoft.com/office/powerpoint/2010/main" val="384251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Query the Activity Log</a:t>
            </a:r>
          </a:p>
        </p:txBody>
      </p:sp>
      <p:sp>
        <p:nvSpPr>
          <p:cNvPr id="6" name="Text Placeholder 5"/>
          <p:cNvSpPr>
            <a:spLocks noGrp="1"/>
          </p:cNvSpPr>
          <p:nvPr>
            <p:ph type="body" sz="quarter" idx="10"/>
          </p:nvPr>
        </p:nvSpPr>
        <p:spPr>
          <a:xfrm>
            <a:off x="584200" y="4613857"/>
            <a:ext cx="11018520" cy="1292662"/>
          </a:xfrm>
        </p:spPr>
        <p:txBody>
          <a:bodyPr/>
          <a:lstStyle/>
          <a:p>
            <a:pPr lvl="0"/>
            <a:r>
              <a:rPr lang="en-US" dirty="0"/>
              <a:t>Filter by: Subscription, Resource group, Resource (name), Resource type, Operation name, Timespan, Category, Severity, and Event initiated by </a:t>
            </a:r>
          </a:p>
        </p:txBody>
      </p:sp>
      <p:pic>
        <p:nvPicPr>
          <p:cNvPr id="5" name="Picture 4" descr="Screenshot of the Activity Log selections including: Subscription, Resource Group, Resource, Resource Type, Operation, Timespan, Event Category, Event Severity, Event initiated by, and Search. ">
            <a:extLst>
              <a:ext uri="{FF2B5EF4-FFF2-40B4-BE49-F238E27FC236}">
                <a16:creationId xmlns:a16="http://schemas.microsoft.com/office/drawing/2014/main" id="{CEFC25B9-9815-4B7A-8C63-9AC62A86301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1025188" cy="2923144"/>
          </a:xfrm>
          <a:prstGeom prst="rect">
            <a:avLst/>
          </a:prstGeom>
          <a:noFill/>
          <a:ln>
            <a:solidFill>
              <a:schemeClr val="tx1"/>
            </a:solidFill>
          </a:ln>
        </p:spPr>
      </p:pic>
    </p:spTree>
    <p:extLst>
      <p:ext uri="{BB962C8B-B14F-4D97-AF65-F5344CB8AC3E}">
        <p14:creationId xmlns:p14="http://schemas.microsoft.com/office/powerpoint/2010/main" val="207027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Event Categories</a:t>
            </a:r>
          </a:p>
        </p:txBody>
      </p:sp>
      <p:sp>
        <p:nvSpPr>
          <p:cNvPr id="6" name="Text Placeholder 5"/>
          <p:cNvSpPr>
            <a:spLocks noGrp="1"/>
          </p:cNvSpPr>
          <p:nvPr>
            <p:ph type="body" sz="quarter" idx="10"/>
          </p:nvPr>
        </p:nvSpPr>
        <p:spPr>
          <a:xfrm>
            <a:off x="584200" y="1708630"/>
            <a:ext cx="6101608" cy="3964162"/>
          </a:xfrm>
        </p:spPr>
        <p:txBody>
          <a:bodyPr/>
          <a:lstStyle/>
          <a:p>
            <a:pPr lvl="0"/>
            <a:r>
              <a:rPr lang="en-US" dirty="0"/>
              <a:t>Administrative events</a:t>
            </a:r>
          </a:p>
          <a:p>
            <a:pPr lvl="0"/>
            <a:r>
              <a:rPr lang="en-US" dirty="0"/>
              <a:t>Service health events with status</a:t>
            </a:r>
          </a:p>
          <a:p>
            <a:pPr lvl="0"/>
            <a:r>
              <a:rPr lang="en-US" dirty="0"/>
              <a:t>Alert events</a:t>
            </a:r>
          </a:p>
          <a:p>
            <a:pPr lvl="0"/>
            <a:r>
              <a:rPr lang="en-US" dirty="0"/>
              <a:t>Autoscale events</a:t>
            </a:r>
          </a:p>
          <a:p>
            <a:pPr lvl="0"/>
            <a:r>
              <a:rPr lang="en-US" dirty="0"/>
              <a:t>Usage recommendations</a:t>
            </a:r>
          </a:p>
          <a:p>
            <a:pPr lvl="0"/>
            <a:r>
              <a:rPr lang="en-US" dirty="0"/>
              <a:t>Security events</a:t>
            </a:r>
          </a:p>
          <a:p>
            <a:pPr lvl="0"/>
            <a:r>
              <a:rPr lang="en-US" dirty="0"/>
              <a:t>Policy and Resource Health (reserved)</a:t>
            </a:r>
          </a:p>
        </p:txBody>
      </p:sp>
      <p:pic>
        <p:nvPicPr>
          <p:cNvPr id="5" name="Picture 4" descr="Screenshot of the Event categories drop-down. Selections include: All, Administrative, Secuirity, Service Health (selected), Alert, Recommendation, Policy, Autoscale, and Resource Health. ">
            <a:extLst>
              <a:ext uri="{FF2B5EF4-FFF2-40B4-BE49-F238E27FC236}">
                <a16:creationId xmlns:a16="http://schemas.microsoft.com/office/drawing/2014/main" id="{915C9FE4-9B0C-4AA1-B97C-275A472F201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088134" y="1435100"/>
            <a:ext cx="4521254" cy="4169493"/>
          </a:xfrm>
          <a:prstGeom prst="rect">
            <a:avLst/>
          </a:prstGeom>
          <a:noFill/>
          <a:ln>
            <a:solidFill>
              <a:schemeClr val="dk1"/>
            </a:solidFill>
          </a:ln>
        </p:spPr>
      </p:pic>
    </p:spTree>
    <p:extLst>
      <p:ext uri="{BB962C8B-B14F-4D97-AF65-F5344CB8AC3E}">
        <p14:creationId xmlns:p14="http://schemas.microsoft.com/office/powerpoint/2010/main" val="1576862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136B4-498E-4E99-BD7E-7B821A506717}"/>
              </a:ext>
            </a:extLst>
          </p:cNvPr>
          <p:cNvSpPr>
            <a:spLocks noGrp="1"/>
          </p:cNvSpPr>
          <p:nvPr>
            <p:ph type="title"/>
          </p:nvPr>
        </p:nvSpPr>
        <p:spPr/>
        <p:txBody>
          <a:bodyPr/>
          <a:lstStyle/>
          <a:p>
            <a:r>
              <a:rPr lang="en-US" dirty="0"/>
              <a:t>Application Insights</a:t>
            </a:r>
          </a:p>
        </p:txBody>
      </p:sp>
      <p:sp>
        <p:nvSpPr>
          <p:cNvPr id="4" name="Content Placeholder 2">
            <a:extLst>
              <a:ext uri="{FF2B5EF4-FFF2-40B4-BE49-F238E27FC236}">
                <a16:creationId xmlns:a16="http://schemas.microsoft.com/office/drawing/2014/main" id="{F48DC971-4741-4188-80FF-5ABA5052AC4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Application Map:</a:t>
            </a:r>
          </a:p>
          <a:p>
            <a:pPr lvl="1"/>
            <a:r>
              <a:rPr lang="en-US" kern="0" dirty="0">
                <a:solidFill>
                  <a:srgbClr val="000000"/>
                </a:solidFill>
              </a:rPr>
              <a:t>Diagram of App Components and interactions between all services</a:t>
            </a:r>
          </a:p>
          <a:p>
            <a:pPr lvl="0"/>
            <a:r>
              <a:rPr lang="en-US" kern="0" dirty="0">
                <a:solidFill>
                  <a:srgbClr val="000000"/>
                </a:solidFill>
              </a:rPr>
              <a:t>Live Metrics:</a:t>
            </a:r>
          </a:p>
          <a:p>
            <a:pPr lvl="1"/>
            <a:r>
              <a:rPr lang="en-US" kern="0" dirty="0">
                <a:solidFill>
                  <a:srgbClr val="000000"/>
                </a:solidFill>
              </a:rPr>
              <a:t>Real-Time Requests information</a:t>
            </a:r>
          </a:p>
          <a:p>
            <a:pPr lvl="0"/>
            <a:r>
              <a:rPr lang="en-US" kern="0" dirty="0">
                <a:solidFill>
                  <a:srgbClr val="000000"/>
                </a:solidFill>
              </a:rPr>
              <a:t>Servers:</a:t>
            </a:r>
          </a:p>
          <a:p>
            <a:pPr lvl="1"/>
            <a:r>
              <a:rPr lang="en-US" kern="0" dirty="0">
                <a:solidFill>
                  <a:srgbClr val="000000"/>
                </a:solidFill>
              </a:rPr>
              <a:t>Detailed Performance per Instance view</a:t>
            </a:r>
          </a:p>
          <a:p>
            <a:pPr lvl="0"/>
            <a:r>
              <a:rPr lang="en-US" kern="0" dirty="0">
                <a:solidFill>
                  <a:srgbClr val="000000"/>
                </a:solidFill>
              </a:rPr>
              <a:t>Availability:</a:t>
            </a:r>
          </a:p>
          <a:p>
            <a:pPr lvl="1"/>
            <a:r>
              <a:rPr lang="en-US" kern="0" dirty="0">
                <a:solidFill>
                  <a:srgbClr val="000000"/>
                </a:solidFill>
              </a:rPr>
              <a:t>Run scheduled tests for Uptime</a:t>
            </a:r>
          </a:p>
          <a:p>
            <a:pPr lvl="0"/>
            <a:endParaRPr lang="en-US" kern="0" dirty="0">
              <a:solidFill>
                <a:srgbClr val="000000"/>
              </a:solidFill>
            </a:endParaRPr>
          </a:p>
        </p:txBody>
      </p:sp>
    </p:spTree>
    <p:extLst>
      <p:ext uri="{BB962C8B-B14F-4D97-AF65-F5344CB8AC3E}">
        <p14:creationId xmlns:p14="http://schemas.microsoft.com/office/powerpoint/2010/main" val="34255383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2919" y="2214444"/>
            <a:ext cx="4167887" cy="1661993"/>
          </a:xfrm>
        </p:spPr>
        <p:txBody>
          <a:bodyPr/>
          <a:lstStyle/>
          <a:p>
            <a:r>
              <a:rPr lang="en-US" dirty="0"/>
              <a:t>AZ-103T00A</a:t>
            </a:r>
            <a:br>
              <a:rPr lang="en-US" dirty="0"/>
            </a:br>
            <a:r>
              <a:rPr lang="en-US" dirty="0"/>
              <a:t>Module 06: </a:t>
            </a:r>
            <a:br>
              <a:rPr lang="en-US" dirty="0"/>
            </a:br>
            <a:r>
              <a:rPr lang="en-US" dirty="0"/>
              <a:t>Monitoring</a:t>
            </a:r>
          </a:p>
        </p:txBody>
      </p:sp>
    </p:spTree>
    <p:extLst>
      <p:ext uri="{BB962C8B-B14F-4D97-AF65-F5344CB8AC3E}">
        <p14:creationId xmlns:p14="http://schemas.microsoft.com/office/powerpoint/2010/main" val="363585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4C64A-6A77-4E8A-B3F5-252222C7F2B7}"/>
              </a:ext>
            </a:extLst>
          </p:cNvPr>
          <p:cNvSpPr>
            <a:spLocks noGrp="1"/>
          </p:cNvSpPr>
          <p:nvPr>
            <p:ph type="title"/>
          </p:nvPr>
        </p:nvSpPr>
        <p:spPr/>
        <p:txBody>
          <a:bodyPr/>
          <a:lstStyle/>
          <a:p>
            <a:r>
              <a:rPr lang="en-US" dirty="0"/>
              <a:t>Application Insights</a:t>
            </a:r>
          </a:p>
        </p:txBody>
      </p:sp>
      <p:grpSp>
        <p:nvGrpSpPr>
          <p:cNvPr id="3" name="Group 2" descr="Various insights and metadata reports in the portal">
            <a:extLst>
              <a:ext uri="{FF2B5EF4-FFF2-40B4-BE49-F238E27FC236}">
                <a16:creationId xmlns:a16="http://schemas.microsoft.com/office/drawing/2014/main" id="{3FE293D1-3253-4F9F-8BF3-A72E2C3E9F8D}"/>
              </a:ext>
            </a:extLst>
          </p:cNvPr>
          <p:cNvGrpSpPr/>
          <p:nvPr/>
        </p:nvGrpSpPr>
        <p:grpSpPr>
          <a:xfrm>
            <a:off x="1965818" y="1247530"/>
            <a:ext cx="8261571" cy="4902714"/>
            <a:chOff x="441817" y="1247530"/>
            <a:chExt cx="8261571" cy="4902714"/>
          </a:xfrm>
        </p:grpSpPr>
        <p:pic>
          <p:nvPicPr>
            <p:cNvPr id="4" name="Picture 3">
              <a:extLst>
                <a:ext uri="{FF2B5EF4-FFF2-40B4-BE49-F238E27FC236}">
                  <a16:creationId xmlns:a16="http://schemas.microsoft.com/office/drawing/2014/main" id="{45006F46-5B34-4E1A-92B9-4661B7D159E3}"/>
                </a:ext>
              </a:extLst>
            </p:cNvPr>
            <p:cNvPicPr>
              <a:picLocks noChangeAspect="1"/>
            </p:cNvPicPr>
            <p:nvPr/>
          </p:nvPicPr>
          <p:blipFill>
            <a:blip r:embed="rId3"/>
            <a:stretch>
              <a:fillRect/>
            </a:stretch>
          </p:blipFill>
          <p:spPr>
            <a:xfrm>
              <a:off x="441817" y="1247530"/>
              <a:ext cx="4098965" cy="2208245"/>
            </a:xfrm>
            <a:prstGeom prst="rect">
              <a:avLst/>
            </a:prstGeom>
            <a:ln>
              <a:solidFill>
                <a:srgbClr val="002060"/>
              </a:solidFill>
            </a:ln>
          </p:spPr>
        </p:pic>
        <p:pic>
          <p:nvPicPr>
            <p:cNvPr id="5" name="Picture 4">
              <a:extLst>
                <a:ext uri="{FF2B5EF4-FFF2-40B4-BE49-F238E27FC236}">
                  <a16:creationId xmlns:a16="http://schemas.microsoft.com/office/drawing/2014/main" id="{AAD6273C-EB64-47D7-ABDC-A7D0E2E89DAB}"/>
                </a:ext>
              </a:extLst>
            </p:cNvPr>
            <p:cNvPicPr>
              <a:picLocks noChangeAspect="1"/>
            </p:cNvPicPr>
            <p:nvPr/>
          </p:nvPicPr>
          <p:blipFill>
            <a:blip r:embed="rId4"/>
            <a:stretch>
              <a:fillRect/>
            </a:stretch>
          </p:blipFill>
          <p:spPr>
            <a:xfrm>
              <a:off x="5193332" y="1606759"/>
              <a:ext cx="3510056" cy="2948947"/>
            </a:xfrm>
            <a:prstGeom prst="rect">
              <a:avLst/>
            </a:prstGeom>
            <a:ln>
              <a:solidFill>
                <a:srgbClr val="002060"/>
              </a:solidFill>
            </a:ln>
          </p:spPr>
        </p:pic>
        <p:pic>
          <p:nvPicPr>
            <p:cNvPr id="6" name="Picture 5">
              <a:extLst>
                <a:ext uri="{FF2B5EF4-FFF2-40B4-BE49-F238E27FC236}">
                  <a16:creationId xmlns:a16="http://schemas.microsoft.com/office/drawing/2014/main" id="{61CE2284-973E-495F-989B-7E69C9AAAFC0}"/>
                </a:ext>
              </a:extLst>
            </p:cNvPr>
            <p:cNvPicPr>
              <a:picLocks noChangeAspect="1"/>
            </p:cNvPicPr>
            <p:nvPr/>
          </p:nvPicPr>
          <p:blipFill>
            <a:blip r:embed="rId5"/>
            <a:stretch>
              <a:fillRect/>
            </a:stretch>
          </p:blipFill>
          <p:spPr>
            <a:xfrm>
              <a:off x="3301093" y="3208615"/>
              <a:ext cx="2768756" cy="2941629"/>
            </a:xfrm>
            <a:prstGeom prst="rect">
              <a:avLst/>
            </a:prstGeom>
            <a:ln>
              <a:solidFill>
                <a:schemeClr val="tx1"/>
              </a:solidFill>
            </a:ln>
          </p:spPr>
        </p:pic>
      </p:grpSp>
    </p:spTree>
    <p:extLst>
      <p:ext uri="{BB962C8B-B14F-4D97-AF65-F5344CB8AC3E}">
        <p14:creationId xmlns:p14="http://schemas.microsoft.com/office/powerpoint/2010/main" val="419113920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02: Azure Alerts</a:t>
            </a:r>
          </a:p>
        </p:txBody>
      </p:sp>
    </p:spTree>
    <p:extLst>
      <p:ext uri="{BB962C8B-B14F-4D97-AF65-F5344CB8AC3E}">
        <p14:creationId xmlns:p14="http://schemas.microsoft.com/office/powerpoint/2010/main" val="3820388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Azure Alerts Overview</a:t>
            </a:r>
          </a:p>
        </p:txBody>
      </p:sp>
      <p:sp>
        <p:nvSpPr>
          <p:cNvPr id="3" name="Text Placeholder 2">
            <a:extLst>
              <a:ext uri="{FF2B5EF4-FFF2-40B4-BE49-F238E27FC236}">
                <a16:creationId xmlns:a16="http://schemas.microsoft.com/office/drawing/2014/main" id="{FB28A233-B27E-456E-A1B7-0C3B684E7A82}"/>
              </a:ext>
            </a:extLst>
          </p:cNvPr>
          <p:cNvSpPr>
            <a:spLocks noGrp="1"/>
          </p:cNvSpPr>
          <p:nvPr>
            <p:ph type="body" sz="quarter" idx="10"/>
          </p:nvPr>
        </p:nvSpPr>
        <p:spPr>
          <a:xfrm>
            <a:off x="584200" y="1435497"/>
            <a:ext cx="11018520" cy="4050340"/>
          </a:xfrm>
        </p:spPr>
        <p:txBody>
          <a:bodyPr/>
          <a:lstStyle/>
          <a:p>
            <a:r>
              <a:rPr lang="en-US" dirty="0"/>
              <a:t>Azure Monitor Alerts</a:t>
            </a:r>
          </a:p>
          <a:p>
            <a:r>
              <a:rPr lang="en-US" dirty="0"/>
              <a:t>Creating Alert Rules</a:t>
            </a:r>
          </a:p>
          <a:p>
            <a:r>
              <a:rPr lang="en-US" dirty="0"/>
              <a:t>Action Groups</a:t>
            </a:r>
          </a:p>
          <a:p>
            <a:r>
              <a:rPr lang="en-US" dirty="0"/>
              <a:t>Managing Alerts</a:t>
            </a:r>
          </a:p>
          <a:p>
            <a:r>
              <a:rPr lang="en-US" dirty="0"/>
              <a:t>Alerts Experience</a:t>
            </a:r>
          </a:p>
          <a:p>
            <a:r>
              <a:rPr lang="en-US" dirty="0"/>
              <a:t>Alert Detail Page</a:t>
            </a:r>
          </a:p>
          <a:p>
            <a:r>
              <a:rPr lang="en-US" dirty="0"/>
              <a:t>Create an Alert</a:t>
            </a:r>
          </a:p>
          <a:p>
            <a:r>
              <a:rPr lang="en-US" dirty="0"/>
              <a:t>Demonstration - Alerts</a:t>
            </a:r>
          </a:p>
        </p:txBody>
      </p:sp>
    </p:spTree>
    <p:extLst>
      <p:ext uri="{BB962C8B-B14F-4D97-AF65-F5344CB8AC3E}">
        <p14:creationId xmlns:p14="http://schemas.microsoft.com/office/powerpoint/2010/main" val="146761663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Monitor Alerts</a:t>
            </a:r>
          </a:p>
        </p:txBody>
      </p:sp>
      <p:sp>
        <p:nvSpPr>
          <p:cNvPr id="6" name="Text Placeholder 5"/>
          <p:cNvSpPr>
            <a:spLocks noGrp="1"/>
          </p:cNvSpPr>
          <p:nvPr>
            <p:ph type="body" sz="quarter" idx="10"/>
          </p:nvPr>
        </p:nvSpPr>
        <p:spPr>
          <a:xfrm>
            <a:off x="590868" y="3725888"/>
            <a:ext cx="11018520" cy="2499146"/>
          </a:xfrm>
        </p:spPr>
        <p:txBody>
          <a:bodyPr/>
          <a:lstStyle/>
          <a:p>
            <a:r>
              <a:rPr lang="en-US" dirty="0"/>
              <a:t>Better notification system</a:t>
            </a:r>
          </a:p>
          <a:p>
            <a:r>
              <a:rPr lang="en-US" dirty="0"/>
              <a:t>Unified authoring experience</a:t>
            </a:r>
          </a:p>
          <a:p>
            <a:r>
              <a:rPr lang="en-US" dirty="0"/>
              <a:t>Log Analytics alerts display in Azure portal</a:t>
            </a:r>
          </a:p>
          <a:p>
            <a:r>
              <a:rPr lang="en-US" dirty="0"/>
              <a:t>Separation of Fired Alerts and Alert Rules</a:t>
            </a:r>
          </a:p>
          <a:p>
            <a:r>
              <a:rPr lang="en-US" dirty="0"/>
              <a:t>Improved workflow</a:t>
            </a:r>
          </a:p>
        </p:txBody>
      </p:sp>
      <p:pic>
        <p:nvPicPr>
          <p:cNvPr id="5" name="Picture 4" descr="Monitor Alerts screenshot. Required information is provided including: Subscription, Resource Group, and Time Range. ">
            <a:extLst>
              <a:ext uri="{FF2B5EF4-FFF2-40B4-BE49-F238E27FC236}">
                <a16:creationId xmlns:a16="http://schemas.microsoft.com/office/drawing/2014/main" id="{2A046D39-077E-4A2B-907A-5C68FF99515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9157208" cy="2064004"/>
          </a:xfrm>
          <a:prstGeom prst="rect">
            <a:avLst/>
          </a:prstGeom>
          <a:noFill/>
          <a:ln>
            <a:solidFill>
              <a:schemeClr val="tx1"/>
            </a:solidFill>
          </a:ln>
        </p:spPr>
      </p:pic>
    </p:spTree>
    <p:extLst>
      <p:ext uri="{BB962C8B-B14F-4D97-AF65-F5344CB8AC3E}">
        <p14:creationId xmlns:p14="http://schemas.microsoft.com/office/powerpoint/2010/main" val="4226552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Creating Alert Rules</a:t>
            </a:r>
          </a:p>
        </p:txBody>
      </p:sp>
      <p:sp>
        <p:nvSpPr>
          <p:cNvPr id="6" name="Text Placeholder 5"/>
          <p:cNvSpPr>
            <a:spLocks noGrp="1"/>
          </p:cNvSpPr>
          <p:nvPr>
            <p:ph type="body" sz="quarter" idx="10"/>
          </p:nvPr>
        </p:nvSpPr>
        <p:spPr>
          <a:xfrm>
            <a:off x="584200" y="1523876"/>
            <a:ext cx="7069836" cy="3188565"/>
          </a:xfrm>
        </p:spPr>
        <p:txBody>
          <a:bodyPr/>
          <a:lstStyle/>
          <a:p>
            <a:pPr marL="457200" indent="-457200">
              <a:buFont typeface="+mj-lt"/>
              <a:buAutoNum type="arabicPeriod"/>
            </a:pPr>
            <a:r>
              <a:rPr lang="en-US" b="1" dirty="0"/>
              <a:t>Define alert conditions</a:t>
            </a:r>
            <a:r>
              <a:rPr lang="en-US" dirty="0"/>
              <a:t>: Target selection, Alert criteria, and Alert logic</a:t>
            </a:r>
          </a:p>
          <a:p>
            <a:pPr marL="457200" indent="-457200">
              <a:buFont typeface="+mj-lt"/>
              <a:buAutoNum type="arabicPeriod"/>
            </a:pPr>
            <a:r>
              <a:rPr lang="en-US" b="1" dirty="0"/>
              <a:t>Define alert details</a:t>
            </a:r>
            <a:r>
              <a:rPr lang="en-US" dirty="0"/>
              <a:t>: Alert rule name, description, and severity (0 to 4)</a:t>
            </a:r>
          </a:p>
          <a:p>
            <a:pPr marL="457200" indent="-457200">
              <a:buFont typeface="+mj-lt"/>
              <a:buAutoNum type="arabicPeriod"/>
            </a:pPr>
            <a:r>
              <a:rPr lang="en-US" b="1" dirty="0"/>
              <a:t>Define action group</a:t>
            </a:r>
            <a:r>
              <a:rPr lang="en-US" dirty="0"/>
              <a:t>: notify your team via email and text messages or automate actions using webhooks and runbooks.</a:t>
            </a:r>
          </a:p>
        </p:txBody>
      </p:sp>
      <p:pic>
        <p:nvPicPr>
          <p:cNvPr id="2" name="Picture 1" descr="Flowchart with alert rules feeding action groups and monitor conditions">
            <a:extLst>
              <a:ext uri="{FF2B5EF4-FFF2-40B4-BE49-F238E27FC236}">
                <a16:creationId xmlns:a16="http://schemas.microsoft.com/office/drawing/2014/main" id="{F03242C2-3B01-4E96-9AEE-3DD57EB0BFA5}"/>
              </a:ext>
            </a:extLst>
          </p:cNvPr>
          <p:cNvPicPr>
            <a:picLocks noChangeAspect="1"/>
          </p:cNvPicPr>
          <p:nvPr/>
        </p:nvPicPr>
        <p:blipFill>
          <a:blip r:embed="rId3"/>
          <a:stretch>
            <a:fillRect/>
          </a:stretch>
        </p:blipFill>
        <p:spPr>
          <a:xfrm>
            <a:off x="7437310" y="1042606"/>
            <a:ext cx="4029075" cy="4791075"/>
          </a:xfrm>
          <a:prstGeom prst="rect">
            <a:avLst/>
          </a:prstGeom>
        </p:spPr>
      </p:pic>
    </p:spTree>
    <p:extLst>
      <p:ext uri="{BB962C8B-B14F-4D97-AF65-F5344CB8AC3E}">
        <p14:creationId xmlns:p14="http://schemas.microsoft.com/office/powerpoint/2010/main" val="299255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Action Groups</a:t>
            </a:r>
          </a:p>
        </p:txBody>
      </p:sp>
      <p:sp>
        <p:nvSpPr>
          <p:cNvPr id="6" name="Text Placeholder 5"/>
          <p:cNvSpPr>
            <a:spLocks noGrp="1"/>
          </p:cNvSpPr>
          <p:nvPr>
            <p:ph type="body" sz="quarter" idx="10"/>
          </p:nvPr>
        </p:nvSpPr>
        <p:spPr>
          <a:xfrm>
            <a:off x="471996" y="1389690"/>
            <a:ext cx="5535612" cy="4912114"/>
          </a:xfrm>
        </p:spPr>
        <p:txBody>
          <a:bodyPr/>
          <a:lstStyle/>
          <a:p>
            <a:r>
              <a:rPr lang="en-US" dirty="0"/>
              <a:t>Notifies a group of users that an alert has been triggered</a:t>
            </a:r>
          </a:p>
          <a:p>
            <a:r>
              <a:rPr lang="en-US" dirty="0"/>
              <a:t>Is a collection of notification preferences</a:t>
            </a:r>
          </a:p>
          <a:p>
            <a:r>
              <a:rPr lang="en-US" dirty="0"/>
              <a:t>Email/SMS/Voice</a:t>
            </a:r>
          </a:p>
          <a:p>
            <a:r>
              <a:rPr lang="en-US" dirty="0"/>
              <a:t>Azure Function </a:t>
            </a:r>
          </a:p>
          <a:p>
            <a:r>
              <a:rPr lang="en-US" dirty="0"/>
              <a:t>Logic App</a:t>
            </a:r>
          </a:p>
          <a:p>
            <a:r>
              <a:rPr lang="en-US" dirty="0"/>
              <a:t>Webhook</a:t>
            </a:r>
          </a:p>
          <a:p>
            <a:r>
              <a:rPr lang="en-US" dirty="0"/>
              <a:t>IT Service Management</a:t>
            </a:r>
          </a:p>
          <a:p>
            <a:r>
              <a:rPr lang="en-US" dirty="0"/>
              <a:t>Automation Runbook</a:t>
            </a:r>
          </a:p>
        </p:txBody>
      </p:sp>
      <p:pic>
        <p:nvPicPr>
          <p:cNvPr id="10" name="Picture 9" descr="Actions groups screenshot including email, Webhook, and Automation Runbook.">
            <a:extLst>
              <a:ext uri="{FF2B5EF4-FFF2-40B4-BE49-F238E27FC236}">
                <a16:creationId xmlns:a16="http://schemas.microsoft.com/office/drawing/2014/main" id="{9809C1BA-F218-4F44-A0EA-531E88C193C1}"/>
              </a:ext>
            </a:extLst>
          </p:cNvPr>
          <p:cNvPicPr>
            <a:picLocks noChangeAspect="1"/>
          </p:cNvPicPr>
          <p:nvPr/>
        </p:nvPicPr>
        <p:blipFill>
          <a:blip r:embed="rId3"/>
          <a:stretch>
            <a:fillRect/>
          </a:stretch>
        </p:blipFill>
        <p:spPr>
          <a:xfrm>
            <a:off x="6195346" y="1373702"/>
            <a:ext cx="5488876" cy="4458067"/>
          </a:xfrm>
          <a:prstGeom prst="rect">
            <a:avLst/>
          </a:prstGeom>
          <a:ln>
            <a:solidFill>
              <a:schemeClr val="tx1"/>
            </a:solidFill>
          </a:ln>
        </p:spPr>
      </p:pic>
    </p:spTree>
    <p:extLst>
      <p:ext uri="{BB962C8B-B14F-4D97-AF65-F5344CB8AC3E}">
        <p14:creationId xmlns:p14="http://schemas.microsoft.com/office/powerpoint/2010/main" val="108215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Managing Alerts</a:t>
            </a:r>
          </a:p>
        </p:txBody>
      </p:sp>
      <p:sp>
        <p:nvSpPr>
          <p:cNvPr id="6" name="Text Placeholder 5"/>
          <p:cNvSpPr>
            <a:spLocks noGrp="1"/>
          </p:cNvSpPr>
          <p:nvPr>
            <p:ph type="body" sz="quarter" idx="10"/>
          </p:nvPr>
        </p:nvSpPr>
        <p:spPr>
          <a:xfrm>
            <a:off x="527755" y="4709275"/>
            <a:ext cx="11018520" cy="1292662"/>
          </a:xfrm>
        </p:spPr>
        <p:txBody>
          <a:bodyPr/>
          <a:lstStyle/>
          <a:p>
            <a:r>
              <a:rPr lang="en-US" dirty="0"/>
              <a:t>You can alert on metrics and logs as such as: Metric values, log search queries, activity log events, health of the underlying Azure platform, and tests for web site availability</a:t>
            </a:r>
          </a:p>
        </p:txBody>
      </p:sp>
      <p:graphicFrame>
        <p:nvGraphicFramePr>
          <p:cNvPr id="7" name="Table 6">
            <a:extLst>
              <a:ext uri="{FF2B5EF4-FFF2-40B4-BE49-F238E27FC236}">
                <a16:creationId xmlns:a16="http://schemas.microsoft.com/office/drawing/2014/main" id="{EF1054D6-D656-4FF7-91F0-A8452FD39ED8}"/>
              </a:ext>
            </a:extLst>
          </p:cNvPr>
          <p:cNvGraphicFramePr>
            <a:graphicFrameLocks noGrp="1"/>
          </p:cNvGraphicFramePr>
          <p:nvPr/>
        </p:nvGraphicFramePr>
        <p:xfrm>
          <a:off x="1046640" y="1591732"/>
          <a:ext cx="10623042" cy="2742795"/>
        </p:xfrm>
        <a:graphic>
          <a:graphicData uri="http://schemas.openxmlformats.org/drawingml/2006/table">
            <a:tbl>
              <a:tblPr firstRow="1" bandRow="1">
                <a:tableStyleId>{5C22544A-7EE6-4342-B048-85BDC9FD1C3A}</a:tableStyleId>
              </a:tblPr>
              <a:tblGrid>
                <a:gridCol w="2215849">
                  <a:extLst>
                    <a:ext uri="{9D8B030D-6E8A-4147-A177-3AD203B41FA5}">
                      <a16:colId xmlns:a16="http://schemas.microsoft.com/office/drawing/2014/main" val="1244596785"/>
                    </a:ext>
                  </a:extLst>
                </a:gridCol>
                <a:gridCol w="8407193">
                  <a:extLst>
                    <a:ext uri="{9D8B030D-6E8A-4147-A177-3AD203B41FA5}">
                      <a16:colId xmlns:a16="http://schemas.microsoft.com/office/drawing/2014/main" val="1144169494"/>
                    </a:ext>
                  </a:extLst>
                </a:gridCol>
              </a:tblGrid>
              <a:tr h="374067">
                <a:tc>
                  <a:txBody>
                    <a:bodyPr/>
                    <a:lstStyle/>
                    <a:p>
                      <a:pPr algn="ctr"/>
                      <a:r>
                        <a:rPr lang="en-US" sz="2000" dirty="0"/>
                        <a:t>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2000" dirty="0"/>
                        <a:t>Description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7422487"/>
                  </a:ext>
                </a:extLst>
              </a:tr>
              <a:tr h="782185">
                <a:tc>
                  <a:txBody>
                    <a:bodyPr/>
                    <a:lstStyle/>
                    <a:p>
                      <a:r>
                        <a:rPr lang="en-US" sz="2000" dirty="0"/>
                        <a:t>New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dk1"/>
                          </a:solidFill>
                          <a:latin typeface="+mn-lt"/>
                          <a:ea typeface="+mn-ea"/>
                          <a:cs typeface="+mn-cs"/>
                        </a:rPr>
                        <a:t>The issue has just been detected and has not yet been reviewed.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37718024"/>
                  </a:ext>
                </a:extLst>
              </a:tr>
              <a:tr h="782185">
                <a:tc>
                  <a:txBody>
                    <a:bodyPr/>
                    <a:lstStyle/>
                    <a:p>
                      <a:r>
                        <a:rPr lang="en-US" sz="2000" dirty="0"/>
                        <a:t>Acknowledged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dk1"/>
                          </a:solidFill>
                          <a:latin typeface="+mn-lt"/>
                          <a:ea typeface="+mn-ea"/>
                          <a:cs typeface="+mn-cs"/>
                        </a:rPr>
                        <a:t>An administrator has reviewed the alert and started working on 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5247879"/>
                  </a:ext>
                </a:extLst>
              </a:tr>
              <a:tr h="782185">
                <a:tc>
                  <a:txBody>
                    <a:bodyPr/>
                    <a:lstStyle/>
                    <a:p>
                      <a:r>
                        <a:rPr lang="en-US" sz="20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kern="1200" dirty="0">
                          <a:solidFill>
                            <a:schemeClr val="dk1"/>
                          </a:solidFill>
                          <a:latin typeface="+mn-lt"/>
                          <a:ea typeface="+mn-ea"/>
                          <a:cs typeface="+mn-cs"/>
                        </a:rPr>
                        <a:t>The issue has been resolved. After an alert has been closed, you can reopen it by changing it to another state.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56433382"/>
                  </a:ext>
                </a:extLst>
              </a:tr>
            </a:tbl>
          </a:graphicData>
        </a:graphic>
      </p:graphicFrame>
    </p:spTree>
    <p:extLst>
      <p:ext uri="{BB962C8B-B14F-4D97-AF65-F5344CB8AC3E}">
        <p14:creationId xmlns:p14="http://schemas.microsoft.com/office/powerpoint/2010/main" val="204209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1151-5AB8-4731-A6C9-6FD21A378EB7}"/>
              </a:ext>
            </a:extLst>
          </p:cNvPr>
          <p:cNvSpPr>
            <a:spLocks noGrp="1"/>
          </p:cNvSpPr>
          <p:nvPr>
            <p:ph type="title"/>
          </p:nvPr>
        </p:nvSpPr>
        <p:spPr/>
        <p:txBody>
          <a:bodyPr/>
          <a:lstStyle/>
          <a:p>
            <a:r>
              <a:rPr lang="en-US" dirty="0"/>
              <a:t>Alerts Experience</a:t>
            </a:r>
          </a:p>
        </p:txBody>
      </p:sp>
      <p:sp>
        <p:nvSpPr>
          <p:cNvPr id="4" name="Text Placeholder 3">
            <a:extLst>
              <a:ext uri="{FF2B5EF4-FFF2-40B4-BE49-F238E27FC236}">
                <a16:creationId xmlns:a16="http://schemas.microsoft.com/office/drawing/2014/main" id="{29CAFA68-D82F-4CB1-8861-AD10709CB61C}"/>
              </a:ext>
            </a:extLst>
          </p:cNvPr>
          <p:cNvSpPr>
            <a:spLocks noGrp="1"/>
          </p:cNvSpPr>
          <p:nvPr>
            <p:ph type="body" sz="quarter" idx="10"/>
          </p:nvPr>
        </p:nvSpPr>
        <p:spPr>
          <a:xfrm>
            <a:off x="584200" y="1435497"/>
            <a:ext cx="6077857" cy="3188565"/>
          </a:xfrm>
        </p:spPr>
        <p:txBody>
          <a:bodyPr/>
          <a:lstStyle/>
          <a:p>
            <a:r>
              <a:rPr lang="en-US" b="1" dirty="0"/>
              <a:t>Subscription</a:t>
            </a:r>
            <a:r>
              <a:rPr lang="en-US" dirty="0"/>
              <a:t> – View up to five Azure subscriptions </a:t>
            </a:r>
          </a:p>
          <a:p>
            <a:r>
              <a:rPr lang="en-US" b="1" dirty="0"/>
              <a:t>Resource Group </a:t>
            </a:r>
            <a:r>
              <a:rPr lang="en-US" dirty="0"/>
              <a:t>– One resource group at a time</a:t>
            </a:r>
          </a:p>
          <a:p>
            <a:r>
              <a:rPr lang="en-US" b="1" dirty="0"/>
              <a:t>Time range </a:t>
            </a:r>
            <a:r>
              <a:rPr lang="en-US" dirty="0"/>
              <a:t>- Past hour, the past 24 hours, the past 7 days, and the past 30 days.</a:t>
            </a:r>
          </a:p>
        </p:txBody>
      </p:sp>
      <p:pic>
        <p:nvPicPr>
          <p:cNvPr id="10" name="Picture 9" descr="Screenshot of the severity events logged in the alerts experience.">
            <a:extLst>
              <a:ext uri="{FF2B5EF4-FFF2-40B4-BE49-F238E27FC236}">
                <a16:creationId xmlns:a16="http://schemas.microsoft.com/office/drawing/2014/main" id="{5B9EBB9D-FA76-4E35-A3AF-E1955145E199}"/>
              </a:ext>
            </a:extLst>
          </p:cNvPr>
          <p:cNvPicPr>
            <a:picLocks noChangeAspect="1"/>
          </p:cNvPicPr>
          <p:nvPr/>
        </p:nvPicPr>
        <p:blipFill>
          <a:blip r:embed="rId2"/>
          <a:stretch>
            <a:fillRect/>
          </a:stretch>
        </p:blipFill>
        <p:spPr>
          <a:xfrm>
            <a:off x="7134577" y="1794934"/>
            <a:ext cx="4685998" cy="3388205"/>
          </a:xfrm>
          <a:prstGeom prst="rect">
            <a:avLst/>
          </a:prstGeom>
          <a:ln>
            <a:solidFill>
              <a:schemeClr val="tx1"/>
            </a:solidFill>
          </a:ln>
        </p:spPr>
      </p:pic>
    </p:spTree>
    <p:extLst>
      <p:ext uri="{BB962C8B-B14F-4D97-AF65-F5344CB8AC3E}">
        <p14:creationId xmlns:p14="http://schemas.microsoft.com/office/powerpoint/2010/main" val="399741112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9E2D1-07FA-4273-84D9-DD20D03189A9}"/>
              </a:ext>
            </a:extLst>
          </p:cNvPr>
          <p:cNvSpPr>
            <a:spLocks noGrp="1"/>
          </p:cNvSpPr>
          <p:nvPr>
            <p:ph type="title"/>
          </p:nvPr>
        </p:nvSpPr>
        <p:spPr/>
        <p:txBody>
          <a:bodyPr/>
          <a:lstStyle/>
          <a:p>
            <a:r>
              <a:rPr lang="en-US" dirty="0"/>
              <a:t>Alert Detail Page</a:t>
            </a:r>
          </a:p>
        </p:txBody>
      </p:sp>
      <p:sp>
        <p:nvSpPr>
          <p:cNvPr id="6" name="Text Placeholder 5">
            <a:extLst>
              <a:ext uri="{FF2B5EF4-FFF2-40B4-BE49-F238E27FC236}">
                <a16:creationId xmlns:a16="http://schemas.microsoft.com/office/drawing/2014/main" id="{F3C9119B-EB3C-4F8A-AECC-75C22345A99F}"/>
              </a:ext>
            </a:extLst>
          </p:cNvPr>
          <p:cNvSpPr>
            <a:spLocks noGrp="1"/>
          </p:cNvSpPr>
          <p:nvPr>
            <p:ph type="body" sz="quarter" idx="10"/>
          </p:nvPr>
        </p:nvSpPr>
        <p:spPr>
          <a:xfrm>
            <a:off x="513861" y="3877247"/>
            <a:ext cx="11018520" cy="2499146"/>
          </a:xfrm>
        </p:spPr>
        <p:txBody>
          <a:bodyPr/>
          <a:lstStyle/>
          <a:p>
            <a:r>
              <a:rPr lang="en-US" dirty="0"/>
              <a:t>Essentials</a:t>
            </a:r>
          </a:p>
          <a:p>
            <a:r>
              <a:rPr lang="en-US" dirty="0"/>
              <a:t>History</a:t>
            </a:r>
          </a:p>
          <a:p>
            <a:r>
              <a:rPr lang="en-US" dirty="0"/>
              <a:t>Smart group</a:t>
            </a:r>
          </a:p>
          <a:p>
            <a:r>
              <a:rPr lang="en-US" dirty="0"/>
              <a:t>More details</a:t>
            </a:r>
          </a:p>
          <a:p>
            <a:endParaRPr lang="en-US" dirty="0"/>
          </a:p>
        </p:txBody>
      </p:sp>
      <p:pic>
        <p:nvPicPr>
          <p:cNvPr id="4" name="Picture 3" descr="Screenshot of the heartbeats alerts on all Windows computers in the workspace. ">
            <a:extLst>
              <a:ext uri="{FF2B5EF4-FFF2-40B4-BE49-F238E27FC236}">
                <a16:creationId xmlns:a16="http://schemas.microsoft.com/office/drawing/2014/main" id="{3E8197FA-2D04-48D1-8F59-7A1FFF4F994C}"/>
              </a:ext>
            </a:extLst>
          </p:cNvPr>
          <p:cNvPicPr>
            <a:picLocks noChangeAspect="1"/>
          </p:cNvPicPr>
          <p:nvPr/>
        </p:nvPicPr>
        <p:blipFill>
          <a:blip r:embed="rId2"/>
          <a:stretch>
            <a:fillRect/>
          </a:stretch>
        </p:blipFill>
        <p:spPr>
          <a:xfrm>
            <a:off x="2181360" y="1653248"/>
            <a:ext cx="6974324" cy="1530667"/>
          </a:xfrm>
          <a:prstGeom prst="rect">
            <a:avLst/>
          </a:prstGeom>
          <a:ln>
            <a:solidFill>
              <a:schemeClr val="tx1"/>
            </a:solidFill>
          </a:ln>
        </p:spPr>
      </p:pic>
    </p:spTree>
    <p:extLst>
      <p:ext uri="{BB962C8B-B14F-4D97-AF65-F5344CB8AC3E}">
        <p14:creationId xmlns:p14="http://schemas.microsoft.com/office/powerpoint/2010/main" val="118902947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E247B-CB7A-4893-8807-C315120C4D4E}"/>
              </a:ext>
            </a:extLst>
          </p:cNvPr>
          <p:cNvSpPr>
            <a:spLocks noGrp="1"/>
          </p:cNvSpPr>
          <p:nvPr>
            <p:ph type="title"/>
          </p:nvPr>
        </p:nvSpPr>
        <p:spPr/>
        <p:txBody>
          <a:bodyPr/>
          <a:lstStyle/>
          <a:p>
            <a:r>
              <a:rPr lang="en-US" dirty="0"/>
              <a:t>Create an Alert</a:t>
            </a:r>
          </a:p>
        </p:txBody>
      </p:sp>
      <p:sp>
        <p:nvSpPr>
          <p:cNvPr id="3" name="Text Placeholder 2">
            <a:extLst>
              <a:ext uri="{FF2B5EF4-FFF2-40B4-BE49-F238E27FC236}">
                <a16:creationId xmlns:a16="http://schemas.microsoft.com/office/drawing/2014/main" id="{0A35DF2B-2E02-40E2-A639-7288B360BF18}"/>
              </a:ext>
            </a:extLst>
          </p:cNvPr>
          <p:cNvSpPr>
            <a:spLocks noGrp="1"/>
          </p:cNvSpPr>
          <p:nvPr>
            <p:ph type="body" sz="quarter" idx="10"/>
          </p:nvPr>
        </p:nvSpPr>
        <p:spPr/>
        <p:txBody>
          <a:bodyPr/>
          <a:lstStyle/>
          <a:p>
            <a:r>
              <a:rPr lang="en-US" dirty="0"/>
              <a:t>Resource</a:t>
            </a:r>
          </a:p>
          <a:p>
            <a:r>
              <a:rPr lang="en-US" dirty="0"/>
              <a:t>Condition</a:t>
            </a:r>
          </a:p>
          <a:p>
            <a:r>
              <a:rPr lang="en-US" dirty="0"/>
              <a:t>Action Group</a:t>
            </a:r>
          </a:p>
          <a:p>
            <a:r>
              <a:rPr lang="en-US" dirty="0"/>
              <a:t>Alert rule name</a:t>
            </a:r>
          </a:p>
          <a:p>
            <a:r>
              <a:rPr lang="en-US" dirty="0"/>
              <a:t>Description</a:t>
            </a:r>
          </a:p>
          <a:p>
            <a:r>
              <a:rPr lang="en-US" dirty="0"/>
              <a:t>Enable rule upon creation </a:t>
            </a:r>
          </a:p>
          <a:p>
            <a:endParaRPr lang="en-US" dirty="0"/>
          </a:p>
        </p:txBody>
      </p:sp>
      <p:pic>
        <p:nvPicPr>
          <p:cNvPr id="4" name="Picture 3" descr="Screenshot of the create an alert page with resources, conditions, and action groups. ">
            <a:extLst>
              <a:ext uri="{FF2B5EF4-FFF2-40B4-BE49-F238E27FC236}">
                <a16:creationId xmlns:a16="http://schemas.microsoft.com/office/drawing/2014/main" id="{C5191D3D-BF98-4A32-A48B-4C475B759F44}"/>
              </a:ext>
            </a:extLst>
          </p:cNvPr>
          <p:cNvPicPr>
            <a:picLocks noChangeAspect="1"/>
          </p:cNvPicPr>
          <p:nvPr/>
        </p:nvPicPr>
        <p:blipFill>
          <a:blip r:embed="rId3"/>
          <a:stretch>
            <a:fillRect/>
          </a:stretch>
        </p:blipFill>
        <p:spPr>
          <a:xfrm>
            <a:off x="5610000" y="1444300"/>
            <a:ext cx="5871376" cy="4037134"/>
          </a:xfrm>
          <a:prstGeom prst="rect">
            <a:avLst/>
          </a:prstGeom>
        </p:spPr>
      </p:pic>
    </p:spTree>
    <p:extLst>
      <p:ext uri="{BB962C8B-B14F-4D97-AF65-F5344CB8AC3E}">
        <p14:creationId xmlns:p14="http://schemas.microsoft.com/office/powerpoint/2010/main" val="422791025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Module Overview</a:t>
            </a:r>
          </a:p>
        </p:txBody>
      </p:sp>
      <p:sp>
        <p:nvSpPr>
          <p:cNvPr id="4" name="Text Placeholder 3">
            <a:extLst>
              <a:ext uri="{FF2B5EF4-FFF2-40B4-BE49-F238E27FC236}">
                <a16:creationId xmlns:a16="http://schemas.microsoft.com/office/drawing/2014/main" id="{C62A348E-B1F0-4C72-8FC7-27FAEEB77CAD}"/>
              </a:ext>
            </a:extLst>
          </p:cNvPr>
          <p:cNvSpPr>
            <a:spLocks noGrp="1"/>
          </p:cNvSpPr>
          <p:nvPr>
            <p:ph type="body" sz="quarter" idx="10"/>
          </p:nvPr>
        </p:nvSpPr>
        <p:spPr>
          <a:xfrm>
            <a:off x="584200" y="1435497"/>
            <a:ext cx="11018520" cy="3016210"/>
          </a:xfrm>
        </p:spPr>
        <p:txBody>
          <a:bodyPr/>
          <a:lstStyle/>
          <a:p>
            <a:r>
              <a:rPr lang="en-US" dirty="0"/>
              <a:t>Azure Monitor</a:t>
            </a:r>
          </a:p>
          <a:p>
            <a:r>
              <a:rPr lang="en-US" dirty="0"/>
              <a:t>Azure Alerts</a:t>
            </a:r>
          </a:p>
          <a:p>
            <a:r>
              <a:rPr lang="en-US" dirty="0"/>
              <a:t>Log Analytics</a:t>
            </a:r>
          </a:p>
          <a:p>
            <a:r>
              <a:rPr lang="en-US" dirty="0"/>
              <a:t>Network Watcher</a:t>
            </a:r>
          </a:p>
          <a:p>
            <a:r>
              <a:rPr lang="en-US" dirty="0"/>
              <a:t>Lab and Review Questions</a:t>
            </a:r>
          </a:p>
          <a:p>
            <a:endParaRPr lang="en-US" dirty="0"/>
          </a:p>
        </p:txBody>
      </p:sp>
    </p:spTree>
    <p:extLst>
      <p:ext uri="{BB962C8B-B14F-4D97-AF65-F5344CB8AC3E}">
        <p14:creationId xmlns:p14="http://schemas.microsoft.com/office/powerpoint/2010/main" val="165340023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6EDCF-1ABE-4C85-987F-3E8F231E43D7}"/>
              </a:ext>
            </a:extLst>
          </p:cNvPr>
          <p:cNvSpPr>
            <a:spLocks noGrp="1"/>
          </p:cNvSpPr>
          <p:nvPr>
            <p:ph type="title"/>
          </p:nvPr>
        </p:nvSpPr>
        <p:spPr/>
        <p:txBody>
          <a:bodyPr/>
          <a:lstStyle/>
          <a:p>
            <a:r>
              <a:rPr lang="en-US" dirty="0"/>
              <a:t>Demonstration - Alerts</a:t>
            </a:r>
          </a:p>
        </p:txBody>
      </p:sp>
      <p:sp>
        <p:nvSpPr>
          <p:cNvPr id="3" name="Text Placeholder 2">
            <a:extLst>
              <a:ext uri="{FF2B5EF4-FFF2-40B4-BE49-F238E27FC236}">
                <a16:creationId xmlns:a16="http://schemas.microsoft.com/office/drawing/2014/main" id="{1E737064-2FA4-4C90-93CD-A7C322B9FCDE}"/>
              </a:ext>
            </a:extLst>
          </p:cNvPr>
          <p:cNvSpPr>
            <a:spLocks noGrp="1"/>
          </p:cNvSpPr>
          <p:nvPr>
            <p:ph type="body" sz="quarter" idx="10"/>
          </p:nvPr>
        </p:nvSpPr>
        <p:spPr>
          <a:xfrm>
            <a:off x="584200" y="1435497"/>
            <a:ext cx="11018520" cy="1982081"/>
          </a:xfrm>
        </p:spPr>
        <p:txBody>
          <a:bodyPr/>
          <a:lstStyle/>
          <a:p>
            <a:r>
              <a:rPr lang="en-US" dirty="0"/>
              <a:t>Create an alert rule</a:t>
            </a:r>
          </a:p>
          <a:p>
            <a:r>
              <a:rPr lang="en-US" dirty="0"/>
              <a:t>Explore alert targets</a:t>
            </a:r>
          </a:p>
          <a:p>
            <a:r>
              <a:rPr lang="en-US" dirty="0"/>
              <a:t>Explore alert conditions</a:t>
            </a:r>
          </a:p>
          <a:p>
            <a:r>
              <a:rPr lang="en-US" dirty="0"/>
              <a:t>Explore alert details</a:t>
            </a:r>
          </a:p>
        </p:txBody>
      </p:sp>
    </p:spTree>
    <p:extLst>
      <p:ext uri="{BB962C8B-B14F-4D97-AF65-F5344CB8AC3E}">
        <p14:creationId xmlns:p14="http://schemas.microsoft.com/office/powerpoint/2010/main" val="381101288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03: Log Analytics</a:t>
            </a:r>
          </a:p>
        </p:txBody>
      </p:sp>
    </p:spTree>
    <p:extLst>
      <p:ext uri="{BB962C8B-B14F-4D97-AF65-F5344CB8AC3E}">
        <p14:creationId xmlns:p14="http://schemas.microsoft.com/office/powerpoint/2010/main" val="3009258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Log Analytics Overview</a:t>
            </a:r>
          </a:p>
        </p:txBody>
      </p:sp>
      <p:sp>
        <p:nvSpPr>
          <p:cNvPr id="3" name="Text Placeholder 2">
            <a:extLst>
              <a:ext uri="{FF2B5EF4-FFF2-40B4-BE49-F238E27FC236}">
                <a16:creationId xmlns:a16="http://schemas.microsoft.com/office/drawing/2014/main" id="{97646B31-8D71-49FF-8D10-412C49985820}"/>
              </a:ext>
            </a:extLst>
          </p:cNvPr>
          <p:cNvSpPr>
            <a:spLocks noGrp="1"/>
          </p:cNvSpPr>
          <p:nvPr>
            <p:ph type="body" sz="quarter" idx="10"/>
          </p:nvPr>
        </p:nvSpPr>
        <p:spPr>
          <a:xfrm>
            <a:off x="584200" y="1435497"/>
            <a:ext cx="11018520" cy="3533275"/>
          </a:xfrm>
        </p:spPr>
        <p:txBody>
          <a:bodyPr/>
          <a:lstStyle/>
          <a:p>
            <a:r>
              <a:rPr lang="en-US" dirty="0"/>
              <a:t>Log Analytics Scenarios</a:t>
            </a:r>
          </a:p>
          <a:p>
            <a:r>
              <a:rPr lang="en-US" dirty="0"/>
              <a:t>Create a Workspace</a:t>
            </a:r>
          </a:p>
          <a:p>
            <a:r>
              <a:rPr lang="en-US" dirty="0"/>
              <a:t>Connected Sources</a:t>
            </a:r>
          </a:p>
          <a:p>
            <a:r>
              <a:rPr lang="en-US" dirty="0"/>
              <a:t>Data Sources</a:t>
            </a:r>
          </a:p>
          <a:p>
            <a:r>
              <a:rPr lang="en-US" dirty="0"/>
              <a:t>Log Analytics Querying</a:t>
            </a:r>
          </a:p>
          <a:p>
            <a:r>
              <a:rPr lang="en-US" dirty="0"/>
              <a:t>Query Language Syntax</a:t>
            </a:r>
          </a:p>
          <a:p>
            <a:r>
              <a:rPr lang="en-US" dirty="0"/>
              <a:t>Demonstration – Log Analytics</a:t>
            </a:r>
          </a:p>
        </p:txBody>
      </p:sp>
    </p:spTree>
    <p:extLst>
      <p:ext uri="{BB962C8B-B14F-4D97-AF65-F5344CB8AC3E}">
        <p14:creationId xmlns:p14="http://schemas.microsoft.com/office/powerpoint/2010/main" val="403808013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B8E15-07CC-4B42-AB9F-9162C9F776EB}"/>
              </a:ext>
            </a:extLst>
          </p:cNvPr>
          <p:cNvSpPr>
            <a:spLocks noGrp="1"/>
          </p:cNvSpPr>
          <p:nvPr>
            <p:ph type="title"/>
          </p:nvPr>
        </p:nvSpPr>
        <p:spPr/>
        <p:txBody>
          <a:bodyPr/>
          <a:lstStyle/>
          <a:p>
            <a:r>
              <a:rPr lang="en-US" dirty="0"/>
              <a:t>Log Analytics Scenarios</a:t>
            </a:r>
          </a:p>
        </p:txBody>
      </p:sp>
      <p:sp>
        <p:nvSpPr>
          <p:cNvPr id="5" name="Text Placeholder 4">
            <a:extLst>
              <a:ext uri="{FF2B5EF4-FFF2-40B4-BE49-F238E27FC236}">
                <a16:creationId xmlns:a16="http://schemas.microsoft.com/office/drawing/2014/main" id="{3DEAA8B7-AEE0-4F9F-8258-1619B1132534}"/>
              </a:ext>
            </a:extLst>
          </p:cNvPr>
          <p:cNvSpPr>
            <a:spLocks noGrp="1"/>
          </p:cNvSpPr>
          <p:nvPr>
            <p:ph type="body" sz="quarter" idx="10"/>
          </p:nvPr>
        </p:nvSpPr>
        <p:spPr>
          <a:xfrm>
            <a:off x="584200" y="1435100"/>
            <a:ext cx="5212080" cy="4678204"/>
          </a:xfrm>
        </p:spPr>
        <p:txBody>
          <a:bodyPr/>
          <a:lstStyle/>
          <a:p>
            <a:pPr algn="ctr"/>
            <a:r>
              <a:rPr lang="en-US" sz="2400" b="1" dirty="0"/>
              <a:t>Example 1 - Assessing updates</a:t>
            </a:r>
          </a:p>
          <a:p>
            <a:pPr marL="342900" indent="-342900">
              <a:buFont typeface="Arial" panose="020B0604020202020204" pitchFamily="34" charset="0"/>
              <a:buChar char="•"/>
            </a:pPr>
            <a:r>
              <a:rPr lang="en-US" sz="2400" dirty="0"/>
              <a:t>IT Administrators assess systems update requirements</a:t>
            </a:r>
          </a:p>
          <a:p>
            <a:pPr marL="342900" indent="-342900">
              <a:buFont typeface="Arial" panose="020B0604020202020204" pitchFamily="34" charset="0"/>
              <a:buChar char="•"/>
            </a:pPr>
            <a:r>
              <a:rPr lang="en-US" sz="2400" dirty="0"/>
              <a:t>Must be able to accurately schedule updates</a:t>
            </a:r>
          </a:p>
          <a:p>
            <a:pPr marL="342900" indent="-342900">
              <a:buFont typeface="Arial" panose="020B0604020202020204" pitchFamily="34" charset="0"/>
              <a:buChar char="•"/>
            </a:pPr>
            <a:r>
              <a:rPr lang="en-US" sz="2400" dirty="0"/>
              <a:t>OMS/Log Analytics collects data from all customers performing updates</a:t>
            </a:r>
          </a:p>
          <a:p>
            <a:pPr marL="342900" indent="-342900">
              <a:buFont typeface="Arial" panose="020B0604020202020204" pitchFamily="34" charset="0"/>
              <a:buChar char="•"/>
            </a:pPr>
            <a:r>
              <a:rPr lang="en-US" sz="2400" dirty="0"/>
              <a:t>Uses "Crowd-sourced" data to provide an average time to help meet strict SLAs</a:t>
            </a:r>
          </a:p>
        </p:txBody>
      </p:sp>
      <p:sp>
        <p:nvSpPr>
          <p:cNvPr id="6" name="Text Placeholder 5">
            <a:extLst>
              <a:ext uri="{FF2B5EF4-FFF2-40B4-BE49-F238E27FC236}">
                <a16:creationId xmlns:a16="http://schemas.microsoft.com/office/drawing/2014/main" id="{6E61254D-2C5B-40DB-B28F-1B77C3CC00EC}"/>
              </a:ext>
            </a:extLst>
          </p:cNvPr>
          <p:cNvSpPr>
            <a:spLocks noGrp="1"/>
          </p:cNvSpPr>
          <p:nvPr>
            <p:ph type="body" sz="quarter" idx="12"/>
          </p:nvPr>
        </p:nvSpPr>
        <p:spPr>
          <a:xfrm>
            <a:off x="6397171" y="1435100"/>
            <a:ext cx="5212080" cy="4770537"/>
          </a:xfrm>
        </p:spPr>
        <p:txBody>
          <a:bodyPr/>
          <a:lstStyle/>
          <a:p>
            <a:pPr algn="ctr"/>
            <a:r>
              <a:rPr lang="en-US" sz="2400" b="1" dirty="0"/>
              <a:t>Example 2 - Change tracking</a:t>
            </a:r>
          </a:p>
          <a:p>
            <a:pPr marL="342900" indent="-342900">
              <a:buFont typeface="Arial" panose="020B0604020202020204" pitchFamily="34" charset="0"/>
              <a:buChar char="•"/>
            </a:pPr>
            <a:r>
              <a:rPr lang="en-US" sz="2400" dirty="0"/>
              <a:t>Troubleshooting operational incidents is a complex process</a:t>
            </a:r>
          </a:p>
          <a:p>
            <a:pPr marL="342900" indent="-342900">
              <a:buFont typeface="Arial" panose="020B0604020202020204" pitchFamily="34" charset="0"/>
              <a:buChar char="•"/>
            </a:pPr>
            <a:r>
              <a:rPr lang="en-US" sz="2400" dirty="0"/>
              <a:t>OMS/Log Analytics let you perform analysis from multiple angles, using a variety of sources</a:t>
            </a:r>
          </a:p>
          <a:p>
            <a:pPr marL="342900" indent="-342900">
              <a:buFont typeface="Arial" panose="020B0604020202020204" pitchFamily="34" charset="0"/>
              <a:buChar char="•"/>
            </a:pPr>
            <a:r>
              <a:rPr lang="en-US" sz="2400" dirty="0"/>
              <a:t>Everything correlated through a single interface</a:t>
            </a:r>
          </a:p>
          <a:p>
            <a:pPr marL="342900" indent="-342900">
              <a:buFont typeface="Arial" panose="020B0604020202020204" pitchFamily="34" charset="0"/>
              <a:buChar char="•"/>
            </a:pPr>
            <a:r>
              <a:rPr lang="en-US" sz="2400" dirty="0"/>
              <a:t>Track issues such as unexpected system reboots or shutdowns</a:t>
            </a:r>
          </a:p>
          <a:p>
            <a:endParaRPr lang="en-US" sz="2000" dirty="0"/>
          </a:p>
        </p:txBody>
      </p:sp>
    </p:spTree>
    <p:extLst>
      <p:ext uri="{BB962C8B-B14F-4D97-AF65-F5344CB8AC3E}">
        <p14:creationId xmlns:p14="http://schemas.microsoft.com/office/powerpoint/2010/main" val="28387288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Create a Workspace</a:t>
            </a:r>
          </a:p>
        </p:txBody>
      </p:sp>
      <p:sp>
        <p:nvSpPr>
          <p:cNvPr id="6" name="Text Placeholder 5"/>
          <p:cNvSpPr>
            <a:spLocks noGrp="1"/>
          </p:cNvSpPr>
          <p:nvPr>
            <p:ph type="body" sz="quarter" idx="10"/>
          </p:nvPr>
        </p:nvSpPr>
        <p:spPr>
          <a:xfrm>
            <a:off x="584201" y="1435100"/>
            <a:ext cx="6196610" cy="3619452"/>
          </a:xfrm>
        </p:spPr>
        <p:txBody>
          <a:bodyPr/>
          <a:lstStyle/>
          <a:p>
            <a:r>
              <a:rPr lang="en-US" dirty="0"/>
              <a:t>A workspace is an Azure resource and is a container where data is collected, aggregated, analyzed, and presented</a:t>
            </a:r>
          </a:p>
          <a:p>
            <a:r>
              <a:rPr lang="en-US" dirty="0"/>
              <a:t>You can have multiple workspaces per Azure subscription, and you can have access to more than one workspace</a:t>
            </a:r>
          </a:p>
          <a:p>
            <a:r>
              <a:rPr lang="en-US" dirty="0"/>
              <a:t>A workspace provides a geographic location, data isolation, and scope</a:t>
            </a:r>
          </a:p>
        </p:txBody>
      </p:sp>
      <p:pic>
        <p:nvPicPr>
          <p:cNvPr id="9" name="Picture 8" descr="Screenshot of the Log analytics workspace page, showing the standard settings for creating a new resource: in this case, creating a new Log Analytics workspace, the settings shown are OMS Workspace, Subscription, Resource group, and location.">
            <a:extLst>
              <a:ext uri="{FF2B5EF4-FFF2-40B4-BE49-F238E27FC236}">
                <a16:creationId xmlns:a16="http://schemas.microsoft.com/office/drawing/2014/main" id="{138FF0A8-17E2-4C1E-BBC0-5B38121BB10C}"/>
              </a:ext>
            </a:extLst>
          </p:cNvPr>
          <p:cNvPicPr/>
          <p:nvPr/>
        </p:nvPicPr>
        <p:blipFill>
          <a:blip r:embed="rId3"/>
          <a:stretch>
            <a:fillRect/>
          </a:stretch>
        </p:blipFill>
        <p:spPr>
          <a:xfrm>
            <a:off x="7609490" y="1435100"/>
            <a:ext cx="3881145" cy="3944010"/>
          </a:xfrm>
          <a:prstGeom prst="rect">
            <a:avLst/>
          </a:prstGeom>
          <a:ln>
            <a:solidFill>
              <a:schemeClr val="tx1"/>
            </a:solidFill>
          </a:ln>
        </p:spPr>
      </p:pic>
    </p:spTree>
    <p:extLst>
      <p:ext uri="{BB962C8B-B14F-4D97-AF65-F5344CB8AC3E}">
        <p14:creationId xmlns:p14="http://schemas.microsoft.com/office/powerpoint/2010/main" val="60174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Connected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638255"/>
            <a:ext cx="11018520" cy="1465016"/>
          </a:xfrm>
        </p:spPr>
        <p:txBody>
          <a:bodyPr/>
          <a:lstStyle/>
          <a:p>
            <a:r>
              <a:rPr lang="en-US" dirty="0"/>
              <a:t>Connected Sources generate data</a:t>
            </a:r>
          </a:p>
          <a:p>
            <a:r>
              <a:rPr lang="en-US" dirty="0"/>
              <a:t>Data can be collected from Windows, Linux, SCOM and Azure Storage</a:t>
            </a:r>
          </a:p>
          <a:p>
            <a:endParaRPr lang="en-US" dirty="0"/>
          </a:p>
        </p:txBody>
      </p:sp>
      <p:pic>
        <p:nvPicPr>
          <p:cNvPr id="4" name="Picture 3" descr="Diagram showing who Connected Sources flow data to the Log Analytics service. The flow and steps in the graphic are numbered 1 -5, and are described in the content.">
            <a:extLst>
              <a:ext uri="{FF2B5EF4-FFF2-40B4-BE49-F238E27FC236}">
                <a16:creationId xmlns:a16="http://schemas.microsoft.com/office/drawing/2014/main" id="{78290FED-D675-4F53-BEE1-F0ED70EC3AC4}"/>
              </a:ext>
            </a:extLst>
          </p:cNvPr>
          <p:cNvPicPr/>
          <p:nvPr/>
        </p:nvPicPr>
        <p:blipFill>
          <a:blip r:embed="rId3"/>
          <a:stretch>
            <a:fillRect/>
          </a:stretch>
        </p:blipFill>
        <p:spPr>
          <a:xfrm>
            <a:off x="584200" y="1435100"/>
            <a:ext cx="10294917" cy="2995980"/>
          </a:xfrm>
          <a:prstGeom prst="rect">
            <a:avLst/>
          </a:prstGeom>
        </p:spPr>
      </p:pic>
    </p:spTree>
    <p:extLst>
      <p:ext uri="{BB962C8B-B14F-4D97-AF65-F5344CB8AC3E}">
        <p14:creationId xmlns:p14="http://schemas.microsoft.com/office/powerpoint/2010/main" val="28218838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630F1-5051-4E93-9C87-3C53BC5E769F}"/>
              </a:ext>
            </a:extLst>
          </p:cNvPr>
          <p:cNvSpPr>
            <a:spLocks noGrp="1"/>
          </p:cNvSpPr>
          <p:nvPr>
            <p:ph type="title"/>
          </p:nvPr>
        </p:nvSpPr>
        <p:spPr/>
        <p:txBody>
          <a:bodyPr/>
          <a:lstStyle/>
          <a:p>
            <a:r>
              <a:rPr lang="en-US" dirty="0"/>
              <a:t>Data Sources</a:t>
            </a:r>
          </a:p>
        </p:txBody>
      </p:sp>
      <p:sp>
        <p:nvSpPr>
          <p:cNvPr id="3" name="Text Placeholder 2">
            <a:extLst>
              <a:ext uri="{FF2B5EF4-FFF2-40B4-BE49-F238E27FC236}">
                <a16:creationId xmlns:a16="http://schemas.microsoft.com/office/drawing/2014/main" id="{482C891D-307E-4D2E-9096-D2722E623048}"/>
              </a:ext>
            </a:extLst>
          </p:cNvPr>
          <p:cNvSpPr>
            <a:spLocks noGrp="1"/>
          </p:cNvSpPr>
          <p:nvPr>
            <p:ph type="body" sz="quarter" idx="10"/>
          </p:nvPr>
        </p:nvSpPr>
        <p:spPr>
          <a:xfrm>
            <a:off x="584200" y="4459312"/>
            <a:ext cx="11018520" cy="1809726"/>
          </a:xfrm>
        </p:spPr>
        <p:txBody>
          <a:bodyPr/>
          <a:lstStyle/>
          <a:p>
            <a:r>
              <a:rPr lang="en-US" dirty="0"/>
              <a:t>Data sources include: Windows Event Logs, Windows Performance Counters, Linux Performance Counters, IIS Logs, Custom Fields, Custom Logs, and Syslog. </a:t>
            </a:r>
          </a:p>
          <a:p>
            <a:r>
              <a:rPr lang="en-US" dirty="0"/>
              <a:t>Each data source has additional configuration options.</a:t>
            </a:r>
          </a:p>
        </p:txBody>
      </p:sp>
      <p:pic>
        <p:nvPicPr>
          <p:cNvPr id="5" name="Picture 4" descr="Diagram showing how data is collected from various connected sources (for example logs and performance counters) and stored as a set of records with its own set of properties. The data is then stored in the OMS Repository.">
            <a:extLst>
              <a:ext uri="{FF2B5EF4-FFF2-40B4-BE49-F238E27FC236}">
                <a16:creationId xmlns:a16="http://schemas.microsoft.com/office/drawing/2014/main" id="{6765F268-8E28-4939-A686-D15FEB7E4410}"/>
              </a:ext>
            </a:extLst>
          </p:cNvPr>
          <p:cNvPicPr/>
          <p:nvPr/>
        </p:nvPicPr>
        <p:blipFill>
          <a:blip r:embed="rId3"/>
          <a:stretch>
            <a:fillRect/>
          </a:stretch>
        </p:blipFill>
        <p:spPr>
          <a:xfrm>
            <a:off x="584200" y="1435100"/>
            <a:ext cx="10079842" cy="2911269"/>
          </a:xfrm>
          <a:prstGeom prst="rect">
            <a:avLst/>
          </a:prstGeom>
        </p:spPr>
      </p:pic>
    </p:spTree>
    <p:extLst>
      <p:ext uri="{BB962C8B-B14F-4D97-AF65-F5344CB8AC3E}">
        <p14:creationId xmlns:p14="http://schemas.microsoft.com/office/powerpoint/2010/main" val="152527712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Log Analytics Querying</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584200" y="4342142"/>
            <a:ext cx="11018520" cy="1982081"/>
          </a:xfrm>
        </p:spPr>
        <p:txBody>
          <a:bodyPr/>
          <a:lstStyle/>
          <a:p>
            <a:r>
              <a:rPr lang="en-US" dirty="0"/>
              <a:t>Log Analytics provides a query syntax </a:t>
            </a:r>
          </a:p>
          <a:p>
            <a:r>
              <a:rPr lang="en-US" dirty="0"/>
              <a:t>Quickly retrieve and consolidate data in the repository</a:t>
            </a:r>
          </a:p>
          <a:p>
            <a:r>
              <a:rPr lang="en-US" dirty="0"/>
              <a:t>Save or have log searches run automatically to create an alert </a:t>
            </a:r>
          </a:p>
          <a:p>
            <a:r>
              <a:rPr lang="en-US" dirty="0"/>
              <a:t>Export the data to Power BI or Excel</a:t>
            </a:r>
          </a:p>
        </p:txBody>
      </p:sp>
      <p:pic>
        <p:nvPicPr>
          <p:cNvPr id="2" name="Picture 1" descr="Screenshot of a Log Analytics query (Type=Event Source | measure count() by Source). Shows 120 results based on data source with bar chart visualizations of the query results.">
            <a:extLst>
              <a:ext uri="{FF2B5EF4-FFF2-40B4-BE49-F238E27FC236}">
                <a16:creationId xmlns:a16="http://schemas.microsoft.com/office/drawing/2014/main" id="{373CE482-116F-4488-BB79-66602D3FE6AA}"/>
              </a:ext>
            </a:extLst>
          </p:cNvPr>
          <p:cNvPicPr>
            <a:picLocks noChangeAspect="1"/>
          </p:cNvPicPr>
          <p:nvPr/>
        </p:nvPicPr>
        <p:blipFill>
          <a:blip r:embed="rId3"/>
          <a:stretch>
            <a:fillRect/>
          </a:stretch>
        </p:blipFill>
        <p:spPr>
          <a:xfrm>
            <a:off x="584199" y="1278019"/>
            <a:ext cx="10091717" cy="2664589"/>
          </a:xfrm>
          <a:prstGeom prst="rect">
            <a:avLst/>
          </a:prstGeom>
          <a:ln>
            <a:solidFill>
              <a:schemeClr val="tx1"/>
            </a:solidFill>
          </a:ln>
        </p:spPr>
      </p:pic>
    </p:spTree>
    <p:extLst>
      <p:ext uri="{BB962C8B-B14F-4D97-AF65-F5344CB8AC3E}">
        <p14:creationId xmlns:p14="http://schemas.microsoft.com/office/powerpoint/2010/main" val="305324842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621376-13AB-4493-AA50-3523327179B5}"/>
              </a:ext>
            </a:extLst>
          </p:cNvPr>
          <p:cNvSpPr>
            <a:spLocks noGrp="1"/>
          </p:cNvSpPr>
          <p:nvPr>
            <p:ph type="title"/>
          </p:nvPr>
        </p:nvSpPr>
        <p:spPr>
          <a:xfrm>
            <a:off x="588263" y="457200"/>
            <a:ext cx="11018520" cy="553998"/>
          </a:xfrm>
        </p:spPr>
        <p:txBody>
          <a:bodyPr/>
          <a:lstStyle/>
          <a:p>
            <a:r>
              <a:rPr lang="en-US" b="1" dirty="0"/>
              <a:t>Query Language Syntax</a:t>
            </a:r>
          </a:p>
        </p:txBody>
      </p:sp>
      <p:sp>
        <p:nvSpPr>
          <p:cNvPr id="5" name="Text Placeholder 4">
            <a:extLst>
              <a:ext uri="{FF2B5EF4-FFF2-40B4-BE49-F238E27FC236}">
                <a16:creationId xmlns:a16="http://schemas.microsoft.com/office/drawing/2014/main" id="{A58B3146-DCAC-4D71-BFC2-2AB05F09CDA2}"/>
              </a:ext>
            </a:extLst>
          </p:cNvPr>
          <p:cNvSpPr>
            <a:spLocks noGrp="1"/>
          </p:cNvSpPr>
          <p:nvPr>
            <p:ph type="body" sz="quarter" idx="10"/>
          </p:nvPr>
        </p:nvSpPr>
        <p:spPr>
          <a:xfrm>
            <a:off x="861270" y="4511366"/>
            <a:ext cx="7638732" cy="1785104"/>
          </a:xfrm>
        </p:spPr>
        <p:txBody>
          <a:bodyPr/>
          <a:lstStyle/>
          <a:p>
            <a:pPr marL="228600" lvl="1" indent="0">
              <a:buNone/>
            </a:pPr>
            <a:r>
              <a:rPr lang="en-US" dirty="0">
                <a:latin typeface="Consolas" panose="020B0609020204030204" pitchFamily="49" charset="0"/>
              </a:rPr>
              <a:t>Event</a:t>
            </a:r>
          </a:p>
          <a:p>
            <a:pPr marL="228600" lvl="1" indent="0">
              <a:buNone/>
            </a:pPr>
            <a:r>
              <a:rPr lang="en-US" dirty="0">
                <a:latin typeface="Consolas" panose="020B0609020204030204" pitchFamily="49" charset="0"/>
              </a:rPr>
              <a:t>| where (EventLevelName == "Error")</a:t>
            </a:r>
          </a:p>
          <a:p>
            <a:pPr marL="228600" lvl="1" indent="0">
              <a:buNone/>
            </a:pPr>
            <a:r>
              <a:rPr lang="en-US" dirty="0">
                <a:latin typeface="Consolas" panose="020B0609020204030204" pitchFamily="49" charset="0"/>
              </a:rPr>
              <a:t>| where (TimeGenerated &gt; ago(1days))</a:t>
            </a:r>
          </a:p>
          <a:p>
            <a:pPr marL="228600" lvl="1" indent="0">
              <a:buNone/>
            </a:pPr>
            <a:r>
              <a:rPr lang="en-US" dirty="0">
                <a:latin typeface="Consolas" panose="020B0609020204030204" pitchFamily="49" charset="0"/>
              </a:rPr>
              <a:t>| summarize ErrorCount = count() by Computer</a:t>
            </a:r>
          </a:p>
          <a:p>
            <a:pPr marL="228600" lvl="1" indent="0">
              <a:buNone/>
            </a:pPr>
            <a:r>
              <a:rPr lang="en-US" dirty="0">
                <a:latin typeface="Consolas" panose="020B0609020204030204" pitchFamily="49" charset="0"/>
              </a:rPr>
              <a:t>| top 10 by ErrorCount desc</a:t>
            </a:r>
          </a:p>
        </p:txBody>
      </p:sp>
      <p:pic>
        <p:nvPicPr>
          <p:cNvPr id="6" name="Picture 5" descr="Illustration showing how Log Analytics queries are built from data in dedicated tables in a Log Analytics workspace. An example of a query is given that uses the main query tables (Event, Syslog, Heartbeat, and Alert).">
            <a:extLst>
              <a:ext uri="{FF2B5EF4-FFF2-40B4-BE49-F238E27FC236}">
                <a16:creationId xmlns:a16="http://schemas.microsoft.com/office/drawing/2014/main" id="{1EDFD141-9E91-43BB-8AD9-9C5B8BA7E06C}"/>
              </a:ext>
            </a:extLst>
          </p:cNvPr>
          <p:cNvPicPr/>
          <p:nvPr/>
        </p:nvPicPr>
        <p:blipFill>
          <a:blip r:embed="rId3"/>
          <a:stretch>
            <a:fillRect/>
          </a:stretch>
        </p:blipFill>
        <p:spPr>
          <a:xfrm>
            <a:off x="892959" y="1435099"/>
            <a:ext cx="10067966" cy="2982521"/>
          </a:xfrm>
          <a:prstGeom prst="rect">
            <a:avLst/>
          </a:prstGeom>
        </p:spPr>
      </p:pic>
    </p:spTree>
    <p:extLst>
      <p:ext uri="{BB962C8B-B14F-4D97-AF65-F5344CB8AC3E}">
        <p14:creationId xmlns:p14="http://schemas.microsoft.com/office/powerpoint/2010/main" val="374233620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1B58F-BE39-483F-8A07-8DEC36C5B91E}"/>
              </a:ext>
            </a:extLst>
          </p:cNvPr>
          <p:cNvSpPr>
            <a:spLocks noGrp="1"/>
          </p:cNvSpPr>
          <p:nvPr>
            <p:ph type="title"/>
          </p:nvPr>
        </p:nvSpPr>
        <p:spPr/>
        <p:txBody>
          <a:bodyPr/>
          <a:lstStyle/>
          <a:p>
            <a:r>
              <a:rPr lang="fr-FR" dirty="0"/>
              <a:t>Operations Management Suite – Log Analytics</a:t>
            </a:r>
            <a:endParaRPr lang="en-US" dirty="0"/>
          </a:p>
        </p:txBody>
      </p:sp>
      <p:sp>
        <p:nvSpPr>
          <p:cNvPr id="4" name="Content Placeholder 2">
            <a:extLst>
              <a:ext uri="{FF2B5EF4-FFF2-40B4-BE49-F238E27FC236}">
                <a16:creationId xmlns:a16="http://schemas.microsoft.com/office/drawing/2014/main" id="{8BCFE739-6B36-4124-8938-3D3F453173DD}"/>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Powerful Query Language</a:t>
            </a:r>
          </a:p>
          <a:p>
            <a:pPr lvl="0"/>
            <a:r>
              <a:rPr lang="en-US" kern="0" dirty="0">
                <a:solidFill>
                  <a:srgbClr val="000000"/>
                </a:solidFill>
              </a:rPr>
              <a:t>Click-to-filter scenarios</a:t>
            </a:r>
          </a:p>
          <a:p>
            <a:pPr lvl="0"/>
            <a:r>
              <a:rPr lang="en-US" kern="0" dirty="0">
                <a:solidFill>
                  <a:srgbClr val="000000"/>
                </a:solidFill>
              </a:rPr>
              <a:t>Saved Search</a:t>
            </a:r>
          </a:p>
          <a:p>
            <a:pPr lvl="0"/>
            <a:r>
              <a:rPr lang="en-US" kern="0" dirty="0">
                <a:solidFill>
                  <a:srgbClr val="000000"/>
                </a:solidFill>
              </a:rPr>
              <a:t>Export to CSV</a:t>
            </a:r>
          </a:p>
          <a:p>
            <a:pPr lvl="0"/>
            <a:r>
              <a:rPr lang="en-US" kern="0" dirty="0">
                <a:solidFill>
                  <a:srgbClr val="000000"/>
                </a:solidFill>
              </a:rPr>
              <a:t>Use “Azure Log Analytics” for</a:t>
            </a:r>
            <a:br>
              <a:rPr lang="en-US" kern="0" dirty="0">
                <a:solidFill>
                  <a:srgbClr val="000000"/>
                </a:solidFill>
              </a:rPr>
            </a:br>
            <a:r>
              <a:rPr lang="en-US" kern="0" dirty="0">
                <a:solidFill>
                  <a:srgbClr val="000000"/>
                </a:solidFill>
              </a:rPr>
              <a:t>more advanced querying</a:t>
            </a:r>
            <a:br>
              <a:rPr lang="en-US" kern="0" dirty="0">
                <a:solidFill>
                  <a:srgbClr val="000000"/>
                </a:solidFill>
              </a:rPr>
            </a:br>
            <a:r>
              <a:rPr lang="en-US" kern="0" dirty="0">
                <a:solidFill>
                  <a:srgbClr val="000000"/>
                </a:solidFill>
              </a:rPr>
              <a:t>(portal.loganalytics.io)</a:t>
            </a:r>
          </a:p>
          <a:p>
            <a:pPr lvl="0"/>
            <a:endParaRPr lang="en-US" kern="0" dirty="0">
              <a:solidFill>
                <a:srgbClr val="000000"/>
              </a:solidFill>
            </a:endParaRPr>
          </a:p>
        </p:txBody>
      </p:sp>
      <p:grpSp>
        <p:nvGrpSpPr>
          <p:cNvPr id="3" name="Group 2" descr="Query and blade in the Azure portal">
            <a:extLst>
              <a:ext uri="{FF2B5EF4-FFF2-40B4-BE49-F238E27FC236}">
                <a16:creationId xmlns:a16="http://schemas.microsoft.com/office/drawing/2014/main" id="{EF5579F0-A4A2-4935-BBA4-6D61BD4C2833}"/>
              </a:ext>
            </a:extLst>
          </p:cNvPr>
          <p:cNvGrpSpPr/>
          <p:nvPr/>
        </p:nvGrpSpPr>
        <p:grpSpPr>
          <a:xfrm>
            <a:off x="6204623" y="2008415"/>
            <a:ext cx="3594127" cy="3622198"/>
            <a:chOff x="4680622" y="2008415"/>
            <a:chExt cx="3594127" cy="3622198"/>
          </a:xfrm>
        </p:grpSpPr>
        <p:pic>
          <p:nvPicPr>
            <p:cNvPr id="5" name="Picture 4" descr="OMS log query">
              <a:extLst>
                <a:ext uri="{FF2B5EF4-FFF2-40B4-BE49-F238E27FC236}">
                  <a16:creationId xmlns:a16="http://schemas.microsoft.com/office/drawing/2014/main" id="{A9197209-C484-4112-8EB7-DE1CCB170CEB}"/>
                </a:ext>
              </a:extLst>
            </p:cNvPr>
            <p:cNvPicPr>
              <a:picLocks noChangeAspect="1"/>
            </p:cNvPicPr>
            <p:nvPr/>
          </p:nvPicPr>
          <p:blipFill>
            <a:blip r:embed="rId3"/>
            <a:stretch>
              <a:fillRect/>
            </a:stretch>
          </p:blipFill>
          <p:spPr>
            <a:xfrm>
              <a:off x="4680622" y="2008415"/>
              <a:ext cx="3594127" cy="692155"/>
            </a:xfrm>
            <a:prstGeom prst="rect">
              <a:avLst/>
            </a:prstGeom>
            <a:ln>
              <a:solidFill>
                <a:srgbClr val="002060"/>
              </a:solidFill>
            </a:ln>
          </p:spPr>
        </p:pic>
        <p:pic>
          <p:nvPicPr>
            <p:cNvPr id="6" name="Picture 5">
              <a:extLst>
                <a:ext uri="{FF2B5EF4-FFF2-40B4-BE49-F238E27FC236}">
                  <a16:creationId xmlns:a16="http://schemas.microsoft.com/office/drawing/2014/main" id="{6FC7FB25-9C79-42B0-AFDB-E929F16BAD85}"/>
                </a:ext>
              </a:extLst>
            </p:cNvPr>
            <p:cNvPicPr>
              <a:picLocks noChangeAspect="1"/>
            </p:cNvPicPr>
            <p:nvPr/>
          </p:nvPicPr>
          <p:blipFill>
            <a:blip r:embed="rId4"/>
            <a:stretch>
              <a:fillRect/>
            </a:stretch>
          </p:blipFill>
          <p:spPr>
            <a:xfrm>
              <a:off x="5640729" y="3069129"/>
              <a:ext cx="2255452" cy="2561484"/>
            </a:xfrm>
            <a:prstGeom prst="rect">
              <a:avLst/>
            </a:prstGeom>
            <a:ln>
              <a:solidFill>
                <a:srgbClr val="002060"/>
              </a:solidFill>
            </a:ln>
          </p:spPr>
        </p:pic>
      </p:grpSp>
    </p:spTree>
    <p:extLst>
      <p:ext uri="{BB962C8B-B14F-4D97-AF65-F5344CB8AC3E}">
        <p14:creationId xmlns:p14="http://schemas.microsoft.com/office/powerpoint/2010/main" val="305848287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01: Azure Monitor</a:t>
            </a:r>
          </a:p>
        </p:txBody>
      </p:sp>
    </p:spTree>
    <p:extLst>
      <p:ext uri="{BB962C8B-B14F-4D97-AF65-F5344CB8AC3E}">
        <p14:creationId xmlns:p14="http://schemas.microsoft.com/office/powerpoint/2010/main" val="374676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198-9E9B-4199-8F93-D516F767DE10}"/>
              </a:ext>
            </a:extLst>
          </p:cNvPr>
          <p:cNvSpPr>
            <a:spLocks noGrp="1"/>
          </p:cNvSpPr>
          <p:nvPr>
            <p:ph type="title"/>
          </p:nvPr>
        </p:nvSpPr>
        <p:spPr/>
        <p:txBody>
          <a:bodyPr/>
          <a:lstStyle/>
          <a:p>
            <a:r>
              <a:rPr lang="en-US" dirty="0"/>
              <a:t>Demonstration – Log Analytics</a:t>
            </a:r>
          </a:p>
        </p:txBody>
      </p:sp>
      <p:sp>
        <p:nvSpPr>
          <p:cNvPr id="3" name="Text Placeholder 2">
            <a:extLst>
              <a:ext uri="{FF2B5EF4-FFF2-40B4-BE49-F238E27FC236}">
                <a16:creationId xmlns:a16="http://schemas.microsoft.com/office/drawing/2014/main" id="{1FE1D7B6-923F-4EB8-9BFD-5735A5C2DA94}"/>
              </a:ext>
            </a:extLst>
          </p:cNvPr>
          <p:cNvSpPr>
            <a:spLocks noGrp="1"/>
          </p:cNvSpPr>
          <p:nvPr>
            <p:ph type="body" sz="quarter" idx="10"/>
          </p:nvPr>
        </p:nvSpPr>
        <p:spPr/>
        <p:txBody>
          <a:bodyPr/>
          <a:lstStyle/>
          <a:p>
            <a:r>
              <a:rPr lang="en-US" dirty="0"/>
              <a:t>Access the demonstration environment</a:t>
            </a:r>
          </a:p>
          <a:p>
            <a:r>
              <a:rPr lang="en-US" dirty="0"/>
              <a:t>Use the Query Explorer</a:t>
            </a:r>
          </a:p>
        </p:txBody>
      </p:sp>
    </p:spTree>
    <p:extLst>
      <p:ext uri="{BB962C8B-B14F-4D97-AF65-F5344CB8AC3E}">
        <p14:creationId xmlns:p14="http://schemas.microsoft.com/office/powerpoint/2010/main" val="369927444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2D3B-1B59-4439-A11A-E82F34DAA65E}"/>
              </a:ext>
            </a:extLst>
          </p:cNvPr>
          <p:cNvSpPr>
            <a:spLocks noGrp="1"/>
          </p:cNvSpPr>
          <p:nvPr>
            <p:ph type="title"/>
          </p:nvPr>
        </p:nvSpPr>
        <p:spPr/>
        <p:txBody>
          <a:bodyPr/>
          <a:lstStyle/>
          <a:p>
            <a:r>
              <a:rPr lang="en-US" dirty="0"/>
              <a:t>Power BI</a:t>
            </a:r>
          </a:p>
        </p:txBody>
      </p:sp>
      <p:sp>
        <p:nvSpPr>
          <p:cNvPr id="4" name="Content Placeholder 2">
            <a:extLst>
              <a:ext uri="{FF2B5EF4-FFF2-40B4-BE49-F238E27FC236}">
                <a16:creationId xmlns:a16="http://schemas.microsoft.com/office/drawing/2014/main" id="{D5286DB8-F718-45B0-9BEE-05565955D16A}"/>
              </a:ext>
            </a:extLst>
          </p:cNvPr>
          <p:cNvSpPr txBox="1">
            <a:spLocks/>
          </p:cNvSpPr>
          <p:nvPr/>
        </p:nvSpPr>
        <p:spPr>
          <a:xfrm>
            <a:off x="1982788" y="1021215"/>
            <a:ext cx="8119156" cy="15643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i="1" kern="0" dirty="0">
                <a:solidFill>
                  <a:srgbClr val="000000"/>
                </a:solidFill>
              </a:rPr>
              <a:t>“Workspace approach, integrating with Power BI Apps, allowing for detailed reporting and data analytics”</a:t>
            </a:r>
          </a:p>
          <a:p>
            <a:pPr marL="0" indent="0" algn="ctr">
              <a:buNone/>
            </a:pPr>
            <a:endParaRPr lang="en-US" i="1" kern="0" dirty="0">
              <a:solidFill>
                <a:srgbClr val="000000"/>
              </a:solidFill>
            </a:endParaRPr>
          </a:p>
        </p:txBody>
      </p:sp>
      <p:grpSp>
        <p:nvGrpSpPr>
          <p:cNvPr id="3" name="Group 2" descr="Power BI &quot;value add&quot; for businesses">
            <a:extLst>
              <a:ext uri="{FF2B5EF4-FFF2-40B4-BE49-F238E27FC236}">
                <a16:creationId xmlns:a16="http://schemas.microsoft.com/office/drawing/2014/main" id="{15D1C857-EADC-419C-9E92-88D3C896B354}"/>
              </a:ext>
            </a:extLst>
          </p:cNvPr>
          <p:cNvGrpSpPr/>
          <p:nvPr/>
        </p:nvGrpSpPr>
        <p:grpSpPr>
          <a:xfrm>
            <a:off x="1752600" y="2848945"/>
            <a:ext cx="8686800" cy="2809124"/>
            <a:chOff x="228600" y="2848945"/>
            <a:chExt cx="8686800" cy="2809124"/>
          </a:xfrm>
        </p:grpSpPr>
        <p:sp>
          <p:nvSpPr>
            <p:cNvPr id="5" name="Rectangle 4">
              <a:extLst>
                <a:ext uri="{FF2B5EF4-FFF2-40B4-BE49-F238E27FC236}">
                  <a16:creationId xmlns:a16="http://schemas.microsoft.com/office/drawing/2014/main" id="{4552A0BD-03E1-4C86-B884-D1CFB367E50D}"/>
                </a:ext>
              </a:extLst>
            </p:cNvPr>
            <p:cNvSpPr/>
            <p:nvPr/>
          </p:nvSpPr>
          <p:spPr>
            <a:xfrm>
              <a:off x="334606" y="5205155"/>
              <a:ext cx="8580794" cy="452914"/>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a:defRPr/>
              </a:pPr>
              <a:r>
                <a:rPr lang="en-US" sz="2000" kern="0" dirty="0">
                  <a:solidFill>
                    <a:prstClr val="black"/>
                  </a:solidFill>
                  <a:latin typeface="Segoe UI Light" panose="020B0502040204020203" pitchFamily="34" charset="0"/>
                  <a:cs typeface="Segoe UI Light" panose="020B0502040204020203" pitchFamily="34" charset="0"/>
                </a:rPr>
                <a:t>Monitoring, Management + Business Continuity &amp; Disaster Recovery</a:t>
              </a:r>
            </a:p>
          </p:txBody>
        </p:sp>
        <p:sp>
          <p:nvSpPr>
            <p:cNvPr id="6" name="Rectangle 5">
              <a:extLst>
                <a:ext uri="{FF2B5EF4-FFF2-40B4-BE49-F238E27FC236}">
                  <a16:creationId xmlns:a16="http://schemas.microsoft.com/office/drawing/2014/main" id="{CB25AF0A-A21C-426B-BAB5-7E9CDAA460E6}"/>
                </a:ext>
              </a:extLst>
            </p:cNvPr>
            <p:cNvSpPr/>
            <p:nvPr/>
          </p:nvSpPr>
          <p:spPr>
            <a:xfrm>
              <a:off x="228600" y="2874818"/>
              <a:ext cx="1874882" cy="185763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Connect to different data sources, create reports and data charts</a:t>
              </a:r>
            </a:p>
          </p:txBody>
        </p:sp>
        <p:sp>
          <p:nvSpPr>
            <p:cNvPr id="7" name="Rectangle 6">
              <a:extLst>
                <a:ext uri="{FF2B5EF4-FFF2-40B4-BE49-F238E27FC236}">
                  <a16:creationId xmlns:a16="http://schemas.microsoft.com/office/drawing/2014/main" id="{7BB2EC1E-BAFC-4EC4-9A72-BB0C59232B0C}"/>
                </a:ext>
              </a:extLst>
            </p:cNvPr>
            <p:cNvSpPr/>
            <p:nvPr/>
          </p:nvSpPr>
          <p:spPr>
            <a:xfrm>
              <a:off x="2384775"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Get access to powerful dashboards, alerts and drill down for info</a:t>
              </a:r>
            </a:p>
          </p:txBody>
        </p:sp>
        <p:sp>
          <p:nvSpPr>
            <p:cNvPr id="8" name="Rectangle 7">
              <a:extLst>
                <a:ext uri="{FF2B5EF4-FFF2-40B4-BE49-F238E27FC236}">
                  <a16:creationId xmlns:a16="http://schemas.microsoft.com/office/drawing/2014/main" id="{C6202347-6805-4BE7-877C-C1D9C72718D5}"/>
                </a:ext>
              </a:extLst>
            </p:cNvPr>
            <p:cNvSpPr/>
            <p:nvPr/>
          </p:nvSpPr>
          <p:spPr>
            <a:xfrm>
              <a:off x="4593461"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defTabSz="914016">
                <a:spcBef>
                  <a:spcPts val="1200"/>
                </a:spcBef>
                <a:defRPr/>
              </a:pPr>
              <a:r>
                <a:rPr lang="en-US" kern="0" dirty="0">
                  <a:solidFill>
                    <a:srgbClr val="FFC000"/>
                  </a:solidFill>
                  <a:latin typeface="Segoe UI Light" panose="020B0502040204020203" pitchFamily="34" charset="0"/>
                  <a:cs typeface="Segoe UI Light" panose="020B0502040204020203" pitchFamily="34" charset="0"/>
                </a:rPr>
                <a:t>Simplify Mgmt, expose IT data to non-IT teams, achieve compliance</a:t>
              </a:r>
            </a:p>
          </p:txBody>
        </p:sp>
        <p:sp>
          <p:nvSpPr>
            <p:cNvPr id="9" name="Rectangle 8">
              <a:extLst>
                <a:ext uri="{FF2B5EF4-FFF2-40B4-BE49-F238E27FC236}">
                  <a16:creationId xmlns:a16="http://schemas.microsoft.com/office/drawing/2014/main" id="{C06E1162-9B94-450B-AC51-7DFFBABA261F}"/>
                </a:ext>
              </a:extLst>
            </p:cNvPr>
            <p:cNvSpPr/>
            <p:nvPr/>
          </p:nvSpPr>
          <p:spPr>
            <a:xfrm>
              <a:off x="6802147"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Embed interactive data visuals and reporting features into your apps</a:t>
              </a:r>
            </a:p>
          </p:txBody>
        </p:sp>
      </p:grpSp>
    </p:spTree>
    <p:extLst>
      <p:ext uri="{BB962C8B-B14F-4D97-AF65-F5344CB8AC3E}">
        <p14:creationId xmlns:p14="http://schemas.microsoft.com/office/powerpoint/2010/main" val="5128243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CEA1D-C89A-48EB-9B76-6C36AB81ABD8}"/>
              </a:ext>
            </a:extLst>
          </p:cNvPr>
          <p:cNvSpPr>
            <a:spLocks noGrp="1"/>
          </p:cNvSpPr>
          <p:nvPr>
            <p:ph type="title"/>
          </p:nvPr>
        </p:nvSpPr>
        <p:spPr/>
        <p:txBody>
          <a:bodyPr/>
          <a:lstStyle/>
          <a:p>
            <a:r>
              <a:rPr lang="en-US" dirty="0"/>
              <a:t>Power BI</a:t>
            </a:r>
          </a:p>
        </p:txBody>
      </p:sp>
      <p:sp>
        <p:nvSpPr>
          <p:cNvPr id="4" name="Content Placeholder 2">
            <a:extLst>
              <a:ext uri="{FF2B5EF4-FFF2-40B4-BE49-F238E27FC236}">
                <a16:creationId xmlns:a16="http://schemas.microsoft.com/office/drawing/2014/main" id="{678387B8-CCFE-4DFD-9C77-32548761DEC7}"/>
              </a:ext>
            </a:extLst>
          </p:cNvPr>
          <p:cNvSpPr txBox="1">
            <a:spLocks/>
          </p:cNvSpPr>
          <p:nvPr/>
        </p:nvSpPr>
        <p:spPr>
          <a:xfrm>
            <a:off x="1982788" y="1021216"/>
            <a:ext cx="8119156" cy="555337"/>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kern="0" dirty="0">
                <a:solidFill>
                  <a:srgbClr val="000000"/>
                </a:solidFill>
              </a:rPr>
              <a:t>Integrating with Industry-Standard Data Sources</a:t>
            </a:r>
          </a:p>
          <a:p>
            <a:pPr marL="0" indent="0" algn="ctr">
              <a:buNone/>
            </a:pPr>
            <a:endParaRPr lang="en-US" kern="0" dirty="0">
              <a:solidFill>
                <a:srgbClr val="000000"/>
              </a:solidFill>
            </a:endParaRPr>
          </a:p>
        </p:txBody>
      </p:sp>
      <p:pic>
        <p:nvPicPr>
          <p:cNvPr id="5" name="Picture 4" descr="Examples of third-party services that integrate with Power BI">
            <a:extLst>
              <a:ext uri="{FF2B5EF4-FFF2-40B4-BE49-F238E27FC236}">
                <a16:creationId xmlns:a16="http://schemas.microsoft.com/office/drawing/2014/main" id="{655193EC-2955-414C-B5BB-1B59CD1D3FB0}"/>
              </a:ext>
            </a:extLst>
          </p:cNvPr>
          <p:cNvPicPr>
            <a:picLocks noChangeAspect="1"/>
          </p:cNvPicPr>
          <p:nvPr/>
        </p:nvPicPr>
        <p:blipFill rotWithShape="1">
          <a:blip r:embed="rId3"/>
          <a:srcRect b="17432"/>
          <a:stretch/>
        </p:blipFill>
        <p:spPr>
          <a:xfrm>
            <a:off x="1752600" y="2728195"/>
            <a:ext cx="8686800" cy="2600551"/>
          </a:xfrm>
          <a:prstGeom prst="rect">
            <a:avLst/>
          </a:prstGeom>
          <a:ln>
            <a:solidFill>
              <a:schemeClr val="tx1"/>
            </a:solidFill>
          </a:ln>
        </p:spPr>
      </p:pic>
    </p:spTree>
    <p:extLst>
      <p:ext uri="{BB962C8B-B14F-4D97-AF65-F5344CB8AC3E}">
        <p14:creationId xmlns:p14="http://schemas.microsoft.com/office/powerpoint/2010/main" val="11263676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Lesson 04: Network Watcher</a:t>
            </a:r>
          </a:p>
        </p:txBody>
      </p:sp>
    </p:spTree>
    <p:extLst>
      <p:ext uri="{BB962C8B-B14F-4D97-AF65-F5344CB8AC3E}">
        <p14:creationId xmlns:p14="http://schemas.microsoft.com/office/powerpoint/2010/main" val="1597064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Network Watcher Overview</a:t>
            </a:r>
          </a:p>
        </p:txBody>
      </p:sp>
      <p:sp>
        <p:nvSpPr>
          <p:cNvPr id="3" name="Text Placeholder 2">
            <a:extLst>
              <a:ext uri="{FF2B5EF4-FFF2-40B4-BE49-F238E27FC236}">
                <a16:creationId xmlns:a16="http://schemas.microsoft.com/office/drawing/2014/main" id="{21F54B55-7BB1-4D03-A5CC-6B0A7677DDA9}"/>
              </a:ext>
            </a:extLst>
          </p:cNvPr>
          <p:cNvSpPr>
            <a:spLocks noGrp="1"/>
          </p:cNvSpPr>
          <p:nvPr>
            <p:ph type="body" sz="quarter" idx="10"/>
          </p:nvPr>
        </p:nvSpPr>
        <p:spPr>
          <a:xfrm>
            <a:off x="584200" y="1435497"/>
            <a:ext cx="11018520" cy="3533275"/>
          </a:xfrm>
        </p:spPr>
        <p:txBody>
          <a:bodyPr/>
          <a:lstStyle/>
          <a:p>
            <a:r>
              <a:rPr lang="en-US" dirty="0"/>
              <a:t>Network Watcher</a:t>
            </a:r>
          </a:p>
          <a:p>
            <a:r>
              <a:rPr lang="en-US" dirty="0"/>
              <a:t>Monitoring and Visualization</a:t>
            </a:r>
          </a:p>
          <a:p>
            <a:r>
              <a:rPr lang="en-US" dirty="0"/>
              <a:t>Diagnostics – IP Flow Verify</a:t>
            </a:r>
          </a:p>
          <a:p>
            <a:r>
              <a:rPr lang="en-US" dirty="0"/>
              <a:t>Diagnostics – Next Hop</a:t>
            </a:r>
          </a:p>
          <a:p>
            <a:r>
              <a:rPr lang="en-US" dirty="0"/>
              <a:t>Diagnostics – VPN Diagnostics</a:t>
            </a:r>
          </a:p>
          <a:p>
            <a:r>
              <a:rPr lang="en-US" dirty="0"/>
              <a:t>NSG Flow Logs</a:t>
            </a:r>
          </a:p>
          <a:p>
            <a:r>
              <a:rPr lang="en-US" dirty="0"/>
              <a:t>Connection Troubleshoot</a:t>
            </a:r>
          </a:p>
        </p:txBody>
      </p:sp>
    </p:spTree>
    <p:extLst>
      <p:ext uri="{BB962C8B-B14F-4D97-AF65-F5344CB8AC3E}">
        <p14:creationId xmlns:p14="http://schemas.microsoft.com/office/powerpoint/2010/main" val="284895880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Network Watcher</a:t>
            </a:r>
          </a:p>
        </p:txBody>
      </p:sp>
      <p:sp>
        <p:nvSpPr>
          <p:cNvPr id="6" name="Text Placeholder 5"/>
          <p:cNvSpPr>
            <a:spLocks noGrp="1"/>
          </p:cNvSpPr>
          <p:nvPr>
            <p:ph type="body" sz="quarter" idx="10"/>
          </p:nvPr>
        </p:nvSpPr>
        <p:spPr>
          <a:xfrm>
            <a:off x="584200" y="1435100"/>
            <a:ext cx="5659681" cy="3188565"/>
          </a:xfrm>
        </p:spPr>
        <p:txBody>
          <a:bodyPr/>
          <a:lstStyle/>
          <a:p>
            <a:r>
              <a:rPr lang="en-US" dirty="0"/>
              <a:t>Is a regional service</a:t>
            </a:r>
          </a:p>
          <a:p>
            <a:r>
              <a:rPr lang="en-US" dirty="0"/>
              <a:t>Provides tools to monitor, diagnose, view metrics, and enable or disable logs</a:t>
            </a:r>
          </a:p>
          <a:p>
            <a:r>
              <a:rPr lang="en-US" dirty="0"/>
              <a:t>Provides scenario level monitoring so you can diagnose problems at an end to end network level view</a:t>
            </a:r>
          </a:p>
        </p:txBody>
      </p:sp>
      <p:pic>
        <p:nvPicPr>
          <p:cNvPr id="5" name="Picture 4" descr="Screenshot of the Network Watcher page. Four headings are highlighted: Monitoring, Network Diagnostic Tools, Metrics, and Logs. ">
            <a:extLst>
              <a:ext uri="{FF2B5EF4-FFF2-40B4-BE49-F238E27FC236}">
                <a16:creationId xmlns:a16="http://schemas.microsoft.com/office/drawing/2014/main" id="{76E3A504-CFE1-4A07-A5AE-CB3C4DD2E32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2681" y="1435099"/>
            <a:ext cx="5006707" cy="4276931"/>
          </a:xfrm>
          <a:prstGeom prst="rect">
            <a:avLst/>
          </a:prstGeom>
          <a:noFill/>
          <a:ln>
            <a:solidFill>
              <a:schemeClr val="tx1"/>
            </a:solidFill>
          </a:ln>
        </p:spPr>
      </p:pic>
    </p:spTree>
    <p:extLst>
      <p:ext uri="{BB962C8B-B14F-4D97-AF65-F5344CB8AC3E}">
        <p14:creationId xmlns:p14="http://schemas.microsoft.com/office/powerpoint/2010/main" val="16600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Monitoring and Visualization</a:t>
            </a:r>
          </a:p>
        </p:txBody>
      </p:sp>
      <p:sp>
        <p:nvSpPr>
          <p:cNvPr id="6" name="Text Placeholder 5"/>
          <p:cNvSpPr>
            <a:spLocks noGrp="1"/>
          </p:cNvSpPr>
          <p:nvPr>
            <p:ph type="body" sz="quarter" idx="10"/>
          </p:nvPr>
        </p:nvSpPr>
        <p:spPr>
          <a:xfrm>
            <a:off x="592391" y="4890199"/>
            <a:ext cx="11016997" cy="1378839"/>
          </a:xfrm>
        </p:spPr>
        <p:txBody>
          <a:bodyPr/>
          <a:lstStyle/>
          <a:p>
            <a:r>
              <a:rPr lang="en-US" dirty="0"/>
              <a:t>Provides a visual representation of your networking elements</a:t>
            </a:r>
          </a:p>
          <a:p>
            <a:r>
              <a:rPr lang="en-US" dirty="0"/>
              <a:t>View all the resources in a virtual network, resource to resource associations, and relationships between the resources</a:t>
            </a:r>
          </a:p>
        </p:txBody>
      </p:sp>
      <p:pic>
        <p:nvPicPr>
          <p:cNvPr id="5" name="Picture 4" descr="Screenshot of the Network Watcher Topology page. The illustration is described in the text. ">
            <a:extLst>
              <a:ext uri="{FF2B5EF4-FFF2-40B4-BE49-F238E27FC236}">
                <a16:creationId xmlns:a16="http://schemas.microsoft.com/office/drawing/2014/main" id="{C89EFA95-74F4-435E-80CF-41420445ECB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042556" y="1435099"/>
            <a:ext cx="7754587" cy="2840017"/>
          </a:xfrm>
          <a:prstGeom prst="rect">
            <a:avLst/>
          </a:prstGeom>
          <a:noFill/>
          <a:ln>
            <a:solidFill>
              <a:schemeClr val="tx1"/>
            </a:solidFill>
          </a:ln>
        </p:spPr>
      </p:pic>
    </p:spTree>
    <p:extLst>
      <p:ext uri="{BB962C8B-B14F-4D97-AF65-F5344CB8AC3E}">
        <p14:creationId xmlns:p14="http://schemas.microsoft.com/office/powerpoint/2010/main" val="20755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Diagnostics - IP Flow Verify</a:t>
            </a:r>
          </a:p>
        </p:txBody>
      </p:sp>
      <p:sp>
        <p:nvSpPr>
          <p:cNvPr id="6" name="Text Placeholder 5"/>
          <p:cNvSpPr>
            <a:spLocks noGrp="1"/>
          </p:cNvSpPr>
          <p:nvPr>
            <p:ph type="body" sz="quarter" idx="10"/>
          </p:nvPr>
        </p:nvSpPr>
        <p:spPr>
          <a:xfrm>
            <a:off x="634442" y="1921472"/>
            <a:ext cx="4882103" cy="2585323"/>
          </a:xfrm>
        </p:spPr>
        <p:txBody>
          <a:bodyPr/>
          <a:lstStyle/>
          <a:p>
            <a:pPr marL="0" indent="0">
              <a:buNone/>
            </a:pPr>
            <a:r>
              <a:rPr lang="en-US" dirty="0"/>
              <a:t>Diagnose connectivity issues from or to the internet and from or to the on-premises environment. Ideal for ensuring security rules are being correctly applied.</a:t>
            </a:r>
          </a:p>
        </p:txBody>
      </p:sp>
      <p:pic>
        <p:nvPicPr>
          <p:cNvPr id="4" name="Picture 3" descr="Screenshot of the IP flow verify page. The Protocol is TCP. The Direction is Inbound. The Local IP address is 10.1.4.4:3389. The Remote IP address is 13.4.6.21. The Check button is highlighted and the Result is Access Denied by the Security rule Deny_All_Internet. ">
            <a:extLst>
              <a:ext uri="{FF2B5EF4-FFF2-40B4-BE49-F238E27FC236}">
                <a16:creationId xmlns:a16="http://schemas.microsoft.com/office/drawing/2014/main" id="{ECE306BE-B2B1-422E-B3A6-9E423AEC4127}"/>
              </a:ext>
            </a:extLst>
          </p:cNvPr>
          <p:cNvPicPr>
            <a:picLocks noChangeAspect="1"/>
          </p:cNvPicPr>
          <p:nvPr/>
        </p:nvPicPr>
        <p:blipFill>
          <a:blip r:embed="rId3"/>
          <a:stretch>
            <a:fillRect/>
          </a:stretch>
        </p:blipFill>
        <p:spPr>
          <a:xfrm>
            <a:off x="5959406" y="1387719"/>
            <a:ext cx="5616296" cy="4359682"/>
          </a:xfrm>
          <a:prstGeom prst="rect">
            <a:avLst/>
          </a:prstGeom>
          <a:ln>
            <a:noFill/>
          </a:ln>
        </p:spPr>
      </p:pic>
    </p:spTree>
    <p:extLst>
      <p:ext uri="{BB962C8B-B14F-4D97-AF65-F5344CB8AC3E}">
        <p14:creationId xmlns:p14="http://schemas.microsoft.com/office/powerpoint/2010/main" val="131476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Diagnostics - Next Hop</a:t>
            </a:r>
          </a:p>
        </p:txBody>
      </p:sp>
      <p:pic>
        <p:nvPicPr>
          <p:cNvPr id="3" name="Picture 2" descr="Screenshot of the Next hop page. The Next hop button is highlighted showing that the next hop is a virtual appliance on IP address 10.1.2.4. ">
            <a:extLst>
              <a:ext uri="{FF2B5EF4-FFF2-40B4-BE49-F238E27FC236}">
                <a16:creationId xmlns:a16="http://schemas.microsoft.com/office/drawing/2014/main" id="{814FBF9D-D91D-4E14-B4BF-3F13292AE23D}"/>
              </a:ext>
            </a:extLst>
          </p:cNvPr>
          <p:cNvPicPr>
            <a:picLocks noChangeAspect="1"/>
          </p:cNvPicPr>
          <p:nvPr/>
        </p:nvPicPr>
        <p:blipFill>
          <a:blip r:embed="rId3"/>
          <a:stretch>
            <a:fillRect/>
          </a:stretch>
        </p:blipFill>
        <p:spPr>
          <a:xfrm>
            <a:off x="5705058" y="1512329"/>
            <a:ext cx="5886450" cy="3933825"/>
          </a:xfrm>
          <a:prstGeom prst="rect">
            <a:avLst/>
          </a:prstGeom>
          <a:ln>
            <a:noFill/>
          </a:ln>
        </p:spPr>
      </p:pic>
      <p:sp>
        <p:nvSpPr>
          <p:cNvPr id="7" name="Text Placeholder 6">
            <a:extLst>
              <a:ext uri="{FF2B5EF4-FFF2-40B4-BE49-F238E27FC236}">
                <a16:creationId xmlns:a16="http://schemas.microsoft.com/office/drawing/2014/main" id="{62882EB7-438F-43CB-91FF-E69A85C5034A}"/>
              </a:ext>
            </a:extLst>
          </p:cNvPr>
          <p:cNvSpPr>
            <a:spLocks noGrp="1"/>
          </p:cNvSpPr>
          <p:nvPr>
            <p:ph type="body" sz="quarter" idx="10"/>
          </p:nvPr>
        </p:nvSpPr>
        <p:spPr>
          <a:xfrm>
            <a:off x="584200" y="2470477"/>
            <a:ext cx="4831862" cy="2240613"/>
          </a:xfrm>
        </p:spPr>
        <p:txBody>
          <a:bodyPr/>
          <a:lstStyle/>
          <a:p>
            <a:pPr marL="0" indent="0">
              <a:buNone/>
            </a:pPr>
            <a:r>
              <a:rPr lang="en-US" dirty="0"/>
              <a:t>Helps with determining whether traffic is being directed to the intended destination by showing the next hop</a:t>
            </a:r>
          </a:p>
          <a:p>
            <a:endParaRPr lang="en-US" dirty="0"/>
          </a:p>
        </p:txBody>
      </p:sp>
    </p:spTree>
    <p:extLst>
      <p:ext uri="{BB962C8B-B14F-4D97-AF65-F5344CB8AC3E}">
        <p14:creationId xmlns:p14="http://schemas.microsoft.com/office/powerpoint/2010/main" val="244440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Diagnostics - VPN Diagnostics</a:t>
            </a:r>
          </a:p>
        </p:txBody>
      </p:sp>
      <p:sp>
        <p:nvSpPr>
          <p:cNvPr id="6" name="Text Placeholder 5"/>
          <p:cNvSpPr>
            <a:spLocks noGrp="1"/>
          </p:cNvSpPr>
          <p:nvPr>
            <p:ph type="body" sz="quarter" idx="10"/>
          </p:nvPr>
        </p:nvSpPr>
        <p:spPr>
          <a:xfrm>
            <a:off x="590868" y="4804022"/>
            <a:ext cx="11018520" cy="1465016"/>
          </a:xfrm>
        </p:spPr>
        <p:txBody>
          <a:bodyPr/>
          <a:lstStyle/>
          <a:p>
            <a:r>
              <a:rPr lang="en-US" dirty="0"/>
              <a:t>Helps you troubleshoot gateways and connections</a:t>
            </a:r>
          </a:p>
          <a:p>
            <a:r>
              <a:rPr lang="en-US" dirty="0"/>
              <a:t>Provides summary information and detailed information</a:t>
            </a:r>
          </a:p>
          <a:p>
            <a:r>
              <a:rPr lang="en-US" dirty="0"/>
              <a:t>Can troubleshoot multiple gateways or connections simultaneously</a:t>
            </a:r>
          </a:p>
        </p:txBody>
      </p:sp>
      <p:pic>
        <p:nvPicPr>
          <p:cNvPr id="7" name="Picture 6" descr="Screenshot of the VPN Diagnostics page. The Start Troubleshooting button is highlighted. VNet1toSite1 has a Troubleshooting Status of running, while VNet1GW has a Troubleshooting Status of Unhealthy.">
            <a:extLst>
              <a:ext uri="{FF2B5EF4-FFF2-40B4-BE49-F238E27FC236}">
                <a16:creationId xmlns:a16="http://schemas.microsoft.com/office/drawing/2014/main" id="{ABBA61EC-9619-4E8A-9A9D-47504CDBE1E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995055" y="1435099"/>
            <a:ext cx="7778337" cy="2246251"/>
          </a:xfrm>
          <a:prstGeom prst="rect">
            <a:avLst/>
          </a:prstGeom>
          <a:noFill/>
          <a:ln>
            <a:solidFill>
              <a:schemeClr val="tx1"/>
            </a:solidFill>
          </a:ln>
        </p:spPr>
      </p:pic>
    </p:spTree>
    <p:extLst>
      <p:ext uri="{BB962C8B-B14F-4D97-AF65-F5344CB8AC3E}">
        <p14:creationId xmlns:p14="http://schemas.microsoft.com/office/powerpoint/2010/main" val="387600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FB1F-5AB3-4049-A586-FF1938836FA3}"/>
              </a:ext>
            </a:extLst>
          </p:cNvPr>
          <p:cNvSpPr>
            <a:spLocks noGrp="1"/>
          </p:cNvSpPr>
          <p:nvPr>
            <p:ph type="title"/>
          </p:nvPr>
        </p:nvSpPr>
        <p:spPr/>
        <p:txBody>
          <a:bodyPr/>
          <a:lstStyle/>
          <a:p>
            <a:r>
              <a:rPr lang="en-US" dirty="0"/>
              <a:t>Azure Monitor Overview</a:t>
            </a:r>
          </a:p>
        </p:txBody>
      </p:sp>
      <p:sp>
        <p:nvSpPr>
          <p:cNvPr id="4" name="Text Placeholder 3">
            <a:extLst>
              <a:ext uri="{FF2B5EF4-FFF2-40B4-BE49-F238E27FC236}">
                <a16:creationId xmlns:a16="http://schemas.microsoft.com/office/drawing/2014/main" id="{C62A348E-B1F0-4C72-8FC7-27FAEEB77CAD}"/>
              </a:ext>
            </a:extLst>
          </p:cNvPr>
          <p:cNvSpPr>
            <a:spLocks noGrp="1"/>
          </p:cNvSpPr>
          <p:nvPr>
            <p:ph type="body" sz="quarter" idx="10"/>
          </p:nvPr>
        </p:nvSpPr>
        <p:spPr>
          <a:xfrm>
            <a:off x="584200" y="1435497"/>
            <a:ext cx="11018520" cy="4567404"/>
          </a:xfrm>
        </p:spPr>
        <p:txBody>
          <a:bodyPr/>
          <a:lstStyle/>
          <a:p>
            <a:r>
              <a:rPr lang="en-US" dirty="0"/>
              <a:t>Azure Monitor Service</a:t>
            </a:r>
          </a:p>
          <a:p>
            <a:r>
              <a:rPr lang="en-US" dirty="0"/>
              <a:t>Key Capabilities</a:t>
            </a:r>
          </a:p>
          <a:p>
            <a:r>
              <a:rPr lang="en-US" dirty="0"/>
              <a:t>Monitoring Data Platform</a:t>
            </a:r>
          </a:p>
          <a:p>
            <a:r>
              <a:rPr lang="en-US" dirty="0"/>
              <a:t>Log Data</a:t>
            </a:r>
          </a:p>
          <a:p>
            <a:r>
              <a:rPr lang="en-US" dirty="0"/>
              <a:t>Data Types</a:t>
            </a:r>
          </a:p>
          <a:p>
            <a:r>
              <a:rPr lang="en-US" dirty="0"/>
              <a:t>Azure Advisor</a:t>
            </a:r>
          </a:p>
          <a:p>
            <a:r>
              <a:rPr lang="en-US" dirty="0"/>
              <a:t>Activity Log</a:t>
            </a:r>
          </a:p>
          <a:p>
            <a:r>
              <a:rPr lang="en-US" dirty="0"/>
              <a:t>Query the Activity Log</a:t>
            </a:r>
          </a:p>
          <a:p>
            <a:r>
              <a:rPr lang="en-US" dirty="0"/>
              <a:t>Event Categories</a:t>
            </a:r>
          </a:p>
        </p:txBody>
      </p:sp>
    </p:spTree>
    <p:extLst>
      <p:ext uri="{BB962C8B-B14F-4D97-AF65-F5344CB8AC3E}">
        <p14:creationId xmlns:p14="http://schemas.microsoft.com/office/powerpoint/2010/main" val="19602442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6A3CF-F9F3-497D-8EAB-4EC017C36814}"/>
              </a:ext>
            </a:extLst>
          </p:cNvPr>
          <p:cNvSpPr>
            <a:spLocks noGrp="1"/>
          </p:cNvSpPr>
          <p:nvPr>
            <p:ph type="title"/>
          </p:nvPr>
        </p:nvSpPr>
        <p:spPr>
          <a:xfrm>
            <a:off x="588263" y="457200"/>
            <a:ext cx="11018520" cy="553998"/>
          </a:xfrm>
        </p:spPr>
        <p:txBody>
          <a:bodyPr/>
          <a:lstStyle/>
          <a:p>
            <a:r>
              <a:rPr lang="en-US" b="1" dirty="0"/>
              <a:t>NSG Flow Logs</a:t>
            </a:r>
            <a:endParaRPr lang="en-US" dirty="0"/>
          </a:p>
        </p:txBody>
      </p:sp>
      <p:sp>
        <p:nvSpPr>
          <p:cNvPr id="3" name="Text Placeholder 2">
            <a:extLst>
              <a:ext uri="{FF2B5EF4-FFF2-40B4-BE49-F238E27FC236}">
                <a16:creationId xmlns:a16="http://schemas.microsoft.com/office/drawing/2014/main" id="{A39D4600-A927-4D2B-B458-C9F8DA1CFD4A}"/>
              </a:ext>
            </a:extLst>
          </p:cNvPr>
          <p:cNvSpPr>
            <a:spLocks noGrp="1"/>
          </p:cNvSpPr>
          <p:nvPr>
            <p:ph type="body" sz="quarter" idx="10"/>
          </p:nvPr>
        </p:nvSpPr>
        <p:spPr>
          <a:xfrm>
            <a:off x="590868" y="3960714"/>
            <a:ext cx="11018520" cy="2326791"/>
          </a:xfrm>
        </p:spPr>
        <p:txBody>
          <a:bodyPr/>
          <a:lstStyle/>
          <a:p>
            <a:r>
              <a:rPr lang="en-US" dirty="0"/>
              <a:t>View information about ingress and egress IP traffic through an NSG</a:t>
            </a:r>
          </a:p>
          <a:p>
            <a:r>
              <a:rPr lang="en-US" dirty="0"/>
              <a:t>Flow logs are written in JSON format and show outbound and inbound flows on a per rule basis</a:t>
            </a:r>
          </a:p>
          <a:p>
            <a:r>
              <a:rPr lang="en-US" dirty="0"/>
              <a:t>The JSON format can be visually displayed in Power BI or third-party tools like Kibana</a:t>
            </a:r>
          </a:p>
        </p:txBody>
      </p:sp>
      <p:pic>
        <p:nvPicPr>
          <p:cNvPr id="4" name="Picture 3" descr="Screenshot of the NSG flow logs page. Several NSGs are shown including Name, Resource Group, Status, and Location.">
            <a:extLst>
              <a:ext uri="{FF2B5EF4-FFF2-40B4-BE49-F238E27FC236}">
                <a16:creationId xmlns:a16="http://schemas.microsoft.com/office/drawing/2014/main" id="{A4748E5A-7481-41EF-BB78-19E35562065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652044" y="1435101"/>
            <a:ext cx="6337577" cy="1889990"/>
          </a:xfrm>
          <a:prstGeom prst="rect">
            <a:avLst/>
          </a:prstGeom>
          <a:noFill/>
          <a:ln>
            <a:solidFill>
              <a:schemeClr val="tx1"/>
            </a:solidFill>
          </a:ln>
        </p:spPr>
      </p:pic>
    </p:spTree>
    <p:extLst>
      <p:ext uri="{BB962C8B-B14F-4D97-AF65-F5344CB8AC3E}">
        <p14:creationId xmlns:p14="http://schemas.microsoft.com/office/powerpoint/2010/main" val="41316752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Connection Troubleshoot</a:t>
            </a:r>
          </a:p>
        </p:txBody>
      </p:sp>
      <p:sp>
        <p:nvSpPr>
          <p:cNvPr id="6" name="Text Placeholder 5"/>
          <p:cNvSpPr>
            <a:spLocks noGrp="1"/>
          </p:cNvSpPr>
          <p:nvPr>
            <p:ph type="body" sz="quarter" idx="10"/>
          </p:nvPr>
        </p:nvSpPr>
        <p:spPr>
          <a:xfrm>
            <a:off x="584200" y="1435496"/>
            <a:ext cx="5962904" cy="5515356"/>
          </a:xfrm>
        </p:spPr>
        <p:txBody>
          <a:bodyPr/>
          <a:lstStyle/>
          <a:p>
            <a:r>
              <a:rPr lang="en-US" dirty="0"/>
              <a:t>Check connectivity between source VM and destination</a:t>
            </a:r>
          </a:p>
          <a:p>
            <a:r>
              <a:rPr lang="en-US" dirty="0"/>
              <a:t>Identify configuration issues that are impacting reachability</a:t>
            </a:r>
          </a:p>
          <a:p>
            <a:r>
              <a:rPr lang="en-US" dirty="0"/>
              <a:t>Provide all possible hop by hop paths from the source to destination</a:t>
            </a:r>
          </a:p>
          <a:p>
            <a:r>
              <a:rPr lang="en-US" dirty="0"/>
              <a:t>Review hop by hop latency - min, max, and average between source and destination</a:t>
            </a:r>
          </a:p>
          <a:p>
            <a:r>
              <a:rPr lang="en-US" dirty="0"/>
              <a:t>View a graphical topology from your source to destination</a:t>
            </a:r>
          </a:p>
        </p:txBody>
      </p:sp>
      <p:pic>
        <p:nvPicPr>
          <p:cNvPr id="4" name="Picture 3" descr="A screenshot of the connectivity troubleshoot check graph view of the Azure Network Watcher Connection Troubleshoot tool. Accessed from the portal and showing the topology of Azure VM source and destination.">
            <a:extLst>
              <a:ext uri="{FF2B5EF4-FFF2-40B4-BE49-F238E27FC236}">
                <a16:creationId xmlns:a16="http://schemas.microsoft.com/office/drawing/2014/main" id="{A7E2955E-8FCF-4C63-84CA-1500977AE552}"/>
              </a:ext>
            </a:extLst>
          </p:cNvPr>
          <p:cNvPicPr>
            <a:picLocks noChangeAspect="1"/>
          </p:cNvPicPr>
          <p:nvPr/>
        </p:nvPicPr>
        <p:blipFill>
          <a:blip r:embed="rId3"/>
          <a:stretch>
            <a:fillRect/>
          </a:stretch>
        </p:blipFill>
        <p:spPr>
          <a:xfrm>
            <a:off x="6709743" y="1362177"/>
            <a:ext cx="5173313" cy="4151934"/>
          </a:xfrm>
          <a:prstGeom prst="rect">
            <a:avLst/>
          </a:prstGeom>
        </p:spPr>
      </p:pic>
    </p:spTree>
    <p:extLst>
      <p:ext uri="{BB962C8B-B14F-4D97-AF65-F5344CB8AC3E}">
        <p14:creationId xmlns:p14="http://schemas.microsoft.com/office/powerpoint/2010/main" val="18891032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640080" y="2980944"/>
            <a:ext cx="9308592" cy="498598"/>
          </a:xfrm>
        </p:spPr>
        <p:txBody>
          <a:bodyPr/>
          <a:lstStyle/>
          <a:p>
            <a:r>
              <a:rPr lang="en-US" dirty="0"/>
              <a:t>Lesson 05</a:t>
            </a:r>
            <a:r>
              <a:rPr lang="en-US"/>
              <a:t>: </a:t>
            </a:r>
            <a:r>
              <a:rPr lang="en-US" dirty="0"/>
              <a:t>Lab and </a:t>
            </a:r>
            <a:r>
              <a:rPr lang="en-US"/>
              <a:t>Review Questions</a:t>
            </a:r>
            <a:endParaRPr lang="en-US" dirty="0"/>
          </a:p>
        </p:txBody>
      </p:sp>
    </p:spTree>
    <p:extLst>
      <p:ext uri="{BB962C8B-B14F-4D97-AF65-F5344CB8AC3E}">
        <p14:creationId xmlns:p14="http://schemas.microsoft.com/office/powerpoint/2010/main" val="319472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55C8-6368-4BBB-A9E6-0DE88363DA1D}"/>
              </a:ext>
            </a:extLst>
          </p:cNvPr>
          <p:cNvSpPr>
            <a:spLocks noGrp="1"/>
          </p:cNvSpPr>
          <p:nvPr>
            <p:ph type="title"/>
          </p:nvPr>
        </p:nvSpPr>
        <p:spPr/>
        <p:txBody>
          <a:bodyPr/>
          <a:lstStyle/>
          <a:p>
            <a:r>
              <a:rPr lang="en-US" dirty="0"/>
              <a:t>Lab – Network Watcher</a:t>
            </a:r>
          </a:p>
        </p:txBody>
      </p:sp>
      <p:sp>
        <p:nvSpPr>
          <p:cNvPr id="3" name="Text Placeholder 2">
            <a:extLst>
              <a:ext uri="{FF2B5EF4-FFF2-40B4-BE49-F238E27FC236}">
                <a16:creationId xmlns:a16="http://schemas.microsoft.com/office/drawing/2014/main" id="{76AA030A-0331-4BAD-B57E-71AE2526CC18}"/>
              </a:ext>
            </a:extLst>
          </p:cNvPr>
          <p:cNvSpPr>
            <a:spLocks noGrp="1"/>
          </p:cNvSpPr>
          <p:nvPr>
            <p:ph type="body" sz="quarter" idx="10"/>
          </p:nvPr>
        </p:nvSpPr>
        <p:spPr>
          <a:xfrm>
            <a:off x="584200" y="1435497"/>
            <a:ext cx="10505831" cy="4776692"/>
          </a:xfrm>
        </p:spPr>
        <p:txBody>
          <a:bodyPr/>
          <a:lstStyle/>
          <a:p>
            <a:r>
              <a:rPr lang="en-US" dirty="0"/>
              <a:t>Adatum Corporation wants to monitor Azure virtual network connectivity by using Azure Network Watcher.</a:t>
            </a:r>
          </a:p>
          <a:p>
            <a:pPr lvl="1"/>
            <a:r>
              <a:rPr lang="en-US" sz="2400" dirty="0"/>
              <a:t>Exercise 1: Prepare infrastructure for Azure Network Watcher-based monitoring</a:t>
            </a:r>
          </a:p>
          <a:p>
            <a:pPr lvl="1"/>
            <a:r>
              <a:rPr lang="en-US" sz="2400" dirty="0"/>
              <a:t>Exercise 2: Use Azure Network Watcher to monitor network connectivity</a:t>
            </a:r>
          </a:p>
          <a:p>
            <a:pPr lvl="1"/>
            <a:endParaRPr lang="en-US" sz="2400" dirty="0"/>
          </a:p>
          <a:p>
            <a:pPr lvl="1"/>
            <a:endParaRPr lang="en-US" sz="2400" dirty="0"/>
          </a:p>
          <a:p>
            <a:pPr lvl="1"/>
            <a:endParaRPr lang="en-US" sz="2400" dirty="0"/>
          </a:p>
          <a:p>
            <a:pPr lvl="1"/>
            <a:endParaRPr lang="en-US" sz="2400" dirty="0"/>
          </a:p>
          <a:p>
            <a:pPr marL="0" indent="0">
              <a:buNone/>
            </a:pPr>
            <a:endParaRPr lang="en-US" sz="2400" dirty="0"/>
          </a:p>
          <a:p>
            <a:pPr marL="0" indent="0">
              <a:buNone/>
            </a:pPr>
            <a:r>
              <a:rPr lang="en-US" sz="2400" dirty="0"/>
              <a:t>Lab timing: 60 minutes</a:t>
            </a:r>
          </a:p>
        </p:txBody>
      </p:sp>
    </p:spTree>
    <p:extLst>
      <p:ext uri="{BB962C8B-B14F-4D97-AF65-F5344CB8AC3E}">
        <p14:creationId xmlns:p14="http://schemas.microsoft.com/office/powerpoint/2010/main" val="383236508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10764656" cy="498598"/>
          </a:xfrm>
        </p:spPr>
        <p:txBody>
          <a:bodyPr/>
          <a:lstStyle/>
          <a:p>
            <a:r>
              <a:rPr lang="en-US" dirty="0"/>
              <a:t>Module Review Questions</a:t>
            </a:r>
          </a:p>
        </p:txBody>
      </p:sp>
    </p:spTree>
    <p:extLst>
      <p:ext uri="{BB962C8B-B14F-4D97-AF65-F5344CB8AC3E}">
        <p14:creationId xmlns:p14="http://schemas.microsoft.com/office/powerpoint/2010/main" val="526492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32D3B-1B59-4439-A11A-E82F34DAA65E}"/>
              </a:ext>
            </a:extLst>
          </p:cNvPr>
          <p:cNvSpPr>
            <a:spLocks noGrp="1"/>
          </p:cNvSpPr>
          <p:nvPr>
            <p:ph type="title"/>
          </p:nvPr>
        </p:nvSpPr>
        <p:spPr/>
        <p:txBody>
          <a:bodyPr/>
          <a:lstStyle/>
          <a:p>
            <a:r>
              <a:rPr lang="en-US" dirty="0"/>
              <a:t>Power BI</a:t>
            </a:r>
          </a:p>
        </p:txBody>
      </p:sp>
      <p:sp>
        <p:nvSpPr>
          <p:cNvPr id="4" name="Content Placeholder 2">
            <a:extLst>
              <a:ext uri="{FF2B5EF4-FFF2-40B4-BE49-F238E27FC236}">
                <a16:creationId xmlns:a16="http://schemas.microsoft.com/office/drawing/2014/main" id="{D5286DB8-F718-45B0-9BEE-05565955D16A}"/>
              </a:ext>
            </a:extLst>
          </p:cNvPr>
          <p:cNvSpPr txBox="1">
            <a:spLocks/>
          </p:cNvSpPr>
          <p:nvPr/>
        </p:nvSpPr>
        <p:spPr>
          <a:xfrm>
            <a:off x="1982788" y="1021215"/>
            <a:ext cx="8119156" cy="1564330"/>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lgn="ctr">
              <a:buNone/>
            </a:pPr>
            <a:r>
              <a:rPr lang="en-US" i="1" kern="0" dirty="0">
                <a:solidFill>
                  <a:srgbClr val="000000"/>
                </a:solidFill>
              </a:rPr>
              <a:t>“Workspace approach, integrating with Power BI Apps, allowing for detailed reporting and data analytics”</a:t>
            </a:r>
          </a:p>
          <a:p>
            <a:pPr marL="0" indent="0" algn="ctr">
              <a:buNone/>
            </a:pPr>
            <a:endParaRPr lang="en-US" i="1" kern="0" dirty="0">
              <a:solidFill>
                <a:srgbClr val="000000"/>
              </a:solidFill>
            </a:endParaRPr>
          </a:p>
        </p:txBody>
      </p:sp>
      <p:grpSp>
        <p:nvGrpSpPr>
          <p:cNvPr id="3" name="Group 2" descr="Power BI &quot;value add&quot; for businesses">
            <a:extLst>
              <a:ext uri="{FF2B5EF4-FFF2-40B4-BE49-F238E27FC236}">
                <a16:creationId xmlns:a16="http://schemas.microsoft.com/office/drawing/2014/main" id="{15D1C857-EADC-419C-9E92-88D3C896B354}"/>
              </a:ext>
            </a:extLst>
          </p:cNvPr>
          <p:cNvGrpSpPr/>
          <p:nvPr/>
        </p:nvGrpSpPr>
        <p:grpSpPr>
          <a:xfrm>
            <a:off x="1752600" y="2848945"/>
            <a:ext cx="8686800" cy="2809124"/>
            <a:chOff x="228600" y="2848945"/>
            <a:chExt cx="8686800" cy="2809124"/>
          </a:xfrm>
        </p:grpSpPr>
        <p:sp>
          <p:nvSpPr>
            <p:cNvPr id="5" name="Rectangle 4">
              <a:extLst>
                <a:ext uri="{FF2B5EF4-FFF2-40B4-BE49-F238E27FC236}">
                  <a16:creationId xmlns:a16="http://schemas.microsoft.com/office/drawing/2014/main" id="{4552A0BD-03E1-4C86-B884-D1CFB367E50D}"/>
                </a:ext>
              </a:extLst>
            </p:cNvPr>
            <p:cNvSpPr/>
            <p:nvPr/>
          </p:nvSpPr>
          <p:spPr>
            <a:xfrm>
              <a:off x="334606" y="5205155"/>
              <a:ext cx="8580794" cy="452914"/>
            </a:xfrm>
            <a:prstGeom prst="rect">
              <a:avLst/>
            </a:prstGeom>
            <a:solidFill>
              <a:sysClr val="window" lastClr="FFFFFF">
                <a:lumMod val="75000"/>
              </a:sysClr>
            </a:solidFill>
            <a:ln w="12700" cap="flat" cmpd="sng" algn="ctr">
              <a:noFill/>
              <a:prstDash val="solid"/>
              <a:miter lim="800000"/>
            </a:ln>
            <a:effectLst/>
          </p:spPr>
          <p:txBody>
            <a:bodyPr rtlCol="0" anchor="ctr"/>
            <a:lstStyle/>
            <a:p>
              <a:pPr algn="ctr">
                <a:defRPr/>
              </a:pPr>
              <a:r>
                <a:rPr lang="en-US" sz="2000" kern="0" dirty="0">
                  <a:solidFill>
                    <a:prstClr val="black"/>
                  </a:solidFill>
                  <a:latin typeface="Segoe UI Light" panose="020B0502040204020203" pitchFamily="34" charset="0"/>
                  <a:cs typeface="Segoe UI Light" panose="020B0502040204020203" pitchFamily="34" charset="0"/>
                </a:rPr>
                <a:t>Monitoring, Management + Business Continuity &amp; Disaster Recovery</a:t>
              </a:r>
            </a:p>
          </p:txBody>
        </p:sp>
        <p:sp>
          <p:nvSpPr>
            <p:cNvPr id="6" name="Rectangle 5">
              <a:extLst>
                <a:ext uri="{FF2B5EF4-FFF2-40B4-BE49-F238E27FC236}">
                  <a16:creationId xmlns:a16="http://schemas.microsoft.com/office/drawing/2014/main" id="{CB25AF0A-A21C-426B-BAB5-7E9CDAA460E6}"/>
                </a:ext>
              </a:extLst>
            </p:cNvPr>
            <p:cNvSpPr/>
            <p:nvPr/>
          </p:nvSpPr>
          <p:spPr>
            <a:xfrm>
              <a:off x="228600" y="2874818"/>
              <a:ext cx="1874882" cy="185763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Connect to different data sources, create reports and data charts</a:t>
              </a:r>
            </a:p>
          </p:txBody>
        </p:sp>
        <p:sp>
          <p:nvSpPr>
            <p:cNvPr id="7" name="Rectangle 6">
              <a:extLst>
                <a:ext uri="{FF2B5EF4-FFF2-40B4-BE49-F238E27FC236}">
                  <a16:creationId xmlns:a16="http://schemas.microsoft.com/office/drawing/2014/main" id="{7BB2EC1E-BAFC-4EC4-9A72-BB0C59232B0C}"/>
                </a:ext>
              </a:extLst>
            </p:cNvPr>
            <p:cNvSpPr/>
            <p:nvPr/>
          </p:nvSpPr>
          <p:spPr>
            <a:xfrm>
              <a:off x="2384775"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Get access to powerful dashboards, alerts and drill down for info</a:t>
              </a:r>
            </a:p>
          </p:txBody>
        </p:sp>
        <p:sp>
          <p:nvSpPr>
            <p:cNvPr id="8" name="Rectangle 7">
              <a:extLst>
                <a:ext uri="{FF2B5EF4-FFF2-40B4-BE49-F238E27FC236}">
                  <a16:creationId xmlns:a16="http://schemas.microsoft.com/office/drawing/2014/main" id="{C6202347-6805-4BE7-877C-C1D9C72718D5}"/>
                </a:ext>
              </a:extLst>
            </p:cNvPr>
            <p:cNvSpPr/>
            <p:nvPr/>
          </p:nvSpPr>
          <p:spPr>
            <a:xfrm>
              <a:off x="4593461"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defTabSz="914016">
                <a:spcBef>
                  <a:spcPts val="1200"/>
                </a:spcBef>
                <a:defRPr/>
              </a:pPr>
              <a:r>
                <a:rPr lang="en-US" kern="0" dirty="0">
                  <a:solidFill>
                    <a:srgbClr val="FFC000"/>
                  </a:solidFill>
                  <a:latin typeface="Segoe UI Light" panose="020B0502040204020203" pitchFamily="34" charset="0"/>
                  <a:cs typeface="Segoe UI Light" panose="020B0502040204020203" pitchFamily="34" charset="0"/>
                </a:rPr>
                <a:t>Simplify Mgmt, expose IT data to non-IT teams, achieve compliance</a:t>
              </a:r>
            </a:p>
          </p:txBody>
        </p:sp>
        <p:sp>
          <p:nvSpPr>
            <p:cNvPr id="9" name="Rectangle 8">
              <a:extLst>
                <a:ext uri="{FF2B5EF4-FFF2-40B4-BE49-F238E27FC236}">
                  <a16:creationId xmlns:a16="http://schemas.microsoft.com/office/drawing/2014/main" id="{C06E1162-9B94-450B-AC51-7DFFBABA261F}"/>
                </a:ext>
              </a:extLst>
            </p:cNvPr>
            <p:cNvSpPr/>
            <p:nvPr/>
          </p:nvSpPr>
          <p:spPr>
            <a:xfrm>
              <a:off x="6802147" y="2848945"/>
              <a:ext cx="1874882" cy="1874882"/>
            </a:xfrm>
            <a:prstGeom prst="rect">
              <a:avLst/>
            </a:prstGeom>
            <a:solidFill>
              <a:sysClr val="windowText" lastClr="000000"/>
            </a:solidFill>
            <a:ln w="12700" cap="flat" cmpd="sng" algn="ctr">
              <a:noFill/>
              <a:prstDash val="solid"/>
              <a:miter lim="800000"/>
            </a:ln>
            <a:effectLst/>
          </p:spPr>
          <p:txBody>
            <a:bodyPr rtlCol="0" anchor="ctr"/>
            <a:lstStyle/>
            <a:p>
              <a:pPr algn="ctr">
                <a:defRPr/>
              </a:pPr>
              <a:r>
                <a:rPr lang="en-US" kern="0" dirty="0">
                  <a:solidFill>
                    <a:srgbClr val="FFC000"/>
                  </a:solidFill>
                  <a:latin typeface="Segoe UI Light" panose="020B0502040204020203" pitchFamily="34" charset="0"/>
                  <a:cs typeface="Segoe UI Light" panose="020B0502040204020203" pitchFamily="34" charset="0"/>
                </a:rPr>
                <a:t>Embed interactive data visuals and reporting features into your apps</a:t>
              </a:r>
            </a:p>
          </p:txBody>
        </p:sp>
      </p:grpSp>
    </p:spTree>
    <p:extLst>
      <p:ext uri="{BB962C8B-B14F-4D97-AF65-F5344CB8AC3E}">
        <p14:creationId xmlns:p14="http://schemas.microsoft.com/office/powerpoint/2010/main" val="310046722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FF029-87CB-4702-AC6B-BC8D1A3FED8E}"/>
              </a:ext>
            </a:extLst>
          </p:cNvPr>
          <p:cNvSpPr>
            <a:spLocks noGrp="1"/>
          </p:cNvSpPr>
          <p:nvPr>
            <p:ph type="title"/>
          </p:nvPr>
        </p:nvSpPr>
        <p:spPr/>
        <p:txBody>
          <a:bodyPr/>
          <a:lstStyle/>
          <a:p>
            <a:r>
              <a:rPr lang="en-US" dirty="0"/>
              <a:t>Lesson 3: Automation</a:t>
            </a:r>
          </a:p>
        </p:txBody>
      </p:sp>
      <p:sp>
        <p:nvSpPr>
          <p:cNvPr id="3" name="Text Placeholder 2">
            <a:extLst>
              <a:ext uri="{FF2B5EF4-FFF2-40B4-BE49-F238E27FC236}">
                <a16:creationId xmlns:a16="http://schemas.microsoft.com/office/drawing/2014/main" id="{04252A0D-3036-4B30-B71C-040372BBBCB6}"/>
              </a:ext>
            </a:extLst>
          </p:cNvPr>
          <p:cNvSpPr>
            <a:spLocks noGrp="1"/>
          </p:cNvSpPr>
          <p:nvPr>
            <p:ph type="body" idx="1"/>
          </p:nvPr>
        </p:nvSpPr>
        <p:spPr>
          <a:xfrm>
            <a:off x="584200" y="1435503"/>
            <a:ext cx="11018520" cy="1465016"/>
          </a:xfrm>
        </p:spPr>
        <p:txBody>
          <a:bodyPr/>
          <a:lstStyle/>
          <a:p>
            <a:r>
              <a:rPr lang="en-US" dirty="0"/>
              <a:t>Azure Automation
Automation Flow
Configuration Management</a:t>
            </a:r>
          </a:p>
        </p:txBody>
      </p:sp>
    </p:spTree>
    <p:extLst>
      <p:ext uri="{BB962C8B-B14F-4D97-AF65-F5344CB8AC3E}">
        <p14:creationId xmlns:p14="http://schemas.microsoft.com/office/powerpoint/2010/main" val="23589271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A13D-0A07-4979-B7B0-E568A6D807D6}"/>
              </a:ext>
            </a:extLst>
          </p:cNvPr>
          <p:cNvSpPr>
            <a:spLocks noGrp="1"/>
          </p:cNvSpPr>
          <p:nvPr>
            <p:ph type="title"/>
          </p:nvPr>
        </p:nvSpPr>
        <p:spPr/>
        <p:txBody>
          <a:bodyPr/>
          <a:lstStyle/>
          <a:p>
            <a:r>
              <a:rPr lang="en-US" dirty="0"/>
              <a:t>Azure Automation</a:t>
            </a:r>
          </a:p>
        </p:txBody>
      </p:sp>
      <p:sp>
        <p:nvSpPr>
          <p:cNvPr id="4" name="Content Placeholder 2">
            <a:extLst>
              <a:ext uri="{FF2B5EF4-FFF2-40B4-BE49-F238E27FC236}">
                <a16:creationId xmlns:a16="http://schemas.microsoft.com/office/drawing/2014/main" id="{FFEDAF85-A0C6-4573-B2E8-920871731AE6}"/>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Configuration and control plane for Azure, </a:t>
            </a:r>
            <a:br>
              <a:rPr lang="en-US" kern="0" dirty="0">
                <a:solidFill>
                  <a:srgbClr val="000000"/>
                </a:solidFill>
              </a:rPr>
            </a:br>
            <a:r>
              <a:rPr lang="en-US" kern="0" dirty="0">
                <a:solidFill>
                  <a:srgbClr val="000000"/>
                </a:solidFill>
              </a:rPr>
              <a:t>on-premise and other cloud providers:</a:t>
            </a:r>
          </a:p>
          <a:p>
            <a:pPr lvl="1"/>
            <a:r>
              <a:rPr lang="en-US" kern="0" dirty="0">
                <a:solidFill>
                  <a:srgbClr val="000000"/>
                </a:solidFill>
              </a:rPr>
              <a:t>Robust configuration management toolkit built-in</a:t>
            </a:r>
          </a:p>
          <a:p>
            <a:pPr lvl="1"/>
            <a:r>
              <a:rPr lang="en-US" kern="0" dirty="0">
                <a:solidFill>
                  <a:srgbClr val="000000"/>
                </a:solidFill>
              </a:rPr>
              <a:t>Access governance and control</a:t>
            </a:r>
          </a:p>
          <a:p>
            <a:pPr lvl="1"/>
            <a:r>
              <a:rPr lang="en-US" kern="0" dirty="0">
                <a:solidFill>
                  <a:srgbClr val="000000"/>
                </a:solidFill>
              </a:rPr>
              <a:t>Serverless execution of management scripts</a:t>
            </a:r>
          </a:p>
          <a:p>
            <a:pPr lvl="1"/>
            <a:r>
              <a:rPr lang="en-US" kern="0" dirty="0">
                <a:solidFill>
                  <a:srgbClr val="000000"/>
                </a:solidFill>
              </a:rPr>
              <a:t>Integration with existing platforms, systems and OS features</a:t>
            </a:r>
          </a:p>
        </p:txBody>
      </p:sp>
    </p:spTree>
    <p:extLst>
      <p:ext uri="{BB962C8B-B14F-4D97-AF65-F5344CB8AC3E}">
        <p14:creationId xmlns:p14="http://schemas.microsoft.com/office/powerpoint/2010/main" val="9948874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27FAD-456C-467B-805B-1419255869C5}"/>
              </a:ext>
            </a:extLst>
          </p:cNvPr>
          <p:cNvSpPr>
            <a:spLocks noGrp="1"/>
          </p:cNvSpPr>
          <p:nvPr>
            <p:ph type="title"/>
          </p:nvPr>
        </p:nvSpPr>
        <p:spPr/>
        <p:txBody>
          <a:bodyPr/>
          <a:lstStyle/>
          <a:p>
            <a:r>
              <a:rPr lang="en-US" dirty="0"/>
              <a:t>Features</a:t>
            </a:r>
          </a:p>
        </p:txBody>
      </p:sp>
      <p:sp>
        <p:nvSpPr>
          <p:cNvPr id="4" name="Content Placeholder 2">
            <a:extLst>
              <a:ext uri="{FF2B5EF4-FFF2-40B4-BE49-F238E27FC236}">
                <a16:creationId xmlns:a16="http://schemas.microsoft.com/office/drawing/2014/main" id="{5AA759B2-6B1E-4F38-9625-CA1418D78A44}"/>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Process Automation:</a:t>
            </a:r>
          </a:p>
          <a:p>
            <a:pPr lvl="1"/>
            <a:r>
              <a:rPr lang="en-US" kern="0" dirty="0">
                <a:solidFill>
                  <a:srgbClr val="000000"/>
                </a:solidFill>
              </a:rPr>
              <a:t>Author runbooks  - PowerShell, scripts PowerShell workflow, Graphical, Python2</a:t>
            </a:r>
          </a:p>
          <a:p>
            <a:pPr lvl="1"/>
            <a:r>
              <a:rPr lang="en-US" kern="0" dirty="0">
                <a:solidFill>
                  <a:srgbClr val="000000"/>
                </a:solidFill>
              </a:rPr>
              <a:t>Hybrid Runbook Workers with Proxy support</a:t>
            </a:r>
          </a:p>
          <a:p>
            <a:pPr lvl="0"/>
            <a:r>
              <a:rPr lang="en-US" kern="0" dirty="0">
                <a:solidFill>
                  <a:srgbClr val="000000"/>
                </a:solidFill>
              </a:rPr>
              <a:t>Configuration Management:</a:t>
            </a:r>
          </a:p>
          <a:p>
            <a:pPr lvl="1"/>
            <a:r>
              <a:rPr lang="en-US" kern="0" dirty="0">
                <a:solidFill>
                  <a:srgbClr val="000000"/>
                </a:solidFill>
              </a:rPr>
              <a:t>DSC Configurations, Pull service</a:t>
            </a:r>
          </a:p>
          <a:p>
            <a:pPr lvl="1"/>
            <a:r>
              <a:rPr lang="en-US" kern="0" dirty="0">
                <a:solidFill>
                  <a:srgbClr val="000000"/>
                </a:solidFill>
              </a:rPr>
              <a:t>Node Management &amp; Reporting</a:t>
            </a:r>
          </a:p>
          <a:p>
            <a:pPr lvl="1"/>
            <a:r>
              <a:rPr lang="en-US" kern="0" dirty="0">
                <a:solidFill>
                  <a:srgbClr val="000000"/>
                </a:solidFill>
              </a:rPr>
              <a:t>Change tracking &amp; Inventory</a:t>
            </a:r>
          </a:p>
          <a:p>
            <a:pPr lvl="0"/>
            <a:r>
              <a:rPr lang="en-US" kern="0" dirty="0">
                <a:solidFill>
                  <a:srgbClr val="000000"/>
                </a:solidFill>
              </a:rPr>
              <a:t>Update Management:</a:t>
            </a:r>
          </a:p>
          <a:p>
            <a:pPr lvl="1"/>
            <a:r>
              <a:rPr lang="en-US" kern="0" dirty="0">
                <a:solidFill>
                  <a:srgbClr val="000000"/>
                </a:solidFill>
              </a:rPr>
              <a:t>Insights across a hybrid Environment</a:t>
            </a:r>
          </a:p>
          <a:p>
            <a:pPr lvl="1"/>
            <a:r>
              <a:rPr lang="en-US" kern="0" dirty="0">
                <a:solidFill>
                  <a:srgbClr val="000000"/>
                </a:solidFill>
              </a:rPr>
              <a:t>Orchestrated updates and troubleshooting</a:t>
            </a:r>
          </a:p>
          <a:p>
            <a:pPr lvl="1"/>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a:p>
            <a:pPr lvl="0"/>
            <a:endParaRPr lang="en-US" kern="0" dirty="0">
              <a:solidFill>
                <a:srgbClr val="000000"/>
              </a:solidFill>
            </a:endParaRPr>
          </a:p>
        </p:txBody>
      </p:sp>
    </p:spTree>
    <p:extLst>
      <p:ext uri="{BB962C8B-B14F-4D97-AF65-F5344CB8AC3E}">
        <p14:creationId xmlns:p14="http://schemas.microsoft.com/office/powerpoint/2010/main" val="36733624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92A0-3DF6-41AD-8C37-1AE187462417}"/>
              </a:ext>
            </a:extLst>
          </p:cNvPr>
          <p:cNvSpPr>
            <a:spLocks noGrp="1"/>
          </p:cNvSpPr>
          <p:nvPr>
            <p:ph type="title"/>
          </p:nvPr>
        </p:nvSpPr>
        <p:spPr/>
        <p:txBody>
          <a:bodyPr/>
          <a:lstStyle/>
          <a:p>
            <a:r>
              <a:rPr lang="en-US" dirty="0"/>
              <a:t>Cross-Cloud</a:t>
            </a:r>
          </a:p>
        </p:txBody>
      </p:sp>
      <p:grpSp>
        <p:nvGrpSpPr>
          <p:cNvPr id="3" name="Group 2" descr="Cross-cloud automation originating from Azure">
            <a:extLst>
              <a:ext uri="{FF2B5EF4-FFF2-40B4-BE49-F238E27FC236}">
                <a16:creationId xmlns:a16="http://schemas.microsoft.com/office/drawing/2014/main" id="{416EAA12-910B-43DC-81E5-4FE914E4E86C}"/>
              </a:ext>
            </a:extLst>
          </p:cNvPr>
          <p:cNvGrpSpPr/>
          <p:nvPr/>
        </p:nvGrpSpPr>
        <p:grpSpPr>
          <a:xfrm>
            <a:off x="1724339" y="1587653"/>
            <a:ext cx="8684213" cy="4356797"/>
            <a:chOff x="200338" y="1587652"/>
            <a:chExt cx="8684213" cy="4356797"/>
          </a:xfrm>
        </p:grpSpPr>
        <p:sp>
          <p:nvSpPr>
            <p:cNvPr id="4" name="TextBox 3">
              <a:extLst>
                <a:ext uri="{FF2B5EF4-FFF2-40B4-BE49-F238E27FC236}">
                  <a16:creationId xmlns:a16="http://schemas.microsoft.com/office/drawing/2014/main" id="{2DBEA836-54C2-4297-8701-FE268DAE507D}"/>
                </a:ext>
              </a:extLst>
            </p:cNvPr>
            <p:cNvSpPr txBox="1"/>
            <p:nvPr/>
          </p:nvSpPr>
          <p:spPr>
            <a:xfrm>
              <a:off x="474154" y="4101319"/>
              <a:ext cx="2738716" cy="543226"/>
            </a:xfrm>
            <a:prstGeom prst="rect">
              <a:avLst/>
            </a:prstGeom>
            <a:noFill/>
          </p:spPr>
          <p:txBody>
            <a:bodyPr wrap="square" lIns="0" tIns="0" rIns="0" bIns="0" rtlCol="0">
              <a:spAutoFit/>
            </a:bodyPr>
            <a:lstStyle/>
            <a:p>
              <a:pPr algn="ctr" defTabSz="685526">
                <a:lnSpc>
                  <a:spcPct val="90000"/>
                </a:lnSpc>
                <a:defRPr/>
              </a:pPr>
              <a:r>
                <a:rPr lang="en-US" sz="1471" spc="-38" dirty="0">
                  <a:solidFill>
                    <a:srgbClr val="353535"/>
                  </a:solidFill>
                  <a:latin typeface="Segoe UI Semilight"/>
                </a:rPr>
                <a:t>On-premises Datacenters</a:t>
              </a:r>
              <a:br>
                <a:rPr lang="en-US" sz="1471" spc="-38" dirty="0">
                  <a:solidFill>
                    <a:srgbClr val="353535"/>
                  </a:solidFill>
                  <a:latin typeface="Segoe UI Semilight"/>
                </a:rPr>
              </a:br>
              <a:r>
                <a:rPr lang="en-US" sz="1471" spc="-38" dirty="0">
                  <a:solidFill>
                    <a:srgbClr val="353535"/>
                  </a:solidFill>
                  <a:latin typeface="Segoe UI Semilight"/>
                </a:rPr>
                <a:t>Branch offices datacenters</a:t>
              </a:r>
              <a:br>
                <a:rPr lang="en-US" sz="1471" spc="-38" dirty="0">
                  <a:solidFill>
                    <a:srgbClr val="353535"/>
                  </a:solidFill>
                  <a:latin typeface="Segoe UI Semilight"/>
                </a:rPr>
              </a:br>
              <a:endParaRPr lang="en-US" sz="1471" spc="-38" baseline="-25000" dirty="0">
                <a:solidFill>
                  <a:srgbClr val="353535"/>
                </a:solidFill>
                <a:latin typeface="Segoe UI Semilight"/>
              </a:endParaRPr>
            </a:p>
          </p:txBody>
        </p:sp>
        <p:sp>
          <p:nvSpPr>
            <p:cNvPr id="5" name="TextBox 4">
              <a:extLst>
                <a:ext uri="{FF2B5EF4-FFF2-40B4-BE49-F238E27FC236}">
                  <a16:creationId xmlns:a16="http://schemas.microsoft.com/office/drawing/2014/main" id="{D3AD3B9C-08F0-40B3-A06B-D4FF1C621BE5}"/>
                </a:ext>
              </a:extLst>
            </p:cNvPr>
            <p:cNvSpPr txBox="1"/>
            <p:nvPr/>
          </p:nvSpPr>
          <p:spPr>
            <a:xfrm>
              <a:off x="7248243" y="2496758"/>
              <a:ext cx="720879" cy="101566"/>
            </a:xfrm>
            <a:prstGeom prst="rect">
              <a:avLst/>
            </a:prstGeom>
            <a:noFill/>
          </p:spPr>
          <p:txBody>
            <a:bodyPr wrap="square" lIns="0" tIns="0" rIns="0" bIns="0" rtlCol="0">
              <a:spAutoFit/>
            </a:bodyPr>
            <a:lstStyle/>
            <a:p>
              <a:pPr algn="ctr" defTabSz="685526">
                <a:lnSpc>
                  <a:spcPct val="90000"/>
                </a:lnSpc>
                <a:defRPr/>
              </a:pPr>
              <a:endParaRPr lang="en-US" sz="1100" spc="-38" baseline="-25000" dirty="0">
                <a:solidFill>
                  <a:srgbClr val="353535"/>
                </a:solidFill>
                <a:latin typeface="Segoe UI Semilight"/>
              </a:endParaRPr>
            </a:p>
          </p:txBody>
        </p:sp>
        <p:pic>
          <p:nvPicPr>
            <p:cNvPr id="6" name="Picture 5">
              <a:extLst>
                <a:ext uri="{FF2B5EF4-FFF2-40B4-BE49-F238E27FC236}">
                  <a16:creationId xmlns:a16="http://schemas.microsoft.com/office/drawing/2014/main" id="{27AB947B-116A-4511-BC1C-D9BBB336F287}"/>
                </a:ext>
              </a:extLst>
            </p:cNvPr>
            <p:cNvPicPr>
              <a:picLocks noChangeAspect="1"/>
            </p:cNvPicPr>
            <p:nvPr/>
          </p:nvPicPr>
          <p:blipFill>
            <a:blip r:embed="rId3"/>
            <a:stretch>
              <a:fillRect/>
            </a:stretch>
          </p:blipFill>
          <p:spPr>
            <a:xfrm>
              <a:off x="6054595" y="2331219"/>
              <a:ext cx="2829956" cy="1855825"/>
            </a:xfrm>
            <a:prstGeom prst="rect">
              <a:avLst/>
            </a:prstGeom>
          </p:spPr>
        </p:pic>
        <p:sp>
          <p:nvSpPr>
            <p:cNvPr id="7" name="TextBox 179">
              <a:extLst>
                <a:ext uri="{FF2B5EF4-FFF2-40B4-BE49-F238E27FC236}">
                  <a16:creationId xmlns:a16="http://schemas.microsoft.com/office/drawing/2014/main" id="{37D2C7FD-0AEE-4A75-9F3B-47AEA587A47D}"/>
                </a:ext>
              </a:extLst>
            </p:cNvPr>
            <p:cNvSpPr txBox="1"/>
            <p:nvPr/>
          </p:nvSpPr>
          <p:spPr>
            <a:xfrm>
              <a:off x="6545996" y="3457196"/>
              <a:ext cx="1847151" cy="767014"/>
            </a:xfrm>
            <a:prstGeom prst="rect">
              <a:avLst/>
            </a:prstGeom>
            <a:noFill/>
            <a:ln>
              <a:noFill/>
            </a:ln>
          </p:spPr>
          <p:txBody>
            <a:bodyPr wrap="none" lIns="134387" tIns="107510" rIns="134387" bIns="107510" rtlCol="0">
              <a:spAutoFit/>
            </a:bodyPr>
            <a:lstStyle/>
            <a:p>
              <a:pPr algn="ctr" defTabSz="684845">
                <a:lnSpc>
                  <a:spcPct val="90000"/>
                </a:lnSpc>
                <a:spcAft>
                  <a:spcPts val="441"/>
                </a:spcAft>
                <a:defRPr/>
              </a:pPr>
              <a:r>
                <a:rPr lang="en-US" kern="0" dirty="0">
                  <a:solidFill>
                    <a:srgbClr val="FFFFFF"/>
                  </a:solidFill>
                  <a:latin typeface="Segoe UI Semilight"/>
                </a:rPr>
                <a:t>Microsoft Azure</a:t>
              </a:r>
            </a:p>
            <a:p>
              <a:pPr algn="ctr" defTabSz="684845">
                <a:lnSpc>
                  <a:spcPct val="90000"/>
                </a:lnSpc>
                <a:spcAft>
                  <a:spcPts val="441"/>
                </a:spcAft>
                <a:defRPr/>
              </a:pPr>
              <a:r>
                <a:rPr lang="en-US" kern="0" dirty="0">
                  <a:solidFill>
                    <a:srgbClr val="FFFFFF"/>
                  </a:solidFill>
                  <a:latin typeface="Segoe UI Semilight"/>
                </a:rPr>
                <a:t>Automation</a:t>
              </a:r>
            </a:p>
          </p:txBody>
        </p:sp>
        <p:grpSp>
          <p:nvGrpSpPr>
            <p:cNvPr id="8" name="Group 7">
              <a:extLst>
                <a:ext uri="{FF2B5EF4-FFF2-40B4-BE49-F238E27FC236}">
                  <a16:creationId xmlns:a16="http://schemas.microsoft.com/office/drawing/2014/main" id="{6E8AC350-BF59-48FE-AF99-A08CA286ACD2}"/>
                </a:ext>
              </a:extLst>
            </p:cNvPr>
            <p:cNvGrpSpPr/>
            <p:nvPr/>
          </p:nvGrpSpPr>
          <p:grpSpPr>
            <a:xfrm>
              <a:off x="3616288" y="3485028"/>
              <a:ext cx="2363291" cy="1958309"/>
              <a:chOff x="4725416" y="3573462"/>
              <a:chExt cx="3214240" cy="2663436"/>
            </a:xfrm>
          </p:grpSpPr>
          <p:sp>
            <p:nvSpPr>
              <p:cNvPr id="9" name="TextBox 8">
                <a:extLst>
                  <a:ext uri="{FF2B5EF4-FFF2-40B4-BE49-F238E27FC236}">
                    <a16:creationId xmlns:a16="http://schemas.microsoft.com/office/drawing/2014/main" id="{5C00BF92-AF0F-4CAC-9C31-F8FA526397F7}"/>
                  </a:ext>
                </a:extLst>
              </p:cNvPr>
              <p:cNvSpPr txBox="1"/>
              <p:nvPr/>
            </p:nvSpPr>
            <p:spPr>
              <a:xfrm>
                <a:off x="4725416" y="4851601"/>
                <a:ext cx="3214240" cy="1385297"/>
              </a:xfrm>
              <a:prstGeom prst="rect">
                <a:avLst/>
              </a:prstGeom>
              <a:noFill/>
            </p:spPr>
            <p:txBody>
              <a:bodyPr wrap="square" lIns="0" tIns="0" rIns="0" bIns="0" rtlCol="0">
                <a:spAutoFit/>
              </a:bodyPr>
              <a:lstStyle/>
              <a:p>
                <a:pPr algn="ctr" defTabSz="685526">
                  <a:lnSpc>
                    <a:spcPct val="90000"/>
                  </a:lnSpc>
                  <a:defRPr/>
                </a:pPr>
                <a:r>
                  <a:rPr lang="en-US" sz="1471" kern="0" spc="-38" dirty="0">
                    <a:solidFill>
                      <a:srgbClr val="505050"/>
                    </a:solidFill>
                    <a:latin typeface="Segoe UI"/>
                  </a:rPr>
                  <a:t>Secured connection using the Azure Automation Hybrid Worker</a:t>
                </a:r>
              </a:p>
              <a:p>
                <a:pPr algn="ctr" defTabSz="685526">
                  <a:lnSpc>
                    <a:spcPct val="90000"/>
                  </a:lnSpc>
                  <a:defRPr/>
                </a:pPr>
                <a:endParaRPr lang="en-US" sz="1471" i="1" kern="0" spc="-38" baseline="-25000" dirty="0">
                  <a:solidFill>
                    <a:srgbClr val="505050"/>
                  </a:solidFill>
                  <a:latin typeface="Segoe UI"/>
                </a:endParaRPr>
              </a:p>
              <a:p>
                <a:pPr algn="ctr" defTabSz="685526">
                  <a:lnSpc>
                    <a:spcPct val="90000"/>
                  </a:lnSpc>
                  <a:defRPr/>
                </a:pPr>
                <a:r>
                  <a:rPr lang="en-US" sz="1471" i="1" kern="0" spc="-38" baseline="-25000" dirty="0">
                    <a:solidFill>
                      <a:srgbClr val="505050"/>
                    </a:solidFill>
                    <a:latin typeface="Segoe UI"/>
                  </a:rPr>
                  <a:t>Automation tasks are running on-premises, but triggered from Azure Automation</a:t>
                </a:r>
              </a:p>
            </p:txBody>
          </p:sp>
          <p:grpSp>
            <p:nvGrpSpPr>
              <p:cNvPr id="10" name="Group 9">
                <a:extLst>
                  <a:ext uri="{FF2B5EF4-FFF2-40B4-BE49-F238E27FC236}">
                    <a16:creationId xmlns:a16="http://schemas.microsoft.com/office/drawing/2014/main" id="{8700B911-A8BD-4436-BBF4-992D3EFB594C}"/>
                  </a:ext>
                </a:extLst>
              </p:cNvPr>
              <p:cNvGrpSpPr/>
              <p:nvPr/>
            </p:nvGrpSpPr>
            <p:grpSpPr>
              <a:xfrm>
                <a:off x="4861364" y="3573462"/>
                <a:ext cx="2728473" cy="544881"/>
                <a:chOff x="4861364" y="3573462"/>
                <a:chExt cx="2728473" cy="544881"/>
              </a:xfrm>
            </p:grpSpPr>
            <p:cxnSp>
              <p:nvCxnSpPr>
                <p:cNvPr id="11" name="Straight Arrow Connector 10">
                  <a:extLst>
                    <a:ext uri="{FF2B5EF4-FFF2-40B4-BE49-F238E27FC236}">
                      <a16:creationId xmlns:a16="http://schemas.microsoft.com/office/drawing/2014/main" id="{183CC7D1-FA8F-409E-A704-70169F7D93F5}"/>
                    </a:ext>
                  </a:extLst>
                </p:cNvPr>
                <p:cNvCxnSpPr/>
                <p:nvPr/>
              </p:nvCxnSpPr>
              <p:spPr>
                <a:xfrm>
                  <a:off x="5075237" y="4030662"/>
                  <a:ext cx="2514600" cy="0"/>
                </a:xfrm>
                <a:prstGeom prst="straightConnector1">
                  <a:avLst/>
                </a:prstGeom>
                <a:noFill/>
                <a:ln w="57150" cap="flat" cmpd="sng" algn="ctr">
                  <a:solidFill>
                    <a:srgbClr val="0078D7"/>
                  </a:solidFill>
                  <a:prstDash val="solid"/>
                  <a:round/>
                  <a:headEnd type="none" w="med" len="med"/>
                  <a:tailEnd type="arrow" w="med" len="med"/>
                </a:ln>
                <a:effectLst/>
              </p:spPr>
            </p:cxnSp>
            <p:sp>
              <p:nvSpPr>
                <p:cNvPr id="12" name="TextBox 11">
                  <a:extLst>
                    <a:ext uri="{FF2B5EF4-FFF2-40B4-BE49-F238E27FC236}">
                      <a16:creationId xmlns:a16="http://schemas.microsoft.com/office/drawing/2014/main" id="{B245AD47-09EE-4E26-82F9-F14267FD5594}"/>
                    </a:ext>
                  </a:extLst>
                </p:cNvPr>
                <p:cNvSpPr txBox="1"/>
                <p:nvPr/>
              </p:nvSpPr>
              <p:spPr>
                <a:xfrm>
                  <a:off x="4861364" y="3573462"/>
                  <a:ext cx="2153234" cy="544881"/>
                </a:xfrm>
                <a:prstGeom prst="rect">
                  <a:avLst/>
                </a:prstGeom>
                <a:noFill/>
              </p:spPr>
              <p:txBody>
                <a:bodyPr wrap="square" lIns="134464" tIns="107571" rIns="134464" bIns="107571" rtlCol="0">
                  <a:spAutoFit/>
                </a:bodyPr>
                <a:lstStyle/>
                <a:p>
                  <a:pPr defTabSz="672290">
                    <a:lnSpc>
                      <a:spcPct val="90000"/>
                    </a:lnSpc>
                    <a:spcAft>
                      <a:spcPts val="441"/>
                    </a:spcAft>
                    <a:defRPr/>
                  </a:pPr>
                  <a:r>
                    <a:rPr lang="en-US" sz="1324" i="1" kern="0" dirty="0">
                      <a:gradFill>
                        <a:gsLst>
                          <a:gs pos="2917">
                            <a:srgbClr val="505050"/>
                          </a:gs>
                          <a:gs pos="30000">
                            <a:srgbClr val="505050"/>
                          </a:gs>
                        </a:gsLst>
                        <a:lin ang="5400000" scaled="0"/>
                      </a:gradFill>
                      <a:latin typeface="Segoe UI"/>
                    </a:rPr>
                    <a:t>443 (HTTPS)</a:t>
                  </a:r>
                </a:p>
              </p:txBody>
            </p:sp>
          </p:grpSp>
        </p:grpSp>
        <p:cxnSp>
          <p:nvCxnSpPr>
            <p:cNvPr id="13" name="Straight Arrow Connector 12">
              <a:extLst>
                <a:ext uri="{FF2B5EF4-FFF2-40B4-BE49-F238E27FC236}">
                  <a16:creationId xmlns:a16="http://schemas.microsoft.com/office/drawing/2014/main" id="{D948F2E8-5E0B-4DF1-B911-76401963A376}"/>
                </a:ext>
              </a:extLst>
            </p:cNvPr>
            <p:cNvCxnSpPr>
              <a:cxnSpLocks/>
            </p:cNvCxnSpPr>
            <p:nvPr/>
          </p:nvCxnSpPr>
          <p:spPr>
            <a:xfrm flipH="1">
              <a:off x="3923721" y="4221727"/>
              <a:ext cx="1752019" cy="0"/>
            </a:xfrm>
            <a:prstGeom prst="straightConnector1">
              <a:avLst/>
            </a:prstGeom>
            <a:noFill/>
            <a:ln w="57150" cap="flat" cmpd="sng" algn="ctr">
              <a:solidFill>
                <a:srgbClr val="0078D7"/>
              </a:solidFill>
              <a:prstDash val="solid"/>
              <a:round/>
              <a:headEnd type="none" w="med" len="med"/>
              <a:tailEnd type="arrow" w="med" len="med"/>
            </a:ln>
            <a:effectLst/>
          </p:spPr>
        </p:cxnSp>
        <p:pic>
          <p:nvPicPr>
            <p:cNvPr id="14" name="Picture 13">
              <a:extLst>
                <a:ext uri="{FF2B5EF4-FFF2-40B4-BE49-F238E27FC236}">
                  <a16:creationId xmlns:a16="http://schemas.microsoft.com/office/drawing/2014/main" id="{FA28D021-37DB-4F6B-9DC9-B130F19C93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6924" y="2695390"/>
              <a:ext cx="585218" cy="585218"/>
            </a:xfrm>
            <a:prstGeom prst="rect">
              <a:avLst/>
            </a:prstGeom>
          </p:spPr>
        </p:pic>
        <p:pic>
          <p:nvPicPr>
            <p:cNvPr id="15" name="Graphic 14" descr="City">
              <a:extLst>
                <a:ext uri="{FF2B5EF4-FFF2-40B4-BE49-F238E27FC236}">
                  <a16:creationId xmlns:a16="http://schemas.microsoft.com/office/drawing/2014/main" id="{3524FACA-A3BD-4520-9A8F-22C668CD7E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7808" y="2208636"/>
              <a:ext cx="1558727" cy="1558727"/>
            </a:xfrm>
            <a:prstGeom prst="rect">
              <a:avLst/>
            </a:prstGeom>
          </p:spPr>
        </p:pic>
        <p:pic>
          <p:nvPicPr>
            <p:cNvPr id="16" name="Graphic 15" descr="Building">
              <a:extLst>
                <a:ext uri="{FF2B5EF4-FFF2-40B4-BE49-F238E27FC236}">
                  <a16:creationId xmlns:a16="http://schemas.microsoft.com/office/drawing/2014/main" id="{07B0BDE1-4335-4BC4-87AE-E63BBA40D64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237" y="1749371"/>
              <a:ext cx="685800" cy="685800"/>
            </a:xfrm>
            <a:prstGeom prst="rect">
              <a:avLst/>
            </a:prstGeom>
          </p:spPr>
        </p:pic>
        <p:pic>
          <p:nvPicPr>
            <p:cNvPr id="17" name="Graphic 16" descr="Building">
              <a:extLst>
                <a:ext uri="{FF2B5EF4-FFF2-40B4-BE49-F238E27FC236}">
                  <a16:creationId xmlns:a16="http://schemas.microsoft.com/office/drawing/2014/main" id="{B28FC8AB-15CE-4AA7-917A-45FA3AA3A8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00338" y="2729719"/>
              <a:ext cx="685800" cy="685800"/>
            </a:xfrm>
            <a:prstGeom prst="rect">
              <a:avLst/>
            </a:prstGeom>
          </p:spPr>
        </p:pic>
        <p:pic>
          <p:nvPicPr>
            <p:cNvPr id="18" name="Graphic 17" descr="Building">
              <a:extLst>
                <a:ext uri="{FF2B5EF4-FFF2-40B4-BE49-F238E27FC236}">
                  <a16:creationId xmlns:a16="http://schemas.microsoft.com/office/drawing/2014/main" id="{C18C7B4B-30C8-436E-A6FC-E473C5C3486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2237" y="3737030"/>
              <a:ext cx="685800" cy="685800"/>
            </a:xfrm>
            <a:prstGeom prst="rect">
              <a:avLst/>
            </a:prstGeom>
          </p:spPr>
        </p:pic>
        <p:grpSp>
          <p:nvGrpSpPr>
            <p:cNvPr id="19" name="Group 18">
              <a:extLst>
                <a:ext uri="{FF2B5EF4-FFF2-40B4-BE49-F238E27FC236}">
                  <a16:creationId xmlns:a16="http://schemas.microsoft.com/office/drawing/2014/main" id="{50E88127-0E78-46BE-BB6C-6D3778431CC2}"/>
                </a:ext>
              </a:extLst>
            </p:cNvPr>
            <p:cNvGrpSpPr/>
            <p:nvPr/>
          </p:nvGrpSpPr>
          <p:grpSpPr>
            <a:xfrm>
              <a:off x="771546" y="2332981"/>
              <a:ext cx="306262" cy="617870"/>
              <a:chOff x="1245849" y="2481571"/>
              <a:chExt cx="416537" cy="840346"/>
            </a:xfrm>
          </p:grpSpPr>
          <p:pic>
            <p:nvPicPr>
              <p:cNvPr id="20" name="Picture 19">
                <a:extLst>
                  <a:ext uri="{FF2B5EF4-FFF2-40B4-BE49-F238E27FC236}">
                    <a16:creationId xmlns:a16="http://schemas.microsoft.com/office/drawing/2014/main" id="{C99EB0AD-B1EE-4A70-86F9-803DA6AE00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21" name="Picture 20">
                <a:extLst>
                  <a:ext uri="{FF2B5EF4-FFF2-40B4-BE49-F238E27FC236}">
                    <a16:creationId xmlns:a16="http://schemas.microsoft.com/office/drawing/2014/main" id="{F84CF73F-B28C-43CE-A8AA-CA4998786C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pic>
          <p:nvPicPr>
            <p:cNvPr id="22" name="Picture 21">
              <a:extLst>
                <a:ext uri="{FF2B5EF4-FFF2-40B4-BE49-F238E27FC236}">
                  <a16:creationId xmlns:a16="http://schemas.microsoft.com/office/drawing/2014/main" id="{92459318-C5A3-4713-B65C-1B6A7A766B5B}"/>
                </a:ext>
              </a:extLst>
            </p:cNvPr>
            <p:cNvPicPr>
              <a:picLocks noChangeAspect="1"/>
            </p:cNvPicPr>
            <p:nvPr/>
          </p:nvPicPr>
          <p:blipFill>
            <a:blip r:embed="rId11"/>
            <a:stretch>
              <a:fillRect/>
            </a:stretch>
          </p:blipFill>
          <p:spPr>
            <a:xfrm>
              <a:off x="610079" y="3015574"/>
              <a:ext cx="530711" cy="783227"/>
            </a:xfrm>
            <a:prstGeom prst="rect">
              <a:avLst/>
            </a:prstGeom>
            <a:ln>
              <a:solidFill>
                <a:srgbClr val="00B0F0"/>
              </a:solidFill>
            </a:ln>
          </p:spPr>
        </p:pic>
        <p:grpSp>
          <p:nvGrpSpPr>
            <p:cNvPr id="23" name="Group 22">
              <a:extLst>
                <a:ext uri="{FF2B5EF4-FFF2-40B4-BE49-F238E27FC236}">
                  <a16:creationId xmlns:a16="http://schemas.microsoft.com/office/drawing/2014/main" id="{14A176BF-9C2F-4A66-82F5-F3279148CC45}"/>
                </a:ext>
              </a:extLst>
            </p:cNvPr>
            <p:cNvGrpSpPr/>
            <p:nvPr/>
          </p:nvGrpSpPr>
          <p:grpSpPr>
            <a:xfrm>
              <a:off x="1159448" y="2388409"/>
              <a:ext cx="1111323" cy="864541"/>
              <a:chOff x="9354961" y="2521836"/>
              <a:chExt cx="1099486" cy="703461"/>
            </a:xfrm>
            <a:solidFill>
              <a:srgbClr val="00B0F0"/>
            </a:solidFill>
          </p:grpSpPr>
          <p:pic>
            <p:nvPicPr>
              <p:cNvPr id="24" name="Picture 23">
                <a:extLst>
                  <a:ext uri="{FF2B5EF4-FFF2-40B4-BE49-F238E27FC236}">
                    <a16:creationId xmlns:a16="http://schemas.microsoft.com/office/drawing/2014/main" id="{02ABD084-064C-49B1-9CFD-885105CC3738}"/>
                  </a:ext>
                </a:extLst>
              </p:cNvPr>
              <p:cNvPicPr>
                <a:picLocks noChangeAspect="1"/>
              </p:cNvPicPr>
              <p:nvPr/>
            </p:nvPicPr>
            <p:blipFill>
              <a:blip r:embed="rId12"/>
              <a:stretch>
                <a:fillRect/>
              </a:stretch>
            </p:blipFill>
            <p:spPr>
              <a:xfrm>
                <a:off x="9354961" y="2521836"/>
                <a:ext cx="530221" cy="703461"/>
              </a:xfrm>
              <a:prstGeom prst="rect">
                <a:avLst/>
              </a:prstGeom>
              <a:grpFill/>
              <a:ln>
                <a:solidFill>
                  <a:srgbClr val="00B0F0"/>
                </a:solidFill>
              </a:ln>
            </p:spPr>
          </p:pic>
          <p:pic>
            <p:nvPicPr>
              <p:cNvPr id="25" name="Picture 24">
                <a:extLst>
                  <a:ext uri="{FF2B5EF4-FFF2-40B4-BE49-F238E27FC236}">
                    <a16:creationId xmlns:a16="http://schemas.microsoft.com/office/drawing/2014/main" id="{0A933D83-032C-49D2-9E8D-CFFCD4EAFCAB}"/>
                  </a:ext>
                </a:extLst>
              </p:cNvPr>
              <p:cNvPicPr>
                <a:picLocks noChangeAspect="1"/>
              </p:cNvPicPr>
              <p:nvPr/>
            </p:nvPicPr>
            <p:blipFill>
              <a:blip r:embed="rId13"/>
              <a:stretch>
                <a:fillRect/>
              </a:stretch>
            </p:blipFill>
            <p:spPr>
              <a:xfrm>
                <a:off x="9924226" y="2702950"/>
                <a:ext cx="530221" cy="522347"/>
              </a:xfrm>
              <a:prstGeom prst="rect">
                <a:avLst/>
              </a:prstGeom>
              <a:grpFill/>
              <a:ln>
                <a:solidFill>
                  <a:srgbClr val="00B0F0"/>
                </a:solidFill>
              </a:ln>
            </p:spPr>
          </p:pic>
        </p:grpSp>
        <p:sp>
          <p:nvSpPr>
            <p:cNvPr id="26" name="Rectangle 25">
              <a:extLst>
                <a:ext uri="{FF2B5EF4-FFF2-40B4-BE49-F238E27FC236}">
                  <a16:creationId xmlns:a16="http://schemas.microsoft.com/office/drawing/2014/main" id="{1DACD6CA-2C09-4D8A-BE32-A1EFF55CC2A1}"/>
                </a:ext>
              </a:extLst>
            </p:cNvPr>
            <p:cNvSpPr/>
            <p:nvPr/>
          </p:nvSpPr>
          <p:spPr>
            <a:xfrm>
              <a:off x="200338" y="1680210"/>
              <a:ext cx="2917989" cy="2948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pic>
          <p:nvPicPr>
            <p:cNvPr id="27" name="Picture 26">
              <a:extLst>
                <a:ext uri="{FF2B5EF4-FFF2-40B4-BE49-F238E27FC236}">
                  <a16:creationId xmlns:a16="http://schemas.microsoft.com/office/drawing/2014/main" id="{5DFB2C4B-5DC1-4345-8A29-43406F6B15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5514" y="1693595"/>
              <a:ext cx="585218" cy="585218"/>
            </a:xfrm>
            <a:prstGeom prst="rect">
              <a:avLst/>
            </a:prstGeom>
          </p:spPr>
        </p:pic>
        <p:sp>
          <p:nvSpPr>
            <p:cNvPr id="28" name="Freeform 167">
              <a:extLst>
                <a:ext uri="{FF2B5EF4-FFF2-40B4-BE49-F238E27FC236}">
                  <a16:creationId xmlns:a16="http://schemas.microsoft.com/office/drawing/2014/main" id="{A55A6142-F512-4C6E-9ED4-637975D8DF68}"/>
                </a:ext>
              </a:extLst>
            </p:cNvPr>
            <p:cNvSpPr>
              <a:spLocks/>
            </p:cNvSpPr>
            <p:nvPr/>
          </p:nvSpPr>
          <p:spPr bwMode="auto">
            <a:xfrm>
              <a:off x="344274" y="4882081"/>
              <a:ext cx="1107526" cy="937052"/>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chemeClr val="bg1">
                <a:lumMod val="75000"/>
              </a:schemeClr>
            </a:solidFill>
            <a:ln>
              <a:noFill/>
            </a:ln>
          </p:spPr>
          <p:txBody>
            <a:bodyPr vert="horz" wrap="square" lIns="68541" tIns="34271" rIns="68541" bIns="34271" numCol="1" anchor="t" anchorCtr="0" compatLnSpc="1">
              <a:prstTxWarp prst="textNoShape">
                <a:avLst/>
              </a:prstTxWarp>
            </a:bodyPr>
            <a:lstStyle/>
            <a:p>
              <a:pPr defTabSz="685291">
                <a:defRPr/>
              </a:pPr>
              <a:endParaRPr lang="en-US" dirty="0">
                <a:solidFill>
                  <a:srgbClr val="505050"/>
                </a:solidFill>
                <a:latin typeface="Segoe UI"/>
              </a:endParaRPr>
            </a:p>
          </p:txBody>
        </p:sp>
        <p:sp>
          <p:nvSpPr>
            <p:cNvPr id="29" name="TextBox 28">
              <a:extLst>
                <a:ext uri="{FF2B5EF4-FFF2-40B4-BE49-F238E27FC236}">
                  <a16:creationId xmlns:a16="http://schemas.microsoft.com/office/drawing/2014/main" id="{3E4BA903-80CD-427C-8036-12623D2C397E}"/>
                </a:ext>
              </a:extLst>
            </p:cNvPr>
            <p:cNvSpPr txBox="1"/>
            <p:nvPr/>
          </p:nvSpPr>
          <p:spPr>
            <a:xfrm>
              <a:off x="1358643" y="5386207"/>
              <a:ext cx="1288328" cy="203710"/>
            </a:xfrm>
            <a:prstGeom prst="rect">
              <a:avLst/>
            </a:prstGeom>
            <a:noFill/>
          </p:spPr>
          <p:txBody>
            <a:bodyPr wrap="square" lIns="0" tIns="0" rIns="0" bIns="0" rtlCol="0">
              <a:spAutoFit/>
            </a:bodyPr>
            <a:lstStyle/>
            <a:p>
              <a:pPr algn="ctr" defTabSz="685526">
                <a:lnSpc>
                  <a:spcPct val="90000"/>
                </a:lnSpc>
                <a:defRPr/>
              </a:pPr>
              <a:r>
                <a:rPr lang="en-US" sz="1471" spc="-38" dirty="0">
                  <a:solidFill>
                    <a:srgbClr val="353535"/>
                  </a:solidFill>
                  <a:latin typeface="Segoe UI Semilight"/>
                </a:rPr>
                <a:t>Azure Stack</a:t>
              </a:r>
              <a:endParaRPr lang="en-US" sz="1471" spc="-38" baseline="-25000" dirty="0">
                <a:solidFill>
                  <a:srgbClr val="353535"/>
                </a:solidFill>
                <a:latin typeface="Segoe UI Semilight"/>
              </a:endParaRPr>
            </a:p>
          </p:txBody>
        </p:sp>
        <p:pic>
          <p:nvPicPr>
            <p:cNvPr id="30" name="Picture 29">
              <a:extLst>
                <a:ext uri="{FF2B5EF4-FFF2-40B4-BE49-F238E27FC236}">
                  <a16:creationId xmlns:a16="http://schemas.microsoft.com/office/drawing/2014/main" id="{D0943576-86F1-4497-8574-E1BB163EAF0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7962" y="5234642"/>
              <a:ext cx="432828" cy="432828"/>
            </a:xfrm>
            <a:prstGeom prst="rect">
              <a:avLst/>
            </a:prstGeom>
          </p:spPr>
        </p:pic>
        <p:sp>
          <p:nvSpPr>
            <p:cNvPr id="31" name="Rectangle 30">
              <a:extLst>
                <a:ext uri="{FF2B5EF4-FFF2-40B4-BE49-F238E27FC236}">
                  <a16:creationId xmlns:a16="http://schemas.microsoft.com/office/drawing/2014/main" id="{22055F08-41FE-4457-97E4-FBA8C08B5E69}"/>
                </a:ext>
              </a:extLst>
            </p:cNvPr>
            <p:cNvSpPr/>
            <p:nvPr/>
          </p:nvSpPr>
          <p:spPr>
            <a:xfrm>
              <a:off x="209477" y="4744342"/>
              <a:ext cx="2917989" cy="12001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cxnSp>
          <p:nvCxnSpPr>
            <p:cNvPr id="32" name="Straight Arrow Connector 31">
              <a:extLst>
                <a:ext uri="{FF2B5EF4-FFF2-40B4-BE49-F238E27FC236}">
                  <a16:creationId xmlns:a16="http://schemas.microsoft.com/office/drawing/2014/main" id="{332CA805-78B4-48CB-8118-6CFD45808429}"/>
                </a:ext>
              </a:extLst>
            </p:cNvPr>
            <p:cNvCxnSpPr>
              <a:cxnSpLocks/>
            </p:cNvCxnSpPr>
            <p:nvPr/>
          </p:nvCxnSpPr>
          <p:spPr>
            <a:xfrm flipH="1">
              <a:off x="7606923" y="4279698"/>
              <a:ext cx="1" cy="673530"/>
            </a:xfrm>
            <a:prstGeom prst="straightConnector1">
              <a:avLst/>
            </a:prstGeom>
            <a:noFill/>
            <a:ln w="57150" cap="flat" cmpd="sng" algn="ctr">
              <a:solidFill>
                <a:srgbClr val="0078D7"/>
              </a:solidFill>
              <a:prstDash val="solid"/>
              <a:round/>
              <a:headEnd type="none" w="med" len="med"/>
              <a:tailEnd type="arrow" w="med" len="med"/>
            </a:ln>
            <a:effectLst/>
          </p:spPr>
        </p:cxnSp>
        <p:pic>
          <p:nvPicPr>
            <p:cNvPr id="33" name="Picture 32">
              <a:extLst>
                <a:ext uri="{FF2B5EF4-FFF2-40B4-BE49-F238E27FC236}">
                  <a16:creationId xmlns:a16="http://schemas.microsoft.com/office/drawing/2014/main" id="{61021453-7F19-49FD-B2B1-B0801821779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3997" y="5002304"/>
              <a:ext cx="1286693" cy="851755"/>
            </a:xfrm>
            <a:prstGeom prst="rect">
              <a:avLst/>
            </a:prstGeom>
          </p:spPr>
        </p:pic>
        <p:cxnSp>
          <p:nvCxnSpPr>
            <p:cNvPr id="34" name="Straight Arrow Connector 33">
              <a:extLst>
                <a:ext uri="{FF2B5EF4-FFF2-40B4-BE49-F238E27FC236}">
                  <a16:creationId xmlns:a16="http://schemas.microsoft.com/office/drawing/2014/main" id="{71614FF1-86EC-47B7-982D-385BB7EA410B}"/>
                </a:ext>
              </a:extLst>
            </p:cNvPr>
            <p:cNvCxnSpPr>
              <a:cxnSpLocks/>
            </p:cNvCxnSpPr>
            <p:nvPr/>
          </p:nvCxnSpPr>
          <p:spPr>
            <a:xfrm flipV="1">
              <a:off x="7843976" y="4279340"/>
              <a:ext cx="0" cy="648846"/>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35" name="Straight Arrow Connector 34">
              <a:extLst>
                <a:ext uri="{FF2B5EF4-FFF2-40B4-BE49-F238E27FC236}">
                  <a16:creationId xmlns:a16="http://schemas.microsoft.com/office/drawing/2014/main" id="{5883AE32-E315-41A2-9584-5C2DFF135E1B}"/>
                </a:ext>
              </a:extLst>
            </p:cNvPr>
            <p:cNvCxnSpPr>
              <a:cxnSpLocks/>
            </p:cNvCxnSpPr>
            <p:nvPr/>
          </p:nvCxnSpPr>
          <p:spPr>
            <a:xfrm>
              <a:off x="5864622" y="2094261"/>
              <a:ext cx="669640" cy="279288"/>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36" name="Straight Arrow Connector 35">
              <a:extLst>
                <a:ext uri="{FF2B5EF4-FFF2-40B4-BE49-F238E27FC236}">
                  <a16:creationId xmlns:a16="http://schemas.microsoft.com/office/drawing/2014/main" id="{54FB1CB3-A342-46A1-855F-1D2BDA05C5A3}"/>
                </a:ext>
              </a:extLst>
            </p:cNvPr>
            <p:cNvCxnSpPr>
              <a:cxnSpLocks/>
            </p:cNvCxnSpPr>
            <p:nvPr/>
          </p:nvCxnSpPr>
          <p:spPr>
            <a:xfrm flipH="1" flipV="1">
              <a:off x="6224413" y="2024084"/>
              <a:ext cx="538089" cy="254729"/>
            </a:xfrm>
            <a:prstGeom prst="straightConnector1">
              <a:avLst/>
            </a:prstGeom>
            <a:noFill/>
            <a:ln w="57150" cap="flat" cmpd="sng" algn="ctr">
              <a:solidFill>
                <a:srgbClr val="0078D7"/>
              </a:solidFill>
              <a:prstDash val="solid"/>
              <a:round/>
              <a:headEnd type="none" w="med" len="med"/>
              <a:tailEnd type="arrow" w="med" len="med"/>
            </a:ln>
            <a:effectLst/>
          </p:spPr>
        </p:cxnSp>
        <p:pic>
          <p:nvPicPr>
            <p:cNvPr id="37" name="Picture 36">
              <a:extLst>
                <a:ext uri="{FF2B5EF4-FFF2-40B4-BE49-F238E27FC236}">
                  <a16:creationId xmlns:a16="http://schemas.microsoft.com/office/drawing/2014/main" id="{6DC1686B-33AD-4949-8451-B93C53C7D0F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871467" y="1587652"/>
              <a:ext cx="871154" cy="862655"/>
            </a:xfrm>
            <a:prstGeom prst="rect">
              <a:avLst/>
            </a:prstGeom>
          </p:spPr>
        </p:pic>
        <p:pic>
          <p:nvPicPr>
            <p:cNvPr id="38" name="Picture 37">
              <a:extLst>
                <a:ext uri="{FF2B5EF4-FFF2-40B4-BE49-F238E27FC236}">
                  <a16:creationId xmlns:a16="http://schemas.microsoft.com/office/drawing/2014/main" id="{C64956B1-F453-44EB-8BEB-9B50CB7FE0A2}"/>
                </a:ext>
              </a:extLst>
            </p:cNvPr>
            <p:cNvPicPr>
              <a:picLocks noChangeAspect="1"/>
            </p:cNvPicPr>
            <p:nvPr/>
          </p:nvPicPr>
          <p:blipFill>
            <a:blip r:embed="rId3"/>
            <a:stretch>
              <a:fillRect/>
            </a:stretch>
          </p:blipFill>
          <p:spPr>
            <a:xfrm>
              <a:off x="3549382" y="2429025"/>
              <a:ext cx="1037078" cy="680094"/>
            </a:xfrm>
            <a:prstGeom prst="rect">
              <a:avLst/>
            </a:prstGeom>
          </p:spPr>
        </p:pic>
        <p:sp>
          <p:nvSpPr>
            <p:cNvPr id="39" name="TextBox 179">
              <a:extLst>
                <a:ext uri="{FF2B5EF4-FFF2-40B4-BE49-F238E27FC236}">
                  <a16:creationId xmlns:a16="http://schemas.microsoft.com/office/drawing/2014/main" id="{9DE68E2E-7EAC-46B4-811D-46B094680528}"/>
                </a:ext>
              </a:extLst>
            </p:cNvPr>
            <p:cNvSpPr txBox="1"/>
            <p:nvPr/>
          </p:nvSpPr>
          <p:spPr>
            <a:xfrm>
              <a:off x="3535047" y="2586641"/>
              <a:ext cx="992750" cy="549518"/>
            </a:xfrm>
            <a:prstGeom prst="rect">
              <a:avLst/>
            </a:prstGeom>
            <a:noFill/>
            <a:ln>
              <a:noFill/>
            </a:ln>
          </p:spPr>
          <p:txBody>
            <a:bodyPr wrap="none" lIns="134387" tIns="107510" rIns="134387" bIns="107510" rtlCol="0">
              <a:spAutoFit/>
            </a:bodyPr>
            <a:lstStyle/>
            <a:p>
              <a:pPr algn="ctr" defTabSz="684845">
                <a:lnSpc>
                  <a:spcPct val="90000"/>
                </a:lnSpc>
                <a:spcAft>
                  <a:spcPts val="441"/>
                </a:spcAft>
                <a:defRPr/>
              </a:pPr>
              <a:r>
                <a:rPr lang="en-US" sz="1200" kern="0" dirty="0">
                  <a:solidFill>
                    <a:srgbClr val="FFFFFF"/>
                  </a:solidFill>
                  <a:latin typeface="Segoe UI Semilight"/>
                </a:rPr>
                <a:t>Third party</a:t>
              </a:r>
              <a:br>
                <a:rPr lang="en-US" sz="1200" kern="0" dirty="0">
                  <a:solidFill>
                    <a:srgbClr val="FFFFFF"/>
                  </a:solidFill>
                  <a:latin typeface="Segoe UI Semilight"/>
                </a:rPr>
              </a:br>
              <a:r>
                <a:rPr lang="en-US" sz="1200" kern="0" dirty="0">
                  <a:solidFill>
                    <a:srgbClr val="FFFFFF"/>
                  </a:solidFill>
                  <a:latin typeface="Segoe UI Semilight"/>
                </a:rPr>
                <a:t>clouds</a:t>
              </a:r>
            </a:p>
          </p:txBody>
        </p:sp>
        <p:cxnSp>
          <p:nvCxnSpPr>
            <p:cNvPr id="40" name="Straight Arrow Connector 39">
              <a:extLst>
                <a:ext uri="{FF2B5EF4-FFF2-40B4-BE49-F238E27FC236}">
                  <a16:creationId xmlns:a16="http://schemas.microsoft.com/office/drawing/2014/main" id="{C52F2916-89BA-4C42-92B3-A7D2E38669D2}"/>
                </a:ext>
              </a:extLst>
            </p:cNvPr>
            <p:cNvCxnSpPr>
              <a:cxnSpLocks/>
            </p:cNvCxnSpPr>
            <p:nvPr/>
          </p:nvCxnSpPr>
          <p:spPr>
            <a:xfrm>
              <a:off x="4686030" y="2893934"/>
              <a:ext cx="1320433" cy="563263"/>
            </a:xfrm>
            <a:prstGeom prst="straightConnector1">
              <a:avLst/>
            </a:prstGeom>
            <a:noFill/>
            <a:ln w="57150" cap="flat" cmpd="sng" algn="ctr">
              <a:solidFill>
                <a:srgbClr val="0078D7"/>
              </a:solidFill>
              <a:prstDash val="solid"/>
              <a:round/>
              <a:headEnd type="none" w="med" len="med"/>
              <a:tailEnd type="arrow" w="med" len="med"/>
            </a:ln>
            <a:effectLst/>
          </p:spPr>
        </p:cxnSp>
        <p:cxnSp>
          <p:nvCxnSpPr>
            <p:cNvPr id="41" name="Straight Arrow Connector 40">
              <a:extLst>
                <a:ext uri="{FF2B5EF4-FFF2-40B4-BE49-F238E27FC236}">
                  <a16:creationId xmlns:a16="http://schemas.microsoft.com/office/drawing/2014/main" id="{8605EB18-81E8-4EF2-8D08-47C9962251A8}"/>
                </a:ext>
              </a:extLst>
            </p:cNvPr>
            <p:cNvCxnSpPr>
              <a:cxnSpLocks/>
            </p:cNvCxnSpPr>
            <p:nvPr/>
          </p:nvCxnSpPr>
          <p:spPr>
            <a:xfrm flipH="1" flipV="1">
              <a:off x="4599594" y="2610995"/>
              <a:ext cx="1393735" cy="602050"/>
            </a:xfrm>
            <a:prstGeom prst="straightConnector1">
              <a:avLst/>
            </a:prstGeom>
            <a:noFill/>
            <a:ln w="57150" cap="flat" cmpd="sng" algn="ctr">
              <a:solidFill>
                <a:srgbClr val="0078D7"/>
              </a:solidFill>
              <a:prstDash val="solid"/>
              <a:round/>
              <a:headEnd type="none" w="med" len="med"/>
              <a:tailEnd type="arrow" w="med" len="med"/>
            </a:ln>
            <a:effectLst/>
          </p:spPr>
        </p:cxnSp>
      </p:grpSp>
    </p:spTree>
    <p:extLst>
      <p:ext uri="{BB962C8B-B14F-4D97-AF65-F5344CB8AC3E}">
        <p14:creationId xmlns:p14="http://schemas.microsoft.com/office/powerpoint/2010/main" val="67957549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932B10-EF92-49F3-B07D-D77E86237B56}"/>
              </a:ext>
            </a:extLst>
          </p:cNvPr>
          <p:cNvSpPr>
            <a:spLocks noGrp="1"/>
          </p:cNvSpPr>
          <p:nvPr>
            <p:ph type="title"/>
          </p:nvPr>
        </p:nvSpPr>
        <p:spPr/>
        <p:txBody>
          <a:bodyPr/>
          <a:lstStyle/>
          <a:p>
            <a:r>
              <a:rPr lang="en-US" dirty="0"/>
              <a:t>Introducing Azure Monitor Service</a:t>
            </a:r>
          </a:p>
        </p:txBody>
      </p:sp>
      <p:pic>
        <p:nvPicPr>
          <p:cNvPr id="2" name="Picture 1" descr="Diagram showing the different monitoring and diagnostic services available in Azure. Those services are divided into broad categories for monitoring such as Core, Application, Infrastructure, and Shared Capabilities.">
            <a:extLst>
              <a:ext uri="{FF2B5EF4-FFF2-40B4-BE49-F238E27FC236}">
                <a16:creationId xmlns:a16="http://schemas.microsoft.com/office/drawing/2014/main" id="{452C70F3-E2B3-4C19-BEE6-65D5AE3D5DF4}"/>
              </a:ext>
            </a:extLst>
          </p:cNvPr>
          <p:cNvPicPr>
            <a:picLocks noChangeAspect="1"/>
          </p:cNvPicPr>
          <p:nvPr/>
        </p:nvPicPr>
        <p:blipFill>
          <a:blip r:embed="rId3"/>
          <a:stretch>
            <a:fillRect/>
          </a:stretch>
        </p:blipFill>
        <p:spPr>
          <a:xfrm>
            <a:off x="1782501" y="1334138"/>
            <a:ext cx="8421260" cy="4857750"/>
          </a:xfrm>
          <a:prstGeom prst="rect">
            <a:avLst/>
          </a:prstGeom>
        </p:spPr>
      </p:pic>
    </p:spTree>
    <p:extLst>
      <p:ext uri="{BB962C8B-B14F-4D97-AF65-F5344CB8AC3E}">
        <p14:creationId xmlns:p14="http://schemas.microsoft.com/office/powerpoint/2010/main" val="2982137728"/>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8CE685-BA5F-4272-98F1-2912FBC60CD9}"/>
              </a:ext>
            </a:extLst>
          </p:cNvPr>
          <p:cNvSpPr>
            <a:spLocks noGrp="1"/>
          </p:cNvSpPr>
          <p:nvPr>
            <p:ph type="title"/>
          </p:nvPr>
        </p:nvSpPr>
        <p:spPr/>
        <p:txBody>
          <a:bodyPr/>
          <a:lstStyle/>
          <a:p>
            <a:r>
              <a:rPr lang="en-US" dirty="0"/>
              <a:t>Azure Automation Desired State Configuration</a:t>
            </a:r>
          </a:p>
        </p:txBody>
      </p:sp>
      <p:sp>
        <p:nvSpPr>
          <p:cNvPr id="4" name="Content Placeholder 2">
            <a:extLst>
              <a:ext uri="{FF2B5EF4-FFF2-40B4-BE49-F238E27FC236}">
                <a16:creationId xmlns:a16="http://schemas.microsoft.com/office/drawing/2014/main" id="{A1540ACC-3FE0-46B7-B110-E88AA2C2884F}"/>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kern="0" dirty="0">
                <a:solidFill>
                  <a:srgbClr val="000000"/>
                </a:solidFill>
              </a:rPr>
              <a:t>Host DSC Scripts and clients pull their configurations automatically </a:t>
            </a:r>
          </a:p>
          <a:p>
            <a:pPr lvl="0"/>
            <a:r>
              <a:rPr lang="en-US" kern="0" dirty="0">
                <a:solidFill>
                  <a:srgbClr val="000000"/>
                </a:solidFill>
              </a:rPr>
              <a:t>Support for cloud or on-premises VMs and hosts</a:t>
            </a:r>
          </a:p>
          <a:p>
            <a:pPr lvl="0"/>
            <a:r>
              <a:rPr lang="en-US" kern="0" dirty="0">
                <a:solidFill>
                  <a:srgbClr val="000000"/>
                </a:solidFill>
              </a:rPr>
              <a:t>Simple onboard process for Azure Virtual Machines</a:t>
            </a:r>
          </a:p>
          <a:p>
            <a:pPr lvl="0"/>
            <a:endParaRPr lang="en-US" kern="0" dirty="0">
              <a:solidFill>
                <a:srgbClr val="000000"/>
              </a:solidFill>
            </a:endParaRPr>
          </a:p>
          <a:p>
            <a:pPr lvl="0"/>
            <a:r>
              <a:rPr lang="en-US" kern="0" dirty="0">
                <a:solidFill>
                  <a:srgbClr val="000000"/>
                </a:solidFill>
              </a:rPr>
              <a:t>Characteristics &amp; Use Cases:</a:t>
            </a:r>
          </a:p>
          <a:p>
            <a:pPr lvl="1"/>
            <a:r>
              <a:rPr lang="en-US" kern="0" dirty="0">
                <a:solidFill>
                  <a:srgbClr val="000000"/>
                </a:solidFill>
              </a:rPr>
              <a:t>Import, Authoring, Compiling</a:t>
            </a:r>
          </a:p>
          <a:p>
            <a:pPr lvl="1"/>
            <a:r>
              <a:rPr lang="en-US" kern="0" dirty="0">
                <a:solidFill>
                  <a:srgbClr val="000000"/>
                </a:solidFill>
              </a:rPr>
              <a:t>Integrated source control, </a:t>
            </a:r>
          </a:p>
          <a:p>
            <a:pPr lvl="1"/>
            <a:r>
              <a:rPr lang="en-US" kern="0" dirty="0">
                <a:solidFill>
                  <a:srgbClr val="000000"/>
                </a:solidFill>
              </a:rPr>
              <a:t>Controlled Distribution to nodes</a:t>
            </a:r>
          </a:p>
          <a:p>
            <a:pPr lvl="1"/>
            <a:r>
              <a:rPr lang="en-US" kern="0" dirty="0">
                <a:solidFill>
                  <a:srgbClr val="000000"/>
                </a:solidFill>
              </a:rPr>
              <a:t>Reporting</a:t>
            </a:r>
          </a:p>
          <a:p>
            <a:pPr lvl="0"/>
            <a:endParaRPr lang="en-US" kern="0" dirty="0">
              <a:solidFill>
                <a:srgbClr val="000000"/>
              </a:solidFill>
            </a:endParaRPr>
          </a:p>
          <a:p>
            <a:pPr lvl="0"/>
            <a:endParaRPr lang="en-US" kern="0" dirty="0">
              <a:solidFill>
                <a:srgbClr val="000000"/>
              </a:solidFill>
            </a:endParaRPr>
          </a:p>
        </p:txBody>
      </p:sp>
    </p:spTree>
    <p:extLst>
      <p:ext uri="{BB962C8B-B14F-4D97-AF65-F5344CB8AC3E}">
        <p14:creationId xmlns:p14="http://schemas.microsoft.com/office/powerpoint/2010/main" val="260180613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D3EE0-B03E-450A-94A9-A7D5FD6454D7}"/>
              </a:ext>
            </a:extLst>
          </p:cNvPr>
          <p:cNvSpPr>
            <a:spLocks noGrp="1"/>
          </p:cNvSpPr>
          <p:nvPr>
            <p:ph type="title"/>
          </p:nvPr>
        </p:nvSpPr>
        <p:spPr/>
        <p:txBody>
          <a:bodyPr/>
          <a:lstStyle/>
          <a:p>
            <a:r>
              <a:rPr lang="en-US" dirty="0"/>
              <a:t>Desired State Configuration</a:t>
            </a:r>
          </a:p>
        </p:txBody>
      </p:sp>
      <p:sp>
        <p:nvSpPr>
          <p:cNvPr id="4" name="Content Placeholder 2">
            <a:extLst>
              <a:ext uri="{FF2B5EF4-FFF2-40B4-BE49-F238E27FC236}">
                <a16:creationId xmlns:a16="http://schemas.microsoft.com/office/drawing/2014/main" id="{217E22EF-1CCE-494A-85F1-E3CC7886F6E8}"/>
              </a:ext>
            </a:extLst>
          </p:cNvPr>
          <p:cNvSpPr txBox="1">
            <a:spLocks/>
          </p:cNvSpPr>
          <p:nvPr/>
        </p:nvSpPr>
        <p:spPr>
          <a:xfrm>
            <a:off x="1982788" y="1021215"/>
            <a:ext cx="8119156" cy="5147356"/>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marL="0" indent="0">
              <a:spcBef>
                <a:spcPts val="0"/>
              </a:spcBef>
              <a:buNone/>
            </a:pPr>
            <a:r>
              <a:rPr lang="en-US" kern="0" dirty="0">
                <a:solidFill>
                  <a:srgbClr val="000000"/>
                </a:solidFill>
              </a:rPr>
              <a:t>Automation DSC can be used to manage various machines: </a:t>
            </a:r>
          </a:p>
          <a:p>
            <a:pPr lvl="0"/>
            <a:r>
              <a:rPr lang="en-US" kern="0" dirty="0">
                <a:solidFill>
                  <a:srgbClr val="000000"/>
                </a:solidFill>
              </a:rPr>
              <a:t>Azure virtual machines running Windows or Linux</a:t>
            </a:r>
          </a:p>
          <a:p>
            <a:pPr lvl="0"/>
            <a:r>
              <a:rPr lang="en-US" kern="0" dirty="0">
                <a:solidFill>
                  <a:srgbClr val="000000"/>
                </a:solidFill>
              </a:rPr>
              <a:t>Amazon Web Services (AWS) virtual machines running Windows or Linux</a:t>
            </a:r>
          </a:p>
          <a:p>
            <a:pPr lvl="0"/>
            <a:r>
              <a:rPr lang="en-US" kern="0" dirty="0">
                <a:solidFill>
                  <a:srgbClr val="000000"/>
                </a:solidFill>
              </a:rPr>
              <a:t>Physical/virtual Windows computers on-premises, or in a cloud other than Azure or AWS</a:t>
            </a:r>
          </a:p>
          <a:p>
            <a:pPr lvl="0"/>
            <a:r>
              <a:rPr lang="en-US" kern="0" dirty="0">
                <a:solidFill>
                  <a:srgbClr val="000000"/>
                </a:solidFill>
              </a:rPr>
              <a:t>Physical/virtual Linux computers on-premises, or in a cloud other than Azure or AWS</a:t>
            </a:r>
          </a:p>
          <a:p>
            <a:pPr marL="0" indent="0">
              <a:buNone/>
            </a:pPr>
            <a:endParaRPr lang="en-US" kern="0" dirty="0">
              <a:solidFill>
                <a:srgbClr val="000000"/>
              </a:solidFill>
            </a:endParaRPr>
          </a:p>
        </p:txBody>
      </p:sp>
    </p:spTree>
    <p:extLst>
      <p:ext uri="{BB962C8B-B14F-4D97-AF65-F5344CB8AC3E}">
        <p14:creationId xmlns:p14="http://schemas.microsoft.com/office/powerpoint/2010/main" val="3554863757"/>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9FBBC-6FFE-4D57-912A-B521C04A51CB}"/>
              </a:ext>
            </a:extLst>
          </p:cNvPr>
          <p:cNvSpPr>
            <a:spLocks noGrp="1"/>
          </p:cNvSpPr>
          <p:nvPr>
            <p:ph type="title"/>
          </p:nvPr>
        </p:nvSpPr>
        <p:spPr/>
        <p:txBody>
          <a:bodyPr/>
          <a:lstStyle/>
          <a:p>
            <a:r>
              <a:rPr lang="en-US" dirty="0"/>
              <a:t>Desired State Configuration</a:t>
            </a:r>
          </a:p>
        </p:txBody>
      </p:sp>
      <p:sp>
        <p:nvSpPr>
          <p:cNvPr id="7" name="Content Placeholder 2">
            <a:extLst>
              <a:ext uri="{FF2B5EF4-FFF2-40B4-BE49-F238E27FC236}">
                <a16:creationId xmlns:a16="http://schemas.microsoft.com/office/drawing/2014/main" id="{1186C053-4C35-4E25-AB8B-FC4F9A901AFB}"/>
              </a:ext>
            </a:extLst>
          </p:cNvPr>
          <p:cNvSpPr txBox="1">
            <a:spLocks/>
          </p:cNvSpPr>
          <p:nvPr/>
        </p:nvSpPr>
        <p:spPr bwMode="auto">
          <a:xfrm>
            <a:off x="1982788" y="1021215"/>
            <a:ext cx="5800122" cy="5147356"/>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r>
              <a:rPr lang="en-US" sz="2400" kern="0" dirty="0"/>
              <a:t>Built-in integration with on-premises systems and PowerShell DSC nodes</a:t>
            </a:r>
          </a:p>
          <a:p>
            <a:pPr lvl="1"/>
            <a:r>
              <a:rPr lang="en-US" sz="2000" kern="0" dirty="0"/>
              <a:t>Run Azure Automation runbooks </a:t>
            </a:r>
            <a:br>
              <a:rPr lang="en-US" sz="2000" kern="0" dirty="0"/>
            </a:br>
            <a:r>
              <a:rPr lang="en-US" sz="2000" kern="0" dirty="0"/>
              <a:t>on-premises</a:t>
            </a:r>
          </a:p>
          <a:p>
            <a:pPr lvl="1"/>
            <a:r>
              <a:rPr lang="en-US" sz="2000" kern="0" dirty="0"/>
              <a:t>Automation accessible via new REST API (including GitHub, VSO and ARM)</a:t>
            </a:r>
          </a:p>
          <a:p>
            <a:pPr lvl="1"/>
            <a:r>
              <a:rPr lang="en-US" sz="2000" kern="0" dirty="0"/>
              <a:t>Graphical workflow-authoring tool </a:t>
            </a:r>
          </a:p>
          <a:p>
            <a:pPr lvl="1"/>
            <a:r>
              <a:rPr lang="en-US" sz="2000" kern="0" dirty="0"/>
              <a:t>Runbook Management from the new Microsoft Azure portal</a:t>
            </a:r>
          </a:p>
          <a:p>
            <a:endParaRPr lang="en-US" sz="2400" kern="0" dirty="0"/>
          </a:p>
          <a:p>
            <a:endParaRPr lang="en-US" sz="2400" kern="0" dirty="0"/>
          </a:p>
          <a:p>
            <a:endParaRPr lang="en-US" sz="2400" kern="0" dirty="0"/>
          </a:p>
        </p:txBody>
      </p:sp>
      <p:grpSp>
        <p:nvGrpSpPr>
          <p:cNvPr id="3" name="Group 2" descr="DSC in the Azure portal">
            <a:extLst>
              <a:ext uri="{FF2B5EF4-FFF2-40B4-BE49-F238E27FC236}">
                <a16:creationId xmlns:a16="http://schemas.microsoft.com/office/drawing/2014/main" id="{C1F73532-E7EA-4561-9B01-AB90927231C8}"/>
              </a:ext>
            </a:extLst>
          </p:cNvPr>
          <p:cNvGrpSpPr/>
          <p:nvPr/>
        </p:nvGrpSpPr>
        <p:grpSpPr>
          <a:xfrm>
            <a:off x="4497426" y="1430170"/>
            <a:ext cx="5604518" cy="5268709"/>
            <a:chOff x="2973426" y="1430169"/>
            <a:chExt cx="5604518" cy="5268709"/>
          </a:xfrm>
        </p:grpSpPr>
        <p:pic>
          <p:nvPicPr>
            <p:cNvPr id="8" name="Picture 7">
              <a:extLst>
                <a:ext uri="{FF2B5EF4-FFF2-40B4-BE49-F238E27FC236}">
                  <a16:creationId xmlns:a16="http://schemas.microsoft.com/office/drawing/2014/main" id="{E8809769-73E2-491B-B108-0C6029335E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426" y="3984190"/>
              <a:ext cx="5604518" cy="2714688"/>
            </a:xfrm>
            <a:prstGeom prst="rect">
              <a:avLst/>
            </a:prstGeom>
          </p:spPr>
        </p:pic>
        <p:pic>
          <p:nvPicPr>
            <p:cNvPr id="9" name="Picture 8">
              <a:extLst>
                <a:ext uri="{FF2B5EF4-FFF2-40B4-BE49-F238E27FC236}">
                  <a16:creationId xmlns:a16="http://schemas.microsoft.com/office/drawing/2014/main" id="{0CEF0BE5-DBD7-450C-92FE-C3E6317A86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5938" y="1430169"/>
              <a:ext cx="2082006" cy="2082006"/>
            </a:xfrm>
            <a:prstGeom prst="rect">
              <a:avLst/>
            </a:prstGeom>
          </p:spPr>
        </p:pic>
      </p:grpSp>
    </p:spTree>
    <p:extLst>
      <p:ext uri="{BB962C8B-B14F-4D97-AF65-F5344CB8AC3E}">
        <p14:creationId xmlns:p14="http://schemas.microsoft.com/office/powerpoint/2010/main" val="32910368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63D0-CA54-4304-A2F6-F5E6CED5447F}"/>
              </a:ext>
            </a:extLst>
          </p:cNvPr>
          <p:cNvSpPr>
            <a:spLocks noGrp="1"/>
          </p:cNvSpPr>
          <p:nvPr>
            <p:ph type="title"/>
          </p:nvPr>
        </p:nvSpPr>
        <p:spPr/>
        <p:txBody>
          <a:bodyPr/>
          <a:lstStyle/>
          <a:p>
            <a:r>
              <a:rPr lang="en-US" dirty="0"/>
              <a:t>Hybrid Runbook Worker</a:t>
            </a:r>
          </a:p>
        </p:txBody>
      </p:sp>
      <p:sp>
        <p:nvSpPr>
          <p:cNvPr id="4" name="Content Placeholder 2">
            <a:extLst>
              <a:ext uri="{FF2B5EF4-FFF2-40B4-BE49-F238E27FC236}">
                <a16:creationId xmlns:a16="http://schemas.microsoft.com/office/drawing/2014/main" id="{7641BAE6-0D87-485C-9C35-1FEBEF911EAB}"/>
              </a:ext>
            </a:extLst>
          </p:cNvPr>
          <p:cNvSpPr txBox="1">
            <a:spLocks/>
          </p:cNvSpPr>
          <p:nvPr/>
        </p:nvSpPr>
        <p:spPr>
          <a:xfrm>
            <a:off x="1982788" y="1021215"/>
            <a:ext cx="7360909" cy="2320298"/>
          </a:xfrm>
          <a:prstGeom prst="rect">
            <a:avLst/>
          </a:prstGeom>
        </p:spPr>
        <p:txBody>
          <a:bodyPr/>
          <a:lstStyle>
            <a:lvl1pPr marL="174625" indent="-174625" algn="l" rtl="0" eaLnBrk="1" fontAlgn="base" hangingPunct="1">
              <a:lnSpc>
                <a:spcPct val="100000"/>
              </a:lnSpc>
              <a:spcBef>
                <a:spcPts val="600"/>
              </a:spcBef>
              <a:spcAft>
                <a:spcPct val="0"/>
              </a:spcAft>
              <a:buClr>
                <a:srgbClr val="0070C0"/>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1pPr>
            <a:lvl2pPr marL="458788" indent="-169863" algn="l" rtl="0" eaLnBrk="1" fontAlgn="base" hangingPunct="1">
              <a:lnSpc>
                <a:spcPct val="100000"/>
              </a:lnSpc>
              <a:spcBef>
                <a:spcPts val="600"/>
              </a:spcBef>
              <a:spcAft>
                <a:spcPct val="0"/>
              </a:spcAft>
              <a:buClr>
                <a:srgbClr val="0070C0"/>
              </a:buClr>
              <a:buSzPct val="80000"/>
              <a:buFont typeface="Arial" pitchFamily="34" charset="0"/>
              <a:buChar char="•"/>
              <a:defRPr sz="2400">
                <a:solidFill>
                  <a:schemeClr val="tx1"/>
                </a:solidFill>
                <a:latin typeface="Segoe UI" pitchFamily="34" charset="0"/>
                <a:ea typeface="Segoe UI" pitchFamily="34" charset="0"/>
                <a:cs typeface="Segoe UI" pitchFamily="34" charset="0"/>
              </a:defRPr>
            </a:lvl2pPr>
            <a:lvl3pPr marL="854075" indent="-173038" algn="l" rtl="0" eaLnBrk="1" fontAlgn="base" hangingPunct="1">
              <a:lnSpc>
                <a:spcPct val="100000"/>
              </a:lnSpc>
              <a:spcBef>
                <a:spcPts val="600"/>
              </a:spcBef>
              <a:spcAft>
                <a:spcPct val="0"/>
              </a:spcAft>
              <a:buClr>
                <a:srgbClr val="0070C0"/>
              </a:buClr>
              <a:buSzPct val="80000"/>
              <a:buFont typeface="Arial" pitchFamily="34" charset="0"/>
              <a:buChar char="•"/>
              <a:defRPr sz="2000">
                <a:solidFill>
                  <a:schemeClr val="tx1"/>
                </a:solidFill>
                <a:latin typeface="Segoe UI" pitchFamily="34" charset="0"/>
                <a:ea typeface="Segoe UI" pitchFamily="34" charset="0"/>
                <a:cs typeface="Segoe UI" pitchFamily="34" charset="0"/>
              </a:defRPr>
            </a:lvl3pPr>
            <a:lvl4pPr marL="1254125" indent="-165100"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4pPr>
            <a:lvl5pPr marL="1544638" indent="-168275" algn="l" rtl="0" eaLnBrk="1" fontAlgn="base" hangingPunct="1">
              <a:lnSpc>
                <a:spcPct val="100000"/>
              </a:lnSpc>
              <a:spcBef>
                <a:spcPts val="600"/>
              </a:spcBef>
              <a:spcAft>
                <a:spcPct val="0"/>
              </a:spcAft>
              <a:buClr>
                <a:srgbClr val="0070C0"/>
              </a:buClr>
              <a:buSzPct val="90000"/>
              <a:buFont typeface="Arial" pitchFamily="34" charset="0"/>
              <a:buChar char="•"/>
              <a:defRPr sz="1800">
                <a:solidFill>
                  <a:schemeClr val="tx1"/>
                </a:solidFill>
                <a:latin typeface="Segoe UI" pitchFamily="34" charset="0"/>
                <a:ea typeface="Segoe UI" pitchFamily="34" charset="0"/>
                <a:cs typeface="Segoe UI" pitchFamily="34" charset="0"/>
              </a:defRPr>
            </a:lvl5pPr>
            <a:lvl6pPr marL="20018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6pPr>
            <a:lvl7pPr marL="24590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7pPr>
            <a:lvl8pPr marL="29162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8pPr>
            <a:lvl9pPr marL="3373438" indent="-168275" algn="l" rtl="0" eaLnBrk="1" fontAlgn="base" hangingPunct="1">
              <a:lnSpc>
                <a:spcPct val="90000"/>
              </a:lnSpc>
              <a:spcBef>
                <a:spcPct val="70000"/>
              </a:spcBef>
              <a:spcAft>
                <a:spcPct val="0"/>
              </a:spcAft>
              <a:buClr>
                <a:srgbClr val="2D4A6D"/>
              </a:buClr>
              <a:buSzPct val="90000"/>
              <a:buChar char="•"/>
              <a:defRPr sz="1600">
                <a:solidFill>
                  <a:schemeClr val="tx1"/>
                </a:solidFill>
                <a:latin typeface="+mn-lt"/>
              </a:defRPr>
            </a:lvl9pPr>
          </a:lstStyle>
          <a:p>
            <a:pPr lvl="0"/>
            <a:r>
              <a:rPr lang="en-US" sz="2000" kern="0" dirty="0">
                <a:solidFill>
                  <a:srgbClr val="000000"/>
                </a:solidFill>
              </a:rPr>
              <a:t>An on-prem server running MS Mgmt Agent</a:t>
            </a:r>
          </a:p>
          <a:p>
            <a:pPr lvl="0"/>
            <a:r>
              <a:rPr lang="en-US" sz="2000" kern="0" dirty="0">
                <a:solidFill>
                  <a:srgbClr val="000000"/>
                </a:solidFill>
              </a:rPr>
              <a:t>Executes runbooks downloaded from AA</a:t>
            </a:r>
          </a:p>
          <a:p>
            <a:pPr lvl="0"/>
            <a:r>
              <a:rPr lang="en-US" sz="2000" kern="0" dirty="0">
                <a:solidFill>
                  <a:srgbClr val="000000"/>
                </a:solidFill>
              </a:rPr>
              <a:t>Reports results back to AA and OMS</a:t>
            </a:r>
          </a:p>
          <a:p>
            <a:pPr lvl="0"/>
            <a:r>
              <a:rPr lang="en-US" sz="2000" kern="0" dirty="0">
                <a:solidFill>
                  <a:srgbClr val="000000"/>
                </a:solidFill>
              </a:rPr>
              <a:t>Can be deployed in groups for high availability  </a:t>
            </a:r>
          </a:p>
          <a:p>
            <a:pPr lvl="0"/>
            <a:r>
              <a:rPr lang="en-US" sz="2000" kern="0" dirty="0">
                <a:solidFill>
                  <a:srgbClr val="000000"/>
                </a:solidFill>
              </a:rPr>
              <a:t>Requires no ports (outside-in)</a:t>
            </a:r>
          </a:p>
        </p:txBody>
      </p:sp>
      <p:grpSp>
        <p:nvGrpSpPr>
          <p:cNvPr id="5" name="Group 4" descr="Runbook Worker workflow">
            <a:extLst>
              <a:ext uri="{FF2B5EF4-FFF2-40B4-BE49-F238E27FC236}">
                <a16:creationId xmlns:a16="http://schemas.microsoft.com/office/drawing/2014/main" id="{668AF0CA-79EF-417B-93E8-1D89E1AE98E4}"/>
              </a:ext>
            </a:extLst>
          </p:cNvPr>
          <p:cNvGrpSpPr/>
          <p:nvPr/>
        </p:nvGrpSpPr>
        <p:grpSpPr>
          <a:xfrm>
            <a:off x="4257196" y="3105427"/>
            <a:ext cx="6174322" cy="3601346"/>
            <a:chOff x="1692671" y="2380213"/>
            <a:chExt cx="7272149" cy="4241684"/>
          </a:xfrm>
        </p:grpSpPr>
        <p:sp>
          <p:nvSpPr>
            <p:cNvPr id="6" name="Rectangle 5">
              <a:extLst>
                <a:ext uri="{FF2B5EF4-FFF2-40B4-BE49-F238E27FC236}">
                  <a16:creationId xmlns:a16="http://schemas.microsoft.com/office/drawing/2014/main" id="{6B8DAA89-26A2-4B88-A116-5C2EE11A5311}"/>
                </a:ext>
              </a:extLst>
            </p:cNvPr>
            <p:cNvSpPr/>
            <p:nvPr/>
          </p:nvSpPr>
          <p:spPr>
            <a:xfrm>
              <a:off x="1692671" y="2380213"/>
              <a:ext cx="7272148" cy="922859"/>
            </a:xfrm>
            <a:prstGeom prst="rect">
              <a:avLst/>
            </a:prstGeom>
            <a:solidFill>
              <a:srgbClr val="DC5A1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400"/>
              <a:endParaRPr lang="en-US" dirty="0">
                <a:solidFill>
                  <a:srgbClr val="FFFFFF"/>
                </a:solidFill>
              </a:endParaRPr>
            </a:p>
          </p:txBody>
        </p:sp>
        <p:sp>
          <p:nvSpPr>
            <p:cNvPr id="7" name="Rectangle 6">
              <a:extLst>
                <a:ext uri="{FF2B5EF4-FFF2-40B4-BE49-F238E27FC236}">
                  <a16:creationId xmlns:a16="http://schemas.microsoft.com/office/drawing/2014/main" id="{8E4F5A8F-07B2-4650-AD1E-9E5047430E8E}"/>
                </a:ext>
              </a:extLst>
            </p:cNvPr>
            <p:cNvSpPr/>
            <p:nvPr/>
          </p:nvSpPr>
          <p:spPr>
            <a:xfrm>
              <a:off x="1692672" y="3349991"/>
              <a:ext cx="7272148" cy="3271906"/>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400"/>
              <a:endParaRPr lang="en-US" dirty="0">
                <a:solidFill>
                  <a:srgbClr val="FFFFFF"/>
                </a:solidFill>
              </a:endParaRPr>
            </a:p>
          </p:txBody>
        </p:sp>
        <p:sp>
          <p:nvSpPr>
            <p:cNvPr id="8" name="TextBox 11">
              <a:extLst>
                <a:ext uri="{FF2B5EF4-FFF2-40B4-BE49-F238E27FC236}">
                  <a16:creationId xmlns:a16="http://schemas.microsoft.com/office/drawing/2014/main" id="{9E14296B-E26E-47AD-854F-2323ACBCCAAC}"/>
                </a:ext>
              </a:extLst>
            </p:cNvPr>
            <p:cNvSpPr txBox="1"/>
            <p:nvPr/>
          </p:nvSpPr>
          <p:spPr>
            <a:xfrm>
              <a:off x="6434217" y="4224384"/>
              <a:ext cx="2249474" cy="3625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r>
                <a:rPr lang="en-US" sz="1400" dirty="0">
                  <a:solidFill>
                    <a:srgbClr val="000000">
                      <a:lumMod val="85000"/>
                      <a:lumOff val="15000"/>
                    </a:srgbClr>
                  </a:solidFill>
                  <a:latin typeface="Verdana" pitchFamily="34" charset="0"/>
                  <a:cs typeface="Arial" charset="0"/>
                </a:rPr>
                <a:t>Azure Automation </a:t>
              </a:r>
            </a:p>
          </p:txBody>
        </p:sp>
        <p:sp>
          <p:nvSpPr>
            <p:cNvPr id="9" name="TextBox 12">
              <a:extLst>
                <a:ext uri="{FF2B5EF4-FFF2-40B4-BE49-F238E27FC236}">
                  <a16:creationId xmlns:a16="http://schemas.microsoft.com/office/drawing/2014/main" id="{C1D9757C-0B23-4D7C-ADBA-7E55149FE26C}"/>
                </a:ext>
              </a:extLst>
            </p:cNvPr>
            <p:cNvSpPr txBox="1"/>
            <p:nvPr/>
          </p:nvSpPr>
          <p:spPr>
            <a:xfrm>
              <a:off x="6474227" y="5584220"/>
              <a:ext cx="2169458" cy="870002"/>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r>
                <a:rPr lang="en-US" sz="1400" dirty="0">
                  <a:solidFill>
                    <a:srgbClr val="000000">
                      <a:lumMod val="85000"/>
                      <a:lumOff val="15000"/>
                    </a:srgbClr>
                  </a:solidFill>
                  <a:latin typeface="Verdana" pitchFamily="34" charset="0"/>
                  <a:cs typeface="Arial" charset="0"/>
                </a:rPr>
                <a:t>Operations </a:t>
              </a:r>
            </a:p>
            <a:p>
              <a:pPr algn="ctr" defTabSz="914400"/>
              <a:r>
                <a:rPr lang="en-US" sz="1400" dirty="0">
                  <a:solidFill>
                    <a:srgbClr val="000000">
                      <a:lumMod val="85000"/>
                      <a:lumOff val="15000"/>
                    </a:srgbClr>
                  </a:solidFill>
                  <a:latin typeface="Verdana" pitchFamily="34" charset="0"/>
                  <a:cs typeface="Arial" charset="0"/>
                </a:rPr>
                <a:t>Management Suite </a:t>
              </a:r>
            </a:p>
          </p:txBody>
        </p:sp>
        <p:sp>
          <p:nvSpPr>
            <p:cNvPr id="10" name="TextBox 14">
              <a:extLst>
                <a:ext uri="{FF2B5EF4-FFF2-40B4-BE49-F238E27FC236}">
                  <a16:creationId xmlns:a16="http://schemas.microsoft.com/office/drawing/2014/main" id="{5E8796E5-0D7B-4112-8933-66CC40185EAE}"/>
                </a:ext>
              </a:extLst>
            </p:cNvPr>
            <p:cNvSpPr txBox="1"/>
            <p:nvPr/>
          </p:nvSpPr>
          <p:spPr>
            <a:xfrm>
              <a:off x="2051846" y="5833967"/>
              <a:ext cx="2249474" cy="61625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r>
                <a:rPr lang="en-US" sz="1400" dirty="0">
                  <a:solidFill>
                    <a:srgbClr val="000000">
                      <a:lumMod val="85000"/>
                      <a:lumOff val="15000"/>
                    </a:srgbClr>
                  </a:solidFill>
                  <a:latin typeface="Verdana" pitchFamily="34" charset="0"/>
                  <a:cs typeface="Arial" charset="0"/>
                </a:rPr>
                <a:t>Hybrid Runbook Worker </a:t>
              </a:r>
            </a:p>
          </p:txBody>
        </p:sp>
        <p:cxnSp>
          <p:nvCxnSpPr>
            <p:cNvPr id="11" name="Straight Arrow Connector 10">
              <a:extLst>
                <a:ext uri="{FF2B5EF4-FFF2-40B4-BE49-F238E27FC236}">
                  <a16:creationId xmlns:a16="http://schemas.microsoft.com/office/drawing/2014/main" id="{B51EF722-5696-4046-A197-1F0C595C5196}"/>
                </a:ext>
              </a:extLst>
            </p:cNvPr>
            <p:cNvCxnSpPr/>
            <p:nvPr/>
          </p:nvCxnSpPr>
          <p:spPr>
            <a:xfrm flipH="1">
              <a:off x="4538787" y="4176005"/>
              <a:ext cx="1661657" cy="0"/>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0008271-52F3-46BF-8CF2-7DD37402ECD1}"/>
                </a:ext>
              </a:extLst>
            </p:cNvPr>
            <p:cNvCxnSpPr/>
            <p:nvPr/>
          </p:nvCxnSpPr>
          <p:spPr>
            <a:xfrm flipH="1">
              <a:off x="4564669" y="5340973"/>
              <a:ext cx="1661657" cy="0"/>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061998-3138-4335-97BF-6A904BE73F88}"/>
                </a:ext>
              </a:extLst>
            </p:cNvPr>
            <p:cNvCxnSpPr/>
            <p:nvPr/>
          </p:nvCxnSpPr>
          <p:spPr>
            <a:xfrm>
              <a:off x="3888166" y="2870475"/>
              <a:ext cx="2807629" cy="0"/>
            </a:xfrm>
            <a:prstGeom prst="straightConnector1">
              <a:avLst/>
            </a:prstGeom>
            <a:ln w="762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TextBox 19">
              <a:extLst>
                <a:ext uri="{FF2B5EF4-FFF2-40B4-BE49-F238E27FC236}">
                  <a16:creationId xmlns:a16="http://schemas.microsoft.com/office/drawing/2014/main" id="{336B4556-7A2C-447C-BE86-CC23D5B94285}"/>
                </a:ext>
              </a:extLst>
            </p:cNvPr>
            <p:cNvSpPr txBox="1"/>
            <p:nvPr/>
          </p:nvSpPr>
          <p:spPr>
            <a:xfrm>
              <a:off x="1692671" y="2584728"/>
              <a:ext cx="2249474" cy="435001"/>
            </a:xfrm>
            <a:prstGeom prst="rect">
              <a:avLst/>
            </a:prstGeom>
            <a:noFill/>
          </p:spPr>
          <p:txBody>
            <a:bodyPr wrap="square"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14400"/>
              <a:r>
                <a:rPr lang="en-US" dirty="0">
                  <a:solidFill>
                    <a:srgbClr val="FFFFFF"/>
                  </a:solidFill>
                  <a:latin typeface="Verdana" pitchFamily="34" charset="0"/>
                  <a:cs typeface="Arial" charset="0"/>
                </a:rPr>
                <a:t>On-premises</a:t>
              </a:r>
            </a:p>
          </p:txBody>
        </p:sp>
        <p:pic>
          <p:nvPicPr>
            <p:cNvPr id="15" name="Picture 14">
              <a:extLst>
                <a:ext uri="{FF2B5EF4-FFF2-40B4-BE49-F238E27FC236}">
                  <a16:creationId xmlns:a16="http://schemas.microsoft.com/office/drawing/2014/main" id="{DD5206ED-FB59-465F-800F-5F368DAEAC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576" y="2455986"/>
              <a:ext cx="2121244" cy="785646"/>
            </a:xfrm>
            <a:prstGeom prst="rect">
              <a:avLst/>
            </a:prstGeom>
          </p:spPr>
        </p:pic>
        <p:pic>
          <p:nvPicPr>
            <p:cNvPr id="16" name="Picture 15">
              <a:extLst>
                <a:ext uri="{FF2B5EF4-FFF2-40B4-BE49-F238E27FC236}">
                  <a16:creationId xmlns:a16="http://schemas.microsoft.com/office/drawing/2014/main" id="{89966F32-5B7B-43DA-8572-788D6FBA7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8792" y="4780437"/>
              <a:ext cx="780323" cy="780323"/>
            </a:xfrm>
            <a:prstGeom prst="rect">
              <a:avLst/>
            </a:prstGeom>
          </p:spPr>
        </p:pic>
        <p:pic>
          <p:nvPicPr>
            <p:cNvPr id="17" name="Picture 16">
              <a:extLst>
                <a:ext uri="{FF2B5EF4-FFF2-40B4-BE49-F238E27FC236}">
                  <a16:creationId xmlns:a16="http://schemas.microsoft.com/office/drawing/2014/main" id="{F0C394ED-AC24-4960-9CC5-C6019778B4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3010" y="3523101"/>
              <a:ext cx="780323" cy="780323"/>
            </a:xfrm>
            <a:prstGeom prst="rect">
              <a:avLst/>
            </a:prstGeom>
          </p:spPr>
        </p:pic>
        <p:pic>
          <p:nvPicPr>
            <p:cNvPr id="18" name="Picture 17">
              <a:extLst>
                <a:ext uri="{FF2B5EF4-FFF2-40B4-BE49-F238E27FC236}">
                  <a16:creationId xmlns:a16="http://schemas.microsoft.com/office/drawing/2014/main" id="{894AED2C-C1CD-48EF-A9A3-5C56BAC4FF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5076" y="4094980"/>
              <a:ext cx="1256718" cy="1256718"/>
            </a:xfrm>
            <a:prstGeom prst="rect">
              <a:avLst/>
            </a:prstGeom>
          </p:spPr>
        </p:pic>
        <p:pic>
          <p:nvPicPr>
            <p:cNvPr id="19" name="Picture 18">
              <a:extLst>
                <a:ext uri="{FF2B5EF4-FFF2-40B4-BE49-F238E27FC236}">
                  <a16:creationId xmlns:a16="http://schemas.microsoft.com/office/drawing/2014/main" id="{E4E04E5E-31C2-445D-953A-182D424678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4412" y="4380097"/>
              <a:ext cx="780323" cy="780323"/>
            </a:xfrm>
            <a:prstGeom prst="rect">
              <a:avLst/>
            </a:prstGeom>
          </p:spPr>
        </p:pic>
        <p:sp>
          <p:nvSpPr>
            <p:cNvPr id="20" name="Rounded Rectangle 13">
              <a:extLst>
                <a:ext uri="{FF2B5EF4-FFF2-40B4-BE49-F238E27FC236}">
                  <a16:creationId xmlns:a16="http://schemas.microsoft.com/office/drawing/2014/main" id="{965DDFDB-1588-4EB2-BA08-B1CE81FE5D8A}"/>
                </a:ext>
              </a:extLst>
            </p:cNvPr>
            <p:cNvSpPr/>
            <p:nvPr/>
          </p:nvSpPr>
          <p:spPr>
            <a:xfrm>
              <a:off x="2880826" y="3761515"/>
              <a:ext cx="1357155" cy="725358"/>
            </a:xfrm>
            <a:prstGeom prst="roundRect">
              <a:avLst/>
            </a:prstGeom>
            <a:solidFill>
              <a:srgbClr val="404040"/>
            </a:solidFill>
            <a:ln w="127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400"/>
              <a:r>
                <a:rPr lang="en-US" sz="900" dirty="0">
                  <a:solidFill>
                    <a:srgbClr val="FFFFFF"/>
                  </a:solidFill>
                </a:rPr>
                <a:t>Runbook Environment</a:t>
              </a:r>
            </a:p>
          </p:txBody>
        </p:sp>
        <p:sp>
          <p:nvSpPr>
            <p:cNvPr id="21" name="Rounded Rectangle 15">
              <a:extLst>
                <a:ext uri="{FF2B5EF4-FFF2-40B4-BE49-F238E27FC236}">
                  <a16:creationId xmlns:a16="http://schemas.microsoft.com/office/drawing/2014/main" id="{AC47F607-4BBD-48C7-825F-6D6C70532CF9}"/>
                </a:ext>
              </a:extLst>
            </p:cNvPr>
            <p:cNvSpPr/>
            <p:nvPr/>
          </p:nvSpPr>
          <p:spPr>
            <a:xfrm>
              <a:off x="2919990" y="5004986"/>
              <a:ext cx="1357155" cy="725358"/>
            </a:xfrm>
            <a:prstGeom prst="roundRect">
              <a:avLst/>
            </a:prstGeom>
            <a:solidFill>
              <a:srgbClr val="404040"/>
            </a:solidFill>
            <a:ln w="1270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24347" tIns="62174" rIns="124347" bIns="62174"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400"/>
              <a:r>
                <a:rPr lang="en-US" sz="1050" dirty="0">
                  <a:solidFill>
                    <a:srgbClr val="FFFFFF"/>
                  </a:solidFill>
                </a:rPr>
                <a:t>Microsoft Mgmt Agent</a:t>
              </a:r>
            </a:p>
          </p:txBody>
        </p:sp>
      </p:grpSp>
    </p:spTree>
    <p:extLst>
      <p:ext uri="{BB962C8B-B14F-4D97-AF65-F5344CB8AC3E}">
        <p14:creationId xmlns:p14="http://schemas.microsoft.com/office/powerpoint/2010/main" val="121185919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88AEB8-CEF8-415F-B03C-A50A1DDFB6D7}"/>
              </a:ext>
            </a:extLst>
          </p:cNvPr>
          <p:cNvSpPr>
            <a:spLocks noGrp="1"/>
          </p:cNvSpPr>
          <p:nvPr>
            <p:ph type="title"/>
          </p:nvPr>
        </p:nvSpPr>
        <p:spPr/>
        <p:txBody>
          <a:bodyPr/>
          <a:lstStyle/>
          <a:p>
            <a:r>
              <a:rPr lang="en-US" dirty="0"/>
              <a:t>Automation Flow</a:t>
            </a:r>
          </a:p>
        </p:txBody>
      </p:sp>
      <p:grpSp>
        <p:nvGrpSpPr>
          <p:cNvPr id="3" name="Group 2" descr="Azure Automation Components">
            <a:extLst>
              <a:ext uri="{FF2B5EF4-FFF2-40B4-BE49-F238E27FC236}">
                <a16:creationId xmlns:a16="http://schemas.microsoft.com/office/drawing/2014/main" id="{5F54BE12-EC0D-4693-9EED-0A4D240F7850}"/>
              </a:ext>
            </a:extLst>
          </p:cNvPr>
          <p:cNvGrpSpPr/>
          <p:nvPr/>
        </p:nvGrpSpPr>
        <p:grpSpPr>
          <a:xfrm>
            <a:off x="1699138" y="1417203"/>
            <a:ext cx="8802793" cy="4098213"/>
            <a:chOff x="175137" y="1417202"/>
            <a:chExt cx="8802793" cy="4098213"/>
          </a:xfrm>
        </p:grpSpPr>
        <p:sp>
          <p:nvSpPr>
            <p:cNvPr id="4" name="Rectangle 3">
              <a:extLst>
                <a:ext uri="{FF2B5EF4-FFF2-40B4-BE49-F238E27FC236}">
                  <a16:creationId xmlns:a16="http://schemas.microsoft.com/office/drawing/2014/main" id="{7841EE03-1DF0-4BD3-B161-D805FD826BFC}"/>
                </a:ext>
              </a:extLst>
            </p:cNvPr>
            <p:cNvSpPr/>
            <p:nvPr/>
          </p:nvSpPr>
          <p:spPr>
            <a:xfrm>
              <a:off x="242909" y="1711863"/>
              <a:ext cx="8461717" cy="380355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dirty="0">
                  <a:solidFill>
                    <a:srgbClr val="FFFFFF"/>
                  </a:solidFill>
                  <a:latin typeface="Segoe" panose="020B0502040504020203" pitchFamily="34" charset="0"/>
                </a:rPr>
                <a:t>A</a:t>
              </a:r>
            </a:p>
          </p:txBody>
        </p:sp>
        <p:pic>
          <p:nvPicPr>
            <p:cNvPr id="5" name="Picture 4">
              <a:extLst>
                <a:ext uri="{FF2B5EF4-FFF2-40B4-BE49-F238E27FC236}">
                  <a16:creationId xmlns:a16="http://schemas.microsoft.com/office/drawing/2014/main" id="{FC79C73B-57AA-4BB1-9B1E-199E4FFABC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204" y="1417202"/>
              <a:ext cx="595726" cy="595726"/>
            </a:xfrm>
            <a:prstGeom prst="rect">
              <a:avLst/>
            </a:prstGeom>
          </p:spPr>
        </p:pic>
        <p:sp>
          <p:nvSpPr>
            <p:cNvPr id="6" name="Rectangle: Rounded Corners 5">
              <a:extLst>
                <a:ext uri="{FF2B5EF4-FFF2-40B4-BE49-F238E27FC236}">
                  <a16:creationId xmlns:a16="http://schemas.microsoft.com/office/drawing/2014/main" id="{2BB3BCF8-583D-4260-9CA8-76FF6BD2B785}"/>
                </a:ext>
              </a:extLst>
            </p:cNvPr>
            <p:cNvSpPr/>
            <p:nvPr/>
          </p:nvSpPr>
          <p:spPr>
            <a:xfrm>
              <a:off x="3540024" y="1912327"/>
              <a:ext cx="2210386" cy="339734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100" dirty="0">
                  <a:solidFill>
                    <a:srgbClr val="FFFFFF"/>
                  </a:solidFill>
                  <a:latin typeface="Segoe" panose="020B0502040504020203" pitchFamily="34" charset="0"/>
                  <a:cs typeface="Segoe UI Light" panose="020B0502040204020203" pitchFamily="34" charset="0"/>
                </a:rPr>
                <a:t>Azure Automation</a:t>
              </a:r>
              <a:br>
                <a:rPr lang="en-US" sz="1100" dirty="0">
                  <a:solidFill>
                    <a:srgbClr val="FFFFFF"/>
                  </a:solidFill>
                  <a:latin typeface="Segoe" panose="020B0502040504020203" pitchFamily="34" charset="0"/>
                  <a:cs typeface="Segoe UI Light" panose="020B0502040204020203" pitchFamily="34" charset="0"/>
                </a:rPr>
              </a:br>
              <a:r>
                <a:rPr lang="en-US" sz="1100" dirty="0">
                  <a:solidFill>
                    <a:srgbClr val="FFFFFF"/>
                  </a:solidFill>
                  <a:latin typeface="Segoe" panose="020B0502040504020203" pitchFamily="34" charset="0"/>
                  <a:cs typeface="Segoe UI Light" panose="020B0502040204020203" pitchFamily="34" charset="0"/>
                </a:rPr>
                <a:t>Runbooks</a:t>
              </a: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br>
                <a:rPr lang="en-US" sz="1100" dirty="0">
                  <a:solidFill>
                    <a:srgbClr val="FFFFFF"/>
                  </a:solidFill>
                  <a:latin typeface="Segoe" panose="020B0502040504020203" pitchFamily="34" charset="0"/>
                  <a:cs typeface="Segoe UI Light" panose="020B0502040204020203" pitchFamily="34" charset="0"/>
                </a:rPr>
              </a:br>
              <a:endParaRPr lang="en-US" sz="1100" dirty="0">
                <a:solidFill>
                  <a:srgbClr val="FFFFFF"/>
                </a:solidFill>
                <a:latin typeface="Segoe" panose="020B0502040504020203" pitchFamily="34" charset="0"/>
                <a:cs typeface="Segoe UI Light" panose="020B0502040204020203" pitchFamily="34" charset="0"/>
              </a:endParaRPr>
            </a:p>
          </p:txBody>
        </p:sp>
        <p:pic>
          <p:nvPicPr>
            <p:cNvPr id="7" name="Graphic 6" descr="Hierarchy">
              <a:extLst>
                <a:ext uri="{FF2B5EF4-FFF2-40B4-BE49-F238E27FC236}">
                  <a16:creationId xmlns:a16="http://schemas.microsoft.com/office/drawing/2014/main" id="{E0C8B69E-83FA-4694-BDEF-C23FAA6CCF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2316" y="2682533"/>
              <a:ext cx="685800" cy="685800"/>
            </a:xfrm>
            <a:prstGeom prst="rect">
              <a:avLst/>
            </a:prstGeom>
          </p:spPr>
        </p:pic>
        <p:pic>
          <p:nvPicPr>
            <p:cNvPr id="8" name="Graphic 7" descr="Hierarchy">
              <a:extLst>
                <a:ext uri="{FF2B5EF4-FFF2-40B4-BE49-F238E27FC236}">
                  <a16:creationId xmlns:a16="http://schemas.microsoft.com/office/drawing/2014/main" id="{5030418B-18E9-4763-9352-49B3BD0C641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9416" y="3418450"/>
              <a:ext cx="685800" cy="685800"/>
            </a:xfrm>
            <a:prstGeom prst="rect">
              <a:avLst/>
            </a:prstGeom>
          </p:spPr>
        </p:pic>
        <p:pic>
          <p:nvPicPr>
            <p:cNvPr id="9" name="Graphic 8" descr="Hierarchy">
              <a:extLst>
                <a:ext uri="{FF2B5EF4-FFF2-40B4-BE49-F238E27FC236}">
                  <a16:creationId xmlns:a16="http://schemas.microsoft.com/office/drawing/2014/main" id="{6B978AC3-6EA1-4B90-81EA-4C9D6DB96C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709" y="3421088"/>
              <a:ext cx="685800" cy="685800"/>
            </a:xfrm>
            <a:prstGeom prst="rect">
              <a:avLst/>
            </a:prstGeom>
          </p:spPr>
        </p:pic>
        <p:pic>
          <p:nvPicPr>
            <p:cNvPr id="10" name="Graphic 9" descr="Hierarchy">
              <a:extLst>
                <a:ext uri="{FF2B5EF4-FFF2-40B4-BE49-F238E27FC236}">
                  <a16:creationId xmlns:a16="http://schemas.microsoft.com/office/drawing/2014/main" id="{A7F81367-F16E-4510-B683-FD017CE320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59416" y="4258105"/>
              <a:ext cx="685800" cy="685800"/>
            </a:xfrm>
            <a:prstGeom prst="rect">
              <a:avLst/>
            </a:prstGeom>
          </p:spPr>
        </p:pic>
        <p:pic>
          <p:nvPicPr>
            <p:cNvPr id="11" name="Graphic 10" descr="Hierarchy">
              <a:extLst>
                <a:ext uri="{FF2B5EF4-FFF2-40B4-BE49-F238E27FC236}">
                  <a16:creationId xmlns:a16="http://schemas.microsoft.com/office/drawing/2014/main" id="{C5BDD2E2-AA8E-4195-8FA8-ED8D048D1C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21709" y="4260743"/>
              <a:ext cx="685800" cy="685800"/>
            </a:xfrm>
            <a:prstGeom prst="rect">
              <a:avLst/>
            </a:prstGeom>
          </p:spPr>
        </p:pic>
        <p:pic>
          <p:nvPicPr>
            <p:cNvPr id="12" name="Picture 11">
              <a:extLst>
                <a:ext uri="{FF2B5EF4-FFF2-40B4-BE49-F238E27FC236}">
                  <a16:creationId xmlns:a16="http://schemas.microsoft.com/office/drawing/2014/main" id="{9BC5E25A-A0C6-447D-BFDF-5532DB4A68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247" y="1797144"/>
              <a:ext cx="585218" cy="585218"/>
            </a:xfrm>
            <a:prstGeom prst="rect">
              <a:avLst/>
            </a:prstGeom>
          </p:spPr>
        </p:pic>
        <p:pic>
          <p:nvPicPr>
            <p:cNvPr id="13" name="Picture 12">
              <a:extLst>
                <a:ext uri="{FF2B5EF4-FFF2-40B4-BE49-F238E27FC236}">
                  <a16:creationId xmlns:a16="http://schemas.microsoft.com/office/drawing/2014/main" id="{F608CD40-6AC3-43C2-B0DD-6FC4CCDF23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199" y="2467643"/>
              <a:ext cx="585218" cy="585218"/>
            </a:xfrm>
            <a:prstGeom prst="rect">
              <a:avLst/>
            </a:prstGeom>
          </p:spPr>
        </p:pic>
        <p:pic>
          <p:nvPicPr>
            <p:cNvPr id="14" name="Picture 13">
              <a:extLst>
                <a:ext uri="{FF2B5EF4-FFF2-40B4-BE49-F238E27FC236}">
                  <a16:creationId xmlns:a16="http://schemas.microsoft.com/office/drawing/2014/main" id="{E57EF66F-BB6B-4BDA-A3C7-9550ECC30D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5137" y="3138143"/>
              <a:ext cx="748919" cy="748919"/>
            </a:xfrm>
            <a:prstGeom prst="rect">
              <a:avLst/>
            </a:prstGeom>
          </p:spPr>
        </p:pic>
        <p:pic>
          <p:nvPicPr>
            <p:cNvPr id="15" name="Graphic 14" descr="Warning">
              <a:extLst>
                <a:ext uri="{FF2B5EF4-FFF2-40B4-BE49-F238E27FC236}">
                  <a16:creationId xmlns:a16="http://schemas.microsoft.com/office/drawing/2014/main" id="{4F741322-DE21-4154-8A89-75EEC2E215A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13247" y="4015438"/>
              <a:ext cx="685800" cy="685800"/>
            </a:xfrm>
            <a:prstGeom prst="rect">
              <a:avLst/>
            </a:prstGeom>
          </p:spPr>
        </p:pic>
        <p:sp>
          <p:nvSpPr>
            <p:cNvPr id="16" name="TextBox 15">
              <a:extLst>
                <a:ext uri="{FF2B5EF4-FFF2-40B4-BE49-F238E27FC236}">
                  <a16:creationId xmlns:a16="http://schemas.microsoft.com/office/drawing/2014/main" id="{74CAB299-3B60-4A49-978F-4016959075A7}"/>
                </a:ext>
              </a:extLst>
            </p:cNvPr>
            <p:cNvSpPr txBox="1"/>
            <p:nvPr/>
          </p:nvSpPr>
          <p:spPr>
            <a:xfrm>
              <a:off x="1081695" y="1947084"/>
              <a:ext cx="1170513"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Azure Portal</a:t>
              </a:r>
            </a:p>
          </p:txBody>
        </p:sp>
        <p:sp>
          <p:nvSpPr>
            <p:cNvPr id="17" name="TextBox 16">
              <a:extLst>
                <a:ext uri="{FF2B5EF4-FFF2-40B4-BE49-F238E27FC236}">
                  <a16:creationId xmlns:a16="http://schemas.microsoft.com/office/drawing/2014/main" id="{D6BE2C94-C54C-4118-B0C2-2AE0EA6097B2}"/>
                </a:ext>
              </a:extLst>
            </p:cNvPr>
            <p:cNvSpPr txBox="1"/>
            <p:nvPr/>
          </p:nvSpPr>
          <p:spPr>
            <a:xfrm>
              <a:off x="1028586" y="2587127"/>
              <a:ext cx="1031051"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Webhooks</a:t>
              </a:r>
            </a:p>
          </p:txBody>
        </p:sp>
        <p:sp>
          <p:nvSpPr>
            <p:cNvPr id="18" name="TextBox 17">
              <a:extLst>
                <a:ext uri="{FF2B5EF4-FFF2-40B4-BE49-F238E27FC236}">
                  <a16:creationId xmlns:a16="http://schemas.microsoft.com/office/drawing/2014/main" id="{8A96D7F5-72DB-4A2F-AF14-8F4878FB13F4}"/>
                </a:ext>
              </a:extLst>
            </p:cNvPr>
            <p:cNvSpPr txBox="1"/>
            <p:nvPr/>
          </p:nvSpPr>
          <p:spPr>
            <a:xfrm>
              <a:off x="999048" y="3339477"/>
              <a:ext cx="1115498"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PowerShell</a:t>
              </a:r>
            </a:p>
          </p:txBody>
        </p:sp>
        <p:sp>
          <p:nvSpPr>
            <p:cNvPr id="19" name="TextBox 18">
              <a:extLst>
                <a:ext uri="{FF2B5EF4-FFF2-40B4-BE49-F238E27FC236}">
                  <a16:creationId xmlns:a16="http://schemas.microsoft.com/office/drawing/2014/main" id="{624EA59C-79E7-44E5-8645-B36FD690E715}"/>
                </a:ext>
              </a:extLst>
            </p:cNvPr>
            <p:cNvSpPr txBox="1"/>
            <p:nvPr/>
          </p:nvSpPr>
          <p:spPr>
            <a:xfrm>
              <a:off x="999047" y="4185213"/>
              <a:ext cx="643125" cy="307777"/>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Alerts</a:t>
              </a:r>
            </a:p>
          </p:txBody>
        </p:sp>
        <p:cxnSp>
          <p:nvCxnSpPr>
            <p:cNvPr id="20" name="Straight Arrow Connector 19">
              <a:extLst>
                <a:ext uri="{FF2B5EF4-FFF2-40B4-BE49-F238E27FC236}">
                  <a16:creationId xmlns:a16="http://schemas.microsoft.com/office/drawing/2014/main" id="{78D016B6-BDCB-4B75-8748-00EAE16FD30D}"/>
                </a:ext>
              </a:extLst>
            </p:cNvPr>
            <p:cNvCxnSpPr/>
            <p:nvPr/>
          </p:nvCxnSpPr>
          <p:spPr>
            <a:xfrm>
              <a:off x="1028585" y="2429315"/>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42F8578-0DE2-4E16-BA40-0D29F5231516}"/>
                </a:ext>
              </a:extLst>
            </p:cNvPr>
            <p:cNvCxnSpPr/>
            <p:nvPr/>
          </p:nvCxnSpPr>
          <p:spPr>
            <a:xfrm>
              <a:off x="999047" y="3056378"/>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7A2DBA-9502-44A6-9FE4-BF3C2B5421DF}"/>
                </a:ext>
              </a:extLst>
            </p:cNvPr>
            <p:cNvCxnSpPr/>
            <p:nvPr/>
          </p:nvCxnSpPr>
          <p:spPr>
            <a:xfrm>
              <a:off x="999047" y="3761350"/>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C938A93-B1CA-482F-AF37-C228AB9B2F1D}"/>
                </a:ext>
              </a:extLst>
            </p:cNvPr>
            <p:cNvCxnSpPr/>
            <p:nvPr/>
          </p:nvCxnSpPr>
          <p:spPr>
            <a:xfrm>
              <a:off x="1016163" y="4601005"/>
              <a:ext cx="232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CD396A-ABCB-41AB-8CE9-C1631D1E87B0}"/>
                </a:ext>
              </a:extLst>
            </p:cNvPr>
            <p:cNvCxnSpPr>
              <a:cxnSpLocks/>
            </p:cNvCxnSpPr>
            <p:nvPr/>
          </p:nvCxnSpPr>
          <p:spPr>
            <a:xfrm flipV="1">
              <a:off x="5830831" y="3418450"/>
              <a:ext cx="452393" cy="17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DE58A762-EE02-4770-8829-A87700C2FFDD}"/>
                </a:ext>
              </a:extLst>
            </p:cNvPr>
            <p:cNvPicPr>
              <a:picLocks noChangeAspect="1"/>
            </p:cNvPicPr>
            <p:nvPr/>
          </p:nvPicPr>
          <p:blipFill>
            <a:blip r:embed="rId11"/>
            <a:stretch>
              <a:fillRect/>
            </a:stretch>
          </p:blipFill>
          <p:spPr>
            <a:xfrm>
              <a:off x="6469681" y="2886238"/>
              <a:ext cx="2210386" cy="1449524"/>
            </a:xfrm>
            <a:prstGeom prst="rect">
              <a:avLst/>
            </a:prstGeom>
          </p:spPr>
        </p:pic>
        <p:pic>
          <p:nvPicPr>
            <p:cNvPr id="26" name="Picture 25">
              <a:extLst>
                <a:ext uri="{FF2B5EF4-FFF2-40B4-BE49-F238E27FC236}">
                  <a16:creationId xmlns:a16="http://schemas.microsoft.com/office/drawing/2014/main" id="{0984865A-A867-443A-AC41-76E7395A9D9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598716" y="3685726"/>
              <a:ext cx="585218" cy="585218"/>
            </a:xfrm>
            <a:prstGeom prst="rect">
              <a:avLst/>
            </a:prstGeom>
          </p:spPr>
        </p:pic>
        <p:pic>
          <p:nvPicPr>
            <p:cNvPr id="27" name="Picture 26">
              <a:extLst>
                <a:ext uri="{FF2B5EF4-FFF2-40B4-BE49-F238E27FC236}">
                  <a16:creationId xmlns:a16="http://schemas.microsoft.com/office/drawing/2014/main" id="{8F622FC6-C19B-4B60-AA55-8803791CB27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1551" y="3157669"/>
              <a:ext cx="585218" cy="585218"/>
            </a:xfrm>
            <a:prstGeom prst="rect">
              <a:avLst/>
            </a:prstGeom>
          </p:spPr>
        </p:pic>
        <p:pic>
          <p:nvPicPr>
            <p:cNvPr id="28" name="Picture 27">
              <a:extLst>
                <a:ext uri="{FF2B5EF4-FFF2-40B4-BE49-F238E27FC236}">
                  <a16:creationId xmlns:a16="http://schemas.microsoft.com/office/drawing/2014/main" id="{BF4DF3DE-1C86-4BDA-B4D2-6F911C8FFE6A}"/>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250960" y="3721609"/>
              <a:ext cx="585218" cy="585218"/>
            </a:xfrm>
            <a:prstGeom prst="rect">
              <a:avLst/>
            </a:prstGeom>
          </p:spPr>
        </p:pic>
        <p:pic>
          <p:nvPicPr>
            <p:cNvPr id="29" name="Picture 28">
              <a:extLst>
                <a:ext uri="{FF2B5EF4-FFF2-40B4-BE49-F238E27FC236}">
                  <a16:creationId xmlns:a16="http://schemas.microsoft.com/office/drawing/2014/main" id="{BD04FBBD-3A48-46B2-B7F1-21C53313D46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529268" y="2989951"/>
              <a:ext cx="585218" cy="585218"/>
            </a:xfrm>
            <a:prstGeom prst="rect">
              <a:avLst/>
            </a:prstGeom>
          </p:spPr>
        </p:pic>
        <p:pic>
          <p:nvPicPr>
            <p:cNvPr id="30" name="Picture 29">
              <a:extLst>
                <a:ext uri="{FF2B5EF4-FFF2-40B4-BE49-F238E27FC236}">
                  <a16:creationId xmlns:a16="http://schemas.microsoft.com/office/drawing/2014/main" id="{33CC55DD-02D2-48BB-B522-1F7C6E26DA3D}"/>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903204" y="3672887"/>
              <a:ext cx="585218" cy="585218"/>
            </a:xfrm>
            <a:prstGeom prst="rect">
              <a:avLst/>
            </a:prstGeom>
          </p:spPr>
        </p:pic>
        <p:sp>
          <p:nvSpPr>
            <p:cNvPr id="31" name="TextBox 30">
              <a:extLst>
                <a:ext uri="{FF2B5EF4-FFF2-40B4-BE49-F238E27FC236}">
                  <a16:creationId xmlns:a16="http://schemas.microsoft.com/office/drawing/2014/main" id="{B5A66DF6-9E2B-415E-AF29-48071379E9A9}"/>
                </a:ext>
              </a:extLst>
            </p:cNvPr>
            <p:cNvSpPr txBox="1"/>
            <p:nvPr/>
          </p:nvSpPr>
          <p:spPr>
            <a:xfrm>
              <a:off x="6644104" y="4335763"/>
              <a:ext cx="1757212" cy="523220"/>
            </a:xfrm>
            <a:prstGeom prst="rect">
              <a:avLst/>
            </a:prstGeom>
            <a:noFill/>
          </p:spPr>
          <p:txBody>
            <a:bodyPr wrap="none" rtlCol="0">
              <a:spAutoFit/>
            </a:bodyPr>
            <a:lstStyle/>
            <a:p>
              <a:pPr lvl="0"/>
              <a:r>
                <a:rPr lang="en-US" sz="1400" dirty="0">
                  <a:solidFill>
                    <a:srgbClr val="000000"/>
                  </a:solidFill>
                  <a:latin typeface="Segoe" panose="020B0502040504020203" pitchFamily="34" charset="0"/>
                </a:rPr>
                <a:t>Run actions against</a:t>
              </a:r>
              <a:br>
                <a:rPr lang="en-US" sz="1400" dirty="0">
                  <a:solidFill>
                    <a:srgbClr val="000000"/>
                  </a:solidFill>
                  <a:latin typeface="Segoe" panose="020B0502040504020203" pitchFamily="34" charset="0"/>
                </a:rPr>
              </a:br>
              <a:r>
                <a:rPr lang="en-US" sz="1400" dirty="0">
                  <a:solidFill>
                    <a:srgbClr val="000000"/>
                  </a:solidFill>
                  <a:latin typeface="Segoe" panose="020B0502040504020203" pitchFamily="34" charset="0"/>
                </a:rPr>
                <a:t>Azure Resources</a:t>
              </a:r>
            </a:p>
          </p:txBody>
        </p:sp>
      </p:grpSp>
    </p:spTree>
    <p:extLst>
      <p:ext uri="{BB962C8B-B14F-4D97-AF65-F5344CB8AC3E}">
        <p14:creationId xmlns:p14="http://schemas.microsoft.com/office/powerpoint/2010/main" val="212767049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A0340-3A3B-4762-A880-A2620841CC60}"/>
              </a:ext>
            </a:extLst>
          </p:cNvPr>
          <p:cNvSpPr>
            <a:spLocks noGrp="1"/>
          </p:cNvSpPr>
          <p:nvPr>
            <p:ph type="title"/>
          </p:nvPr>
        </p:nvSpPr>
        <p:spPr/>
        <p:txBody>
          <a:bodyPr/>
          <a:lstStyle/>
          <a:p>
            <a:r>
              <a:rPr lang="en-US" dirty="0"/>
              <a:t>Automation Flow</a:t>
            </a:r>
          </a:p>
        </p:txBody>
      </p:sp>
      <p:grpSp>
        <p:nvGrpSpPr>
          <p:cNvPr id="3" name="Group 2" descr="Step-by-step process in the life cycle of a runbook">
            <a:extLst>
              <a:ext uri="{FF2B5EF4-FFF2-40B4-BE49-F238E27FC236}">
                <a16:creationId xmlns:a16="http://schemas.microsoft.com/office/drawing/2014/main" id="{1A0B10A6-4949-4524-944E-34B69AC2EE65}"/>
              </a:ext>
            </a:extLst>
          </p:cNvPr>
          <p:cNvGrpSpPr/>
          <p:nvPr/>
        </p:nvGrpSpPr>
        <p:grpSpPr>
          <a:xfrm>
            <a:off x="1768956" y="1778529"/>
            <a:ext cx="8612668" cy="4245953"/>
            <a:chOff x="244956" y="1778528"/>
            <a:chExt cx="8612668" cy="4245953"/>
          </a:xfrm>
        </p:grpSpPr>
        <p:pic>
          <p:nvPicPr>
            <p:cNvPr id="4" name="Picture 3">
              <a:extLst>
                <a:ext uri="{FF2B5EF4-FFF2-40B4-BE49-F238E27FC236}">
                  <a16:creationId xmlns:a16="http://schemas.microsoft.com/office/drawing/2014/main" id="{B6E76DB9-D772-4853-A82A-6FC4CBC9D03F}"/>
                </a:ext>
              </a:extLst>
            </p:cNvPr>
            <p:cNvPicPr>
              <a:picLocks noChangeAspect="1"/>
            </p:cNvPicPr>
            <p:nvPr/>
          </p:nvPicPr>
          <p:blipFill>
            <a:blip r:embed="rId3"/>
            <a:stretch>
              <a:fillRect/>
            </a:stretch>
          </p:blipFill>
          <p:spPr>
            <a:xfrm>
              <a:off x="244956" y="1778528"/>
              <a:ext cx="4572396" cy="2571973"/>
            </a:xfrm>
            <a:prstGeom prst="rect">
              <a:avLst/>
            </a:prstGeom>
            <a:ln>
              <a:solidFill>
                <a:schemeClr val="tx1"/>
              </a:solidFill>
            </a:ln>
          </p:spPr>
        </p:pic>
        <p:pic>
          <p:nvPicPr>
            <p:cNvPr id="5" name="Graphic 4" descr="City">
              <a:extLst>
                <a:ext uri="{FF2B5EF4-FFF2-40B4-BE49-F238E27FC236}">
                  <a16:creationId xmlns:a16="http://schemas.microsoft.com/office/drawing/2014/main" id="{E985060C-2705-4D54-B4F0-28070E94A4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7105" y="3603967"/>
              <a:ext cx="1558727" cy="1558727"/>
            </a:xfrm>
            <a:prstGeom prst="rect">
              <a:avLst/>
            </a:prstGeom>
          </p:spPr>
        </p:pic>
        <p:pic>
          <p:nvPicPr>
            <p:cNvPr id="6" name="Graphic 5" descr="Building">
              <a:extLst>
                <a:ext uri="{FF2B5EF4-FFF2-40B4-BE49-F238E27FC236}">
                  <a16:creationId xmlns:a16="http://schemas.microsoft.com/office/drawing/2014/main" id="{5568D627-6F8B-4612-AEB2-8B2D2B0335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1534" y="3144702"/>
              <a:ext cx="685800" cy="685800"/>
            </a:xfrm>
            <a:prstGeom prst="rect">
              <a:avLst/>
            </a:prstGeom>
          </p:spPr>
        </p:pic>
        <p:pic>
          <p:nvPicPr>
            <p:cNvPr id="7" name="Graphic 6" descr="Building">
              <a:extLst>
                <a:ext uri="{FF2B5EF4-FFF2-40B4-BE49-F238E27FC236}">
                  <a16:creationId xmlns:a16="http://schemas.microsoft.com/office/drawing/2014/main" id="{755DDDA9-3701-4E87-88F7-CE6961F766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39635" y="4125050"/>
              <a:ext cx="685800" cy="685800"/>
            </a:xfrm>
            <a:prstGeom prst="rect">
              <a:avLst/>
            </a:prstGeom>
          </p:spPr>
        </p:pic>
        <p:pic>
          <p:nvPicPr>
            <p:cNvPr id="8" name="Graphic 7" descr="Building">
              <a:extLst>
                <a:ext uri="{FF2B5EF4-FFF2-40B4-BE49-F238E27FC236}">
                  <a16:creationId xmlns:a16="http://schemas.microsoft.com/office/drawing/2014/main" id="{D4985E39-0477-4BC2-A431-C22305F285C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51534" y="5132362"/>
              <a:ext cx="685800" cy="685800"/>
            </a:xfrm>
            <a:prstGeom prst="rect">
              <a:avLst/>
            </a:prstGeom>
          </p:spPr>
        </p:pic>
        <p:pic>
          <p:nvPicPr>
            <p:cNvPr id="9" name="Picture 8">
              <a:extLst>
                <a:ext uri="{FF2B5EF4-FFF2-40B4-BE49-F238E27FC236}">
                  <a16:creationId xmlns:a16="http://schemas.microsoft.com/office/drawing/2014/main" id="{38DE3265-9BC6-4D25-BFDD-1BBCAC46776E}"/>
                </a:ext>
              </a:extLst>
            </p:cNvPr>
            <p:cNvPicPr>
              <a:picLocks noChangeAspect="1"/>
            </p:cNvPicPr>
            <p:nvPr/>
          </p:nvPicPr>
          <p:blipFill>
            <a:blip r:embed="rId8"/>
            <a:stretch>
              <a:fillRect/>
            </a:stretch>
          </p:blipFill>
          <p:spPr>
            <a:xfrm>
              <a:off x="6349376" y="4410906"/>
              <a:ext cx="530711" cy="783227"/>
            </a:xfrm>
            <a:prstGeom prst="rect">
              <a:avLst/>
            </a:prstGeom>
            <a:ln>
              <a:solidFill>
                <a:srgbClr val="00B0F0"/>
              </a:solidFill>
            </a:ln>
          </p:spPr>
        </p:pic>
        <p:grpSp>
          <p:nvGrpSpPr>
            <p:cNvPr id="10" name="Group 9">
              <a:extLst>
                <a:ext uri="{FF2B5EF4-FFF2-40B4-BE49-F238E27FC236}">
                  <a16:creationId xmlns:a16="http://schemas.microsoft.com/office/drawing/2014/main" id="{766461FB-1D04-4C45-95AD-1D6AA0173102}"/>
                </a:ext>
              </a:extLst>
            </p:cNvPr>
            <p:cNvGrpSpPr/>
            <p:nvPr/>
          </p:nvGrpSpPr>
          <p:grpSpPr>
            <a:xfrm>
              <a:off x="6898745" y="3783740"/>
              <a:ext cx="1111323" cy="864541"/>
              <a:chOff x="9354961" y="2521836"/>
              <a:chExt cx="1099486" cy="703461"/>
            </a:xfrm>
            <a:solidFill>
              <a:srgbClr val="00B0F0"/>
            </a:solidFill>
          </p:grpSpPr>
          <p:pic>
            <p:nvPicPr>
              <p:cNvPr id="11" name="Picture 10">
                <a:extLst>
                  <a:ext uri="{FF2B5EF4-FFF2-40B4-BE49-F238E27FC236}">
                    <a16:creationId xmlns:a16="http://schemas.microsoft.com/office/drawing/2014/main" id="{C8FFCB07-34D5-401C-B814-C877191D5166}"/>
                  </a:ext>
                </a:extLst>
              </p:cNvPr>
              <p:cNvPicPr>
                <a:picLocks noChangeAspect="1"/>
              </p:cNvPicPr>
              <p:nvPr/>
            </p:nvPicPr>
            <p:blipFill>
              <a:blip r:embed="rId9"/>
              <a:stretch>
                <a:fillRect/>
              </a:stretch>
            </p:blipFill>
            <p:spPr>
              <a:xfrm>
                <a:off x="9354961" y="2521836"/>
                <a:ext cx="530221" cy="703461"/>
              </a:xfrm>
              <a:prstGeom prst="rect">
                <a:avLst/>
              </a:prstGeom>
              <a:grpFill/>
              <a:ln>
                <a:solidFill>
                  <a:srgbClr val="00B0F0"/>
                </a:solidFill>
              </a:ln>
            </p:spPr>
          </p:pic>
          <p:pic>
            <p:nvPicPr>
              <p:cNvPr id="12" name="Picture 11">
                <a:extLst>
                  <a:ext uri="{FF2B5EF4-FFF2-40B4-BE49-F238E27FC236}">
                    <a16:creationId xmlns:a16="http://schemas.microsoft.com/office/drawing/2014/main" id="{651712B3-5481-47E0-A731-C6AA1D1B33A1}"/>
                  </a:ext>
                </a:extLst>
              </p:cNvPr>
              <p:cNvPicPr>
                <a:picLocks noChangeAspect="1"/>
              </p:cNvPicPr>
              <p:nvPr/>
            </p:nvPicPr>
            <p:blipFill>
              <a:blip r:embed="rId10"/>
              <a:stretch>
                <a:fillRect/>
              </a:stretch>
            </p:blipFill>
            <p:spPr>
              <a:xfrm>
                <a:off x="9924226" y="2702950"/>
                <a:ext cx="530221" cy="522347"/>
              </a:xfrm>
              <a:prstGeom prst="rect">
                <a:avLst/>
              </a:prstGeom>
              <a:grpFill/>
              <a:ln>
                <a:solidFill>
                  <a:srgbClr val="00B0F0"/>
                </a:solidFill>
              </a:ln>
            </p:spPr>
          </p:pic>
        </p:grpSp>
        <p:sp>
          <p:nvSpPr>
            <p:cNvPr id="13" name="Rectangle 12">
              <a:extLst>
                <a:ext uri="{FF2B5EF4-FFF2-40B4-BE49-F238E27FC236}">
                  <a16:creationId xmlns:a16="http://schemas.microsoft.com/office/drawing/2014/main" id="{15E7C3FD-E234-4B89-A82C-ABE3136F9DBB}"/>
                </a:ext>
              </a:extLst>
            </p:cNvPr>
            <p:cNvSpPr/>
            <p:nvPr/>
          </p:nvSpPr>
          <p:spPr>
            <a:xfrm>
              <a:off x="5939635" y="3075541"/>
              <a:ext cx="2917989" cy="2948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dirty="0">
                <a:solidFill>
                  <a:srgbClr val="FFFFFF"/>
                </a:solidFill>
              </a:endParaRPr>
            </a:p>
          </p:txBody>
        </p:sp>
        <p:pic>
          <p:nvPicPr>
            <p:cNvPr id="14" name="Picture 13">
              <a:extLst>
                <a:ext uri="{FF2B5EF4-FFF2-40B4-BE49-F238E27FC236}">
                  <a16:creationId xmlns:a16="http://schemas.microsoft.com/office/drawing/2014/main" id="{941697F8-530C-4345-9F9C-1E6B6041E7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14811" y="3088926"/>
              <a:ext cx="585218" cy="585218"/>
            </a:xfrm>
            <a:prstGeom prst="rect">
              <a:avLst/>
            </a:prstGeom>
          </p:spPr>
        </p:pic>
        <p:grpSp>
          <p:nvGrpSpPr>
            <p:cNvPr id="15" name="Group 14">
              <a:extLst>
                <a:ext uri="{FF2B5EF4-FFF2-40B4-BE49-F238E27FC236}">
                  <a16:creationId xmlns:a16="http://schemas.microsoft.com/office/drawing/2014/main" id="{3331B457-F7E9-4810-BAFC-85BA4CB399FC}"/>
                </a:ext>
              </a:extLst>
            </p:cNvPr>
            <p:cNvGrpSpPr/>
            <p:nvPr/>
          </p:nvGrpSpPr>
          <p:grpSpPr>
            <a:xfrm>
              <a:off x="6522744" y="3682323"/>
              <a:ext cx="306262" cy="617870"/>
              <a:chOff x="1245849" y="2481571"/>
              <a:chExt cx="416537" cy="840346"/>
            </a:xfrm>
          </p:grpSpPr>
          <p:pic>
            <p:nvPicPr>
              <p:cNvPr id="16" name="Picture 15">
                <a:extLst>
                  <a:ext uri="{FF2B5EF4-FFF2-40B4-BE49-F238E27FC236}">
                    <a16:creationId xmlns:a16="http://schemas.microsoft.com/office/drawing/2014/main" id="{2ADAC210-6BF5-47B8-A642-90050ACAFC0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49563" y="2910378"/>
                <a:ext cx="412823" cy="411539"/>
              </a:xfrm>
              <a:prstGeom prst="rect">
                <a:avLst/>
              </a:prstGeom>
            </p:spPr>
          </p:pic>
          <p:pic>
            <p:nvPicPr>
              <p:cNvPr id="17" name="Picture 16">
                <a:extLst>
                  <a:ext uri="{FF2B5EF4-FFF2-40B4-BE49-F238E27FC236}">
                    <a16:creationId xmlns:a16="http://schemas.microsoft.com/office/drawing/2014/main" id="{2FA17778-6D65-45FA-87C8-A9EEF8B5D15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45849" y="2481571"/>
                <a:ext cx="398674" cy="414346"/>
              </a:xfrm>
              <a:prstGeom prst="rect">
                <a:avLst/>
              </a:prstGeom>
            </p:spPr>
          </p:pic>
        </p:grpSp>
        <p:cxnSp>
          <p:nvCxnSpPr>
            <p:cNvPr id="18" name="Connector: Elbow 17">
              <a:extLst>
                <a:ext uri="{FF2B5EF4-FFF2-40B4-BE49-F238E27FC236}">
                  <a16:creationId xmlns:a16="http://schemas.microsoft.com/office/drawing/2014/main" id="{329E55D5-8017-4FD1-A09F-A09F8FE94D58}"/>
                </a:ext>
              </a:extLst>
            </p:cNvPr>
            <p:cNvCxnSpPr/>
            <p:nvPr/>
          </p:nvCxnSpPr>
          <p:spPr>
            <a:xfrm rot="16200000" flipH="1">
              <a:off x="4078435" y="2803218"/>
              <a:ext cx="594689" cy="3689252"/>
            </a:xfrm>
            <a:prstGeom prst="bentConnector2">
              <a:avLst/>
            </a:prstGeom>
            <a:ln>
              <a:tailEnd type="triangle"/>
            </a:ln>
          </p:spPr>
          <p:style>
            <a:lnRef idx="1">
              <a:schemeClr val="dk1"/>
            </a:lnRef>
            <a:fillRef idx="0">
              <a:schemeClr val="dk1"/>
            </a:fillRef>
            <a:effectRef idx="0">
              <a:schemeClr val="dk1"/>
            </a:effectRef>
            <a:fontRef idx="minor">
              <a:schemeClr val="tx1"/>
            </a:fontRef>
          </p:style>
        </p:cxnSp>
      </p:grpSp>
      <p:sp>
        <p:nvSpPr>
          <p:cNvPr id="19" name="TextBox 18">
            <a:extLst>
              <a:ext uri="{FF2B5EF4-FFF2-40B4-BE49-F238E27FC236}">
                <a16:creationId xmlns:a16="http://schemas.microsoft.com/office/drawing/2014/main" id="{DACFCAEA-AFE3-4151-8DEC-5AB9D7D13F29}"/>
              </a:ext>
            </a:extLst>
          </p:cNvPr>
          <p:cNvSpPr txBox="1"/>
          <p:nvPr/>
        </p:nvSpPr>
        <p:spPr>
          <a:xfrm>
            <a:off x="4824016" y="5105667"/>
            <a:ext cx="2008178" cy="923330"/>
          </a:xfrm>
          <a:prstGeom prst="rect">
            <a:avLst/>
          </a:prstGeom>
          <a:noFill/>
        </p:spPr>
        <p:txBody>
          <a:bodyPr wrap="none" rtlCol="0">
            <a:spAutoFit/>
          </a:bodyPr>
          <a:lstStyle/>
          <a:p>
            <a:pPr lvl="0"/>
            <a:r>
              <a:rPr lang="en-US" sz="1350" dirty="0">
                <a:solidFill>
                  <a:srgbClr val="000000"/>
                </a:solidFill>
              </a:rPr>
              <a:t>Run actions against</a:t>
            </a:r>
            <a:br>
              <a:rPr lang="en-US" sz="1350" dirty="0">
                <a:solidFill>
                  <a:srgbClr val="000000"/>
                </a:solidFill>
              </a:rPr>
            </a:br>
            <a:r>
              <a:rPr lang="en-US" sz="1350" dirty="0">
                <a:solidFill>
                  <a:srgbClr val="000000"/>
                </a:solidFill>
              </a:rPr>
              <a:t>on-premises running</a:t>
            </a:r>
            <a:br>
              <a:rPr lang="en-US" sz="1350" dirty="0">
                <a:solidFill>
                  <a:srgbClr val="000000"/>
                </a:solidFill>
              </a:rPr>
            </a:br>
            <a:r>
              <a:rPr lang="en-US" sz="1350" dirty="0">
                <a:solidFill>
                  <a:srgbClr val="000000"/>
                </a:solidFill>
              </a:rPr>
              <a:t>Resources, using Hybrid</a:t>
            </a:r>
            <a:br>
              <a:rPr lang="en-US" sz="1350" dirty="0">
                <a:solidFill>
                  <a:srgbClr val="000000"/>
                </a:solidFill>
              </a:rPr>
            </a:br>
            <a:r>
              <a:rPr lang="en-US" sz="1350" dirty="0">
                <a:solidFill>
                  <a:srgbClr val="000000"/>
                </a:solidFill>
              </a:rPr>
              <a:t>runbook worker group</a:t>
            </a:r>
          </a:p>
        </p:txBody>
      </p:sp>
    </p:spTree>
    <p:extLst>
      <p:ext uri="{BB962C8B-B14F-4D97-AF65-F5344CB8AC3E}">
        <p14:creationId xmlns:p14="http://schemas.microsoft.com/office/powerpoint/2010/main" val="395004680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1317546"/>
            <a:ext cx="4167887" cy="2215991"/>
          </a:xfrm>
        </p:spPr>
        <p:txBody>
          <a:bodyPr/>
          <a:lstStyle/>
          <a:p>
            <a:r>
              <a:rPr lang="en-US" dirty="0"/>
              <a:t>AZ-203.2</a:t>
            </a:r>
            <a:br>
              <a:rPr lang="en-US" dirty="0"/>
            </a:br>
            <a:r>
              <a:rPr lang="en-US" dirty="0"/>
              <a:t>Module 04</a:t>
            </a:r>
            <a:r>
              <a:rPr lang="en-US"/>
              <a:t>: Implement Azure Functions</a:t>
            </a:r>
            <a:endParaRPr lang="en-US" dirty="0"/>
          </a:p>
        </p:txBody>
      </p:sp>
      <p:sp>
        <p:nvSpPr>
          <p:cNvPr id="5" name="Text Placeholder 4"/>
          <p:cNvSpPr>
            <a:spLocks noGrp="1"/>
          </p:cNvSpPr>
          <p:nvPr>
            <p:ph type="body" sz="quarter" idx="12"/>
          </p:nvPr>
        </p:nvSpPr>
        <p:spPr/>
        <p:txBody>
          <a:bodyPr/>
          <a:lstStyle/>
          <a:p>
            <a:r>
              <a:rPr lang="en-US" dirty="0"/>
              <a:t>Subtitle or speaker name</a:t>
            </a:r>
          </a:p>
        </p:txBody>
      </p:sp>
    </p:spTree>
    <p:extLst>
      <p:ext uri="{BB962C8B-B14F-4D97-AF65-F5344CB8AC3E}">
        <p14:creationId xmlns:p14="http://schemas.microsoft.com/office/powerpoint/2010/main" val="485281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a:noFill/>
        </p:spPr>
        <p:txBody>
          <a:bodyPr vert="horz" wrap="square" lIns="0" tIns="0" rIns="0" bIns="0" rtlCol="0" anchor="b" anchorCtr="0">
            <a:spAutoFit/>
          </a:bodyPr>
          <a:lstStyle/>
          <a:p>
            <a:r>
              <a:rPr lang="en-US" dirty="0"/>
              <a:t>Lesson 01: Azure Functions</a:t>
            </a:r>
          </a:p>
        </p:txBody>
      </p:sp>
    </p:spTree>
    <p:extLst>
      <p:ext uri="{BB962C8B-B14F-4D97-AF65-F5344CB8AC3E}">
        <p14:creationId xmlns:p14="http://schemas.microsoft.com/office/powerpoint/2010/main" val="315913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34E5C-BDFC-4D82-8A50-64B6C58A4EFF}"/>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2D0F5EF5-08B0-4535-9065-8CBB39EC72AE}"/>
              </a:ext>
            </a:extLst>
          </p:cNvPr>
          <p:cNvSpPr>
            <a:spLocks noGrp="1"/>
          </p:cNvSpPr>
          <p:nvPr>
            <p:ph type="body" sz="quarter" idx="10"/>
          </p:nvPr>
        </p:nvSpPr>
        <p:spPr>
          <a:xfrm>
            <a:off x="584200" y="1435497"/>
            <a:ext cx="11018520" cy="3854901"/>
          </a:xfrm>
        </p:spPr>
        <p:txBody>
          <a:bodyPr/>
          <a:lstStyle/>
          <a:p>
            <a:pPr>
              <a:spcBef>
                <a:spcPts val="300"/>
              </a:spcBef>
            </a:pPr>
            <a:r>
              <a:rPr lang="en-US" sz="2400" dirty="0">
                <a:latin typeface="+mn-lt"/>
              </a:rPr>
              <a:t>Solution for running small pieces of code, or "functions," in the cloud:</a:t>
            </a:r>
          </a:p>
          <a:p>
            <a:pPr lvl="1">
              <a:spcBef>
                <a:spcPts val="300"/>
              </a:spcBef>
            </a:pPr>
            <a:r>
              <a:rPr lang="en-US" sz="1800" dirty="0"/>
              <a:t>Write only code that is relevant to business logic</a:t>
            </a:r>
          </a:p>
          <a:p>
            <a:pPr lvl="1">
              <a:spcBef>
                <a:spcPts val="300"/>
              </a:spcBef>
            </a:pPr>
            <a:r>
              <a:rPr lang="en-US" sz="1800" dirty="0"/>
              <a:t>Removes the necessity to write “plumbing” code to connect or host application components</a:t>
            </a:r>
          </a:p>
          <a:p>
            <a:pPr>
              <a:spcBef>
                <a:spcPts val="300"/>
              </a:spcBef>
            </a:pPr>
            <a:r>
              <a:rPr lang="en-US" sz="2400" dirty="0">
                <a:latin typeface="+mn-lt"/>
              </a:rPr>
              <a:t>Build on open-source </a:t>
            </a:r>
            <a:r>
              <a:rPr lang="en-US" sz="2400" dirty="0" err="1">
                <a:latin typeface="+mn-lt"/>
              </a:rPr>
              <a:t>WebJobs</a:t>
            </a:r>
            <a:r>
              <a:rPr lang="en-US" sz="2400" dirty="0">
                <a:latin typeface="+mn-lt"/>
              </a:rPr>
              <a:t> code</a:t>
            </a:r>
          </a:p>
          <a:p>
            <a:pPr>
              <a:spcBef>
                <a:spcPts val="300"/>
              </a:spcBef>
            </a:pPr>
            <a:r>
              <a:rPr lang="en-US" sz="2400" dirty="0">
                <a:latin typeface="+mn-lt"/>
              </a:rPr>
              <a:t>Supports a wide variety of programming languages, for instance:</a:t>
            </a:r>
          </a:p>
          <a:p>
            <a:pPr>
              <a:spcBef>
                <a:spcPts val="300"/>
              </a:spcBef>
            </a:pPr>
            <a:endParaRPr lang="en-US" sz="2400" dirty="0">
              <a:latin typeface="+mn-lt"/>
            </a:endParaRPr>
          </a:p>
          <a:p>
            <a:pPr>
              <a:spcBef>
                <a:spcPts val="300"/>
              </a:spcBef>
            </a:pPr>
            <a:endParaRPr lang="en-US" sz="2400" dirty="0">
              <a:latin typeface="+mn-lt"/>
            </a:endParaRPr>
          </a:p>
          <a:p>
            <a:pPr>
              <a:spcBef>
                <a:spcPts val="300"/>
              </a:spcBef>
            </a:pPr>
            <a:endParaRPr lang="en-US" sz="2400" dirty="0">
              <a:latin typeface="+mn-lt"/>
            </a:endParaRPr>
          </a:p>
          <a:p>
            <a:pPr>
              <a:spcBef>
                <a:spcPts val="300"/>
              </a:spcBef>
            </a:pPr>
            <a:endParaRPr lang="en-US" sz="2400" dirty="0">
              <a:latin typeface="+mn-lt"/>
            </a:endParaRPr>
          </a:p>
          <a:p>
            <a:pPr>
              <a:spcBef>
                <a:spcPts val="300"/>
              </a:spcBef>
            </a:pPr>
            <a:r>
              <a:rPr lang="en-US" sz="2400" dirty="0">
                <a:latin typeface="+mn-lt"/>
              </a:rPr>
              <a:t>Even supports scripting languages, such as:</a:t>
            </a:r>
          </a:p>
        </p:txBody>
      </p:sp>
      <p:grpSp>
        <p:nvGrpSpPr>
          <p:cNvPr id="6" name="Group 5" descr="Java icon&#10;">
            <a:extLst>
              <a:ext uri="{FF2B5EF4-FFF2-40B4-BE49-F238E27FC236}">
                <a16:creationId xmlns:a16="http://schemas.microsoft.com/office/drawing/2014/main" id="{4257B148-4EB7-4EE4-9150-A5F4458879B5}"/>
              </a:ext>
            </a:extLst>
          </p:cNvPr>
          <p:cNvGrpSpPr/>
          <p:nvPr/>
        </p:nvGrpSpPr>
        <p:grpSpPr>
          <a:xfrm>
            <a:off x="2451651" y="3812306"/>
            <a:ext cx="961745" cy="680840"/>
            <a:chOff x="5564864" y="2597428"/>
            <a:chExt cx="1095374" cy="775439"/>
          </a:xfrm>
        </p:grpSpPr>
        <p:sp>
          <p:nvSpPr>
            <p:cNvPr id="7" name="Rectangle: Rounded Corners 6">
              <a:extLst>
                <a:ext uri="{FF2B5EF4-FFF2-40B4-BE49-F238E27FC236}">
                  <a16:creationId xmlns:a16="http://schemas.microsoft.com/office/drawing/2014/main" id="{FDF1403E-E54A-40A9-94D4-EA258D4740D7}"/>
                </a:ext>
              </a:extLst>
            </p:cNvPr>
            <p:cNvSpPr/>
            <p:nvPr/>
          </p:nvSpPr>
          <p:spPr bwMode="auto">
            <a:xfrm>
              <a:off x="5564864" y="2597428"/>
              <a:ext cx="1095374" cy="775439"/>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C7AB7CBE-67CC-49CE-BA3F-5DBB96273051}"/>
                </a:ext>
              </a:extLst>
            </p:cNvPr>
            <p:cNvSpPr/>
            <p:nvPr/>
          </p:nvSpPr>
          <p:spPr bwMode="auto">
            <a:xfrm>
              <a:off x="5564864" y="2597428"/>
              <a:ext cx="1095374" cy="141387"/>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B799A31-59F7-454A-A192-237A20BAECD7}"/>
                </a:ext>
              </a:extLst>
            </p:cNvPr>
            <p:cNvSpPr/>
            <p:nvPr/>
          </p:nvSpPr>
          <p:spPr bwMode="auto">
            <a:xfrm>
              <a:off x="6383535"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32B2680-8D26-460F-943C-6E70EEFF85ED}"/>
                </a:ext>
              </a:extLst>
            </p:cNvPr>
            <p:cNvSpPr/>
            <p:nvPr/>
          </p:nvSpPr>
          <p:spPr bwMode="auto">
            <a:xfrm>
              <a:off x="6450591"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97E58B38-5E41-46D6-B9B9-C9C70A87889A}"/>
                </a:ext>
              </a:extLst>
            </p:cNvPr>
            <p:cNvSpPr/>
            <p:nvPr/>
          </p:nvSpPr>
          <p:spPr bwMode="auto">
            <a:xfrm>
              <a:off x="6517648" y="2641790"/>
              <a:ext cx="52662" cy="526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0837BD0-B8D0-4971-98A8-E43854C7BD9B}"/>
                </a:ext>
              </a:extLst>
            </p:cNvPr>
            <p:cNvSpPr/>
            <p:nvPr/>
          </p:nvSpPr>
          <p:spPr bwMode="auto">
            <a:xfrm>
              <a:off x="5564864" y="2738815"/>
              <a:ext cx="1079876" cy="6256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a:bodyPr>
            <a:lstStyle/>
            <a:p>
              <a:pPr algn="ctr" defTabSz="932472" fontAlgn="base">
                <a:spcBef>
                  <a:spcPct val="0"/>
                </a:spcBef>
                <a:spcAft>
                  <a:spcPct val="0"/>
                </a:spcAft>
              </a:pPr>
              <a:r>
                <a:rPr lang="en-US" sz="3500" b="1" spc="-300" dirty="0">
                  <a:solidFill>
                    <a:srgbClr val="2C76BB"/>
                  </a:solidFill>
                  <a:latin typeface="Consolas" panose="020B0609020204030204" pitchFamily="49" charset="0"/>
                  <a:ea typeface="Segoe UI" pitchFamily="34" charset="0"/>
                  <a:cs typeface="Segoe UI" pitchFamily="34" charset="0"/>
                </a:rPr>
                <a:t>JAVA</a:t>
              </a:r>
            </a:p>
          </p:txBody>
        </p:sp>
      </p:grpSp>
      <p:grpSp>
        <p:nvGrpSpPr>
          <p:cNvPr id="13" name="Group 12" descr="Python icon">
            <a:extLst>
              <a:ext uri="{FF2B5EF4-FFF2-40B4-BE49-F238E27FC236}">
                <a16:creationId xmlns:a16="http://schemas.microsoft.com/office/drawing/2014/main" id="{B1729001-AA91-4AF6-9867-239E3C417D47}"/>
              </a:ext>
            </a:extLst>
          </p:cNvPr>
          <p:cNvGrpSpPr/>
          <p:nvPr/>
        </p:nvGrpSpPr>
        <p:grpSpPr>
          <a:xfrm>
            <a:off x="5198206" y="3812306"/>
            <a:ext cx="1000156" cy="708033"/>
            <a:chOff x="6940274" y="1423300"/>
            <a:chExt cx="4572000" cy="3236623"/>
          </a:xfrm>
        </p:grpSpPr>
        <p:sp>
          <p:nvSpPr>
            <p:cNvPr id="14" name="Rectangle: Rounded Corners 13">
              <a:extLst>
                <a:ext uri="{FF2B5EF4-FFF2-40B4-BE49-F238E27FC236}">
                  <a16:creationId xmlns:a16="http://schemas.microsoft.com/office/drawing/2014/main" id="{25A66DAF-E26E-417D-AB72-1BD81B2433B0}"/>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A60F6B7E-854D-4690-8993-0DCF28544C68}"/>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Oval 15">
              <a:extLst>
                <a:ext uri="{FF2B5EF4-FFF2-40B4-BE49-F238E27FC236}">
                  <a16:creationId xmlns:a16="http://schemas.microsoft.com/office/drawing/2014/main" id="{E41D413A-6213-4E1C-ACE5-32AABFD48659}"/>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9AFFD33D-755E-411A-8093-F0869298286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81B5BDD-87F8-4E75-A31A-82973C282780}"/>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351D9D7-625E-4D79-AC37-D8CB838E0E5E}"/>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PY</a:t>
              </a:r>
            </a:p>
          </p:txBody>
        </p:sp>
      </p:grpSp>
      <p:grpSp>
        <p:nvGrpSpPr>
          <p:cNvPr id="20" name="Group 19" descr="PHP icon">
            <a:extLst>
              <a:ext uri="{FF2B5EF4-FFF2-40B4-BE49-F238E27FC236}">
                <a16:creationId xmlns:a16="http://schemas.microsoft.com/office/drawing/2014/main" id="{A4C6B972-6F8C-42E3-A842-6A61A282BA55}"/>
              </a:ext>
            </a:extLst>
          </p:cNvPr>
          <p:cNvGrpSpPr/>
          <p:nvPr/>
        </p:nvGrpSpPr>
        <p:grpSpPr>
          <a:xfrm>
            <a:off x="3805723" y="3812306"/>
            <a:ext cx="1000156" cy="708033"/>
            <a:chOff x="6940274" y="1423300"/>
            <a:chExt cx="4572000" cy="3236623"/>
          </a:xfrm>
        </p:grpSpPr>
        <p:sp>
          <p:nvSpPr>
            <p:cNvPr id="21" name="Rectangle: Rounded Corners 20">
              <a:extLst>
                <a:ext uri="{FF2B5EF4-FFF2-40B4-BE49-F238E27FC236}">
                  <a16:creationId xmlns:a16="http://schemas.microsoft.com/office/drawing/2014/main" id="{2F9F07D2-A254-4EBF-9D01-4AA345687585}"/>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Top Corners Rounded 21">
              <a:extLst>
                <a:ext uri="{FF2B5EF4-FFF2-40B4-BE49-F238E27FC236}">
                  <a16:creationId xmlns:a16="http://schemas.microsoft.com/office/drawing/2014/main" id="{A0BDB2F1-4FBC-43F7-B779-43E02B5A6655}"/>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F25D9124-2DCC-4C0E-BC90-2B86263B1690}"/>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23">
              <a:extLst>
                <a:ext uri="{FF2B5EF4-FFF2-40B4-BE49-F238E27FC236}">
                  <a16:creationId xmlns:a16="http://schemas.microsoft.com/office/drawing/2014/main" id="{2B6720CE-8C4D-406D-B270-34B03EEB439A}"/>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4D0D93CE-1648-4CD8-A40B-39534CAA49C4}"/>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EE56D070-9312-4E1B-956C-C5358362D249}"/>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800" b="1" spc="-150" dirty="0">
                  <a:solidFill>
                    <a:srgbClr val="2C76BB"/>
                  </a:solidFill>
                  <a:latin typeface="Consolas" panose="020B0609020204030204" pitchFamily="49" charset="0"/>
                  <a:ea typeface="Segoe UI" pitchFamily="34" charset="0"/>
                  <a:cs typeface="Segoe UI" pitchFamily="34" charset="0"/>
                </a:rPr>
                <a:t>PHP</a:t>
              </a:r>
            </a:p>
          </p:txBody>
        </p:sp>
      </p:grpSp>
      <p:grpSp>
        <p:nvGrpSpPr>
          <p:cNvPr id="48" name="Group 47" descr="Bash icon">
            <a:extLst>
              <a:ext uri="{FF2B5EF4-FFF2-40B4-BE49-F238E27FC236}">
                <a16:creationId xmlns:a16="http://schemas.microsoft.com/office/drawing/2014/main" id="{B1729001-AA91-4AF6-9867-239E3C417D47}"/>
              </a:ext>
            </a:extLst>
          </p:cNvPr>
          <p:cNvGrpSpPr/>
          <p:nvPr/>
        </p:nvGrpSpPr>
        <p:grpSpPr>
          <a:xfrm>
            <a:off x="2399633" y="5605221"/>
            <a:ext cx="1000156" cy="708033"/>
            <a:chOff x="6940274" y="1423300"/>
            <a:chExt cx="4572000" cy="3236623"/>
          </a:xfrm>
        </p:grpSpPr>
        <p:sp>
          <p:nvSpPr>
            <p:cNvPr id="49" name="Rectangle: Rounded Corners 13">
              <a:extLst>
                <a:ext uri="{FF2B5EF4-FFF2-40B4-BE49-F238E27FC236}">
                  <a16:creationId xmlns:a16="http://schemas.microsoft.com/office/drawing/2014/main" id="{25A66DAF-E26E-417D-AB72-1BD81B2433B0}"/>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Top Corners Rounded 14">
              <a:extLst>
                <a:ext uri="{FF2B5EF4-FFF2-40B4-BE49-F238E27FC236}">
                  <a16:creationId xmlns:a16="http://schemas.microsoft.com/office/drawing/2014/main" id="{A60F6B7E-854D-4690-8993-0DCF28544C68}"/>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E41D413A-6213-4E1C-ACE5-32AABFD48659}"/>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9AFFD33D-755E-411A-8093-F0869298286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A81B5BDD-87F8-4E75-A31A-82973C282780}"/>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D351D9D7-625E-4D79-AC37-D8CB838E0E5E}"/>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SH</a:t>
              </a:r>
              <a:endParaRPr lang="en-US" sz="3200" b="1" spc="-150" dirty="0">
                <a:solidFill>
                  <a:srgbClr val="2C76BB"/>
                </a:solidFill>
                <a:latin typeface="Consolas" panose="020B0609020204030204" pitchFamily="49" charset="0"/>
                <a:ea typeface="Segoe UI" pitchFamily="34" charset="0"/>
                <a:cs typeface="Segoe UI" pitchFamily="34" charset="0"/>
              </a:endParaRPr>
            </a:p>
          </p:txBody>
        </p:sp>
      </p:grpSp>
      <p:grpSp>
        <p:nvGrpSpPr>
          <p:cNvPr id="46" name="Group 45" descr="C# icon">
            <a:extLst>
              <a:ext uri="{FF2B5EF4-FFF2-40B4-BE49-F238E27FC236}">
                <a16:creationId xmlns:a16="http://schemas.microsoft.com/office/drawing/2014/main" id="{B1729001-AA91-4AF6-9867-239E3C417D47}"/>
              </a:ext>
            </a:extLst>
          </p:cNvPr>
          <p:cNvGrpSpPr/>
          <p:nvPr/>
        </p:nvGrpSpPr>
        <p:grpSpPr>
          <a:xfrm>
            <a:off x="1059168" y="3812306"/>
            <a:ext cx="1000156" cy="708033"/>
            <a:chOff x="6940274" y="1423300"/>
            <a:chExt cx="4572000" cy="3236623"/>
          </a:xfrm>
        </p:grpSpPr>
        <p:sp>
          <p:nvSpPr>
            <p:cNvPr id="47" name="Rectangle: Rounded Corners 13">
              <a:extLst>
                <a:ext uri="{FF2B5EF4-FFF2-40B4-BE49-F238E27FC236}">
                  <a16:creationId xmlns:a16="http://schemas.microsoft.com/office/drawing/2014/main" id="{25A66DAF-E26E-417D-AB72-1BD81B2433B0}"/>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Top Corners Rounded 14">
              <a:extLst>
                <a:ext uri="{FF2B5EF4-FFF2-40B4-BE49-F238E27FC236}">
                  <a16:creationId xmlns:a16="http://schemas.microsoft.com/office/drawing/2014/main" id="{A60F6B7E-854D-4690-8993-0DCF28544C68}"/>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E41D413A-6213-4E1C-ACE5-32AABFD48659}"/>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9AFFD33D-755E-411A-8093-F0869298286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A81B5BDD-87F8-4E75-A31A-82973C282780}"/>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D351D9D7-625E-4D79-AC37-D8CB838E0E5E}"/>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C#</a:t>
              </a:r>
            </a:p>
          </p:txBody>
        </p:sp>
      </p:grpSp>
      <p:grpSp>
        <p:nvGrpSpPr>
          <p:cNvPr id="60" name="Group 59" descr="PowerShell icon">
            <a:extLst>
              <a:ext uri="{FF2B5EF4-FFF2-40B4-BE49-F238E27FC236}">
                <a16:creationId xmlns:a16="http://schemas.microsoft.com/office/drawing/2014/main" id="{B1729001-AA91-4AF6-9867-239E3C417D47}"/>
              </a:ext>
            </a:extLst>
          </p:cNvPr>
          <p:cNvGrpSpPr/>
          <p:nvPr/>
        </p:nvGrpSpPr>
        <p:grpSpPr>
          <a:xfrm>
            <a:off x="1056701" y="5605221"/>
            <a:ext cx="1000156" cy="708033"/>
            <a:chOff x="6940274" y="1423300"/>
            <a:chExt cx="4572000" cy="3236623"/>
          </a:xfrm>
        </p:grpSpPr>
        <p:sp>
          <p:nvSpPr>
            <p:cNvPr id="61" name="Rectangle: Rounded Corners 13">
              <a:extLst>
                <a:ext uri="{FF2B5EF4-FFF2-40B4-BE49-F238E27FC236}">
                  <a16:creationId xmlns:a16="http://schemas.microsoft.com/office/drawing/2014/main" id="{25A66DAF-E26E-417D-AB72-1BD81B2433B0}"/>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Top Corners Rounded 14">
              <a:extLst>
                <a:ext uri="{FF2B5EF4-FFF2-40B4-BE49-F238E27FC236}">
                  <a16:creationId xmlns:a16="http://schemas.microsoft.com/office/drawing/2014/main" id="{A60F6B7E-854D-4690-8993-0DCF28544C68}"/>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Oval 62">
              <a:extLst>
                <a:ext uri="{FF2B5EF4-FFF2-40B4-BE49-F238E27FC236}">
                  <a16:creationId xmlns:a16="http://schemas.microsoft.com/office/drawing/2014/main" id="{E41D413A-6213-4E1C-ACE5-32AABFD48659}"/>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a:extLst>
                <a:ext uri="{FF2B5EF4-FFF2-40B4-BE49-F238E27FC236}">
                  <a16:creationId xmlns:a16="http://schemas.microsoft.com/office/drawing/2014/main" id="{9AFFD33D-755E-411A-8093-F08692982861}"/>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Oval 64">
              <a:extLst>
                <a:ext uri="{FF2B5EF4-FFF2-40B4-BE49-F238E27FC236}">
                  <a16:creationId xmlns:a16="http://schemas.microsoft.com/office/drawing/2014/main" id="{A81B5BDD-87F8-4E75-A31A-82973C282780}"/>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D351D9D7-625E-4D79-AC37-D8CB838E0E5E}"/>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PS</a:t>
              </a:r>
            </a:p>
          </p:txBody>
        </p:sp>
      </p:grpSp>
      <p:grpSp>
        <p:nvGrpSpPr>
          <p:cNvPr id="67" name="Group 66" descr="Node.js icon&#10;">
            <a:extLst>
              <a:ext uri="{FF2B5EF4-FFF2-40B4-BE49-F238E27FC236}">
                <a16:creationId xmlns:a16="http://schemas.microsoft.com/office/drawing/2014/main" id="{30180903-8A69-4976-8490-03FA88AD8105}"/>
              </a:ext>
            </a:extLst>
          </p:cNvPr>
          <p:cNvGrpSpPr/>
          <p:nvPr/>
        </p:nvGrpSpPr>
        <p:grpSpPr>
          <a:xfrm>
            <a:off x="6631487" y="3804613"/>
            <a:ext cx="1000156" cy="708033"/>
            <a:chOff x="6940274" y="1423300"/>
            <a:chExt cx="4572000" cy="3236623"/>
          </a:xfrm>
        </p:grpSpPr>
        <p:sp>
          <p:nvSpPr>
            <p:cNvPr id="68" name="Rectangle: Rounded Corners 67">
              <a:extLst>
                <a:ext uri="{FF2B5EF4-FFF2-40B4-BE49-F238E27FC236}">
                  <a16:creationId xmlns:a16="http://schemas.microsoft.com/office/drawing/2014/main" id="{9069CA56-891E-4CAB-B02E-B1423324DBEA}"/>
                </a:ext>
              </a:extLst>
            </p:cNvPr>
            <p:cNvSpPr/>
            <p:nvPr/>
          </p:nvSpPr>
          <p:spPr bwMode="auto">
            <a:xfrm>
              <a:off x="6940274" y="1423300"/>
              <a:ext cx="4572000" cy="3236623"/>
            </a:xfrm>
            <a:prstGeom prst="roundRect">
              <a:avLst>
                <a:gd name="adj" fmla="val 7228"/>
              </a:avLst>
            </a:prstGeom>
            <a:solidFill>
              <a:srgbClr val="FFFFFF"/>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Top Corners Rounded 68">
              <a:extLst>
                <a:ext uri="{FF2B5EF4-FFF2-40B4-BE49-F238E27FC236}">
                  <a16:creationId xmlns:a16="http://schemas.microsoft.com/office/drawing/2014/main" id="{D050BC51-46D9-4EBE-9137-8B9FB8ADC423}"/>
                </a:ext>
              </a:extLst>
            </p:cNvPr>
            <p:cNvSpPr/>
            <p:nvPr/>
          </p:nvSpPr>
          <p:spPr bwMode="auto">
            <a:xfrm>
              <a:off x="6940274" y="1423300"/>
              <a:ext cx="4572000" cy="590138"/>
            </a:xfrm>
            <a:prstGeom prst="round2SameRect">
              <a:avLst>
                <a:gd name="adj1" fmla="val 44974"/>
                <a:gd name="adj2" fmla="val 0"/>
              </a:avLst>
            </a:prstGeom>
            <a:solidFill>
              <a:srgbClr val="2C76BB"/>
            </a:solidFill>
            <a:ln w="88900">
              <a:solidFill>
                <a:srgbClr val="2C76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Oval 69">
              <a:extLst>
                <a:ext uri="{FF2B5EF4-FFF2-40B4-BE49-F238E27FC236}">
                  <a16:creationId xmlns:a16="http://schemas.microsoft.com/office/drawing/2014/main" id="{EE68FF81-55A3-4B58-B37D-180FDD4A2E37}"/>
                </a:ext>
              </a:extLst>
            </p:cNvPr>
            <p:cNvSpPr/>
            <p:nvPr/>
          </p:nvSpPr>
          <p:spPr bwMode="auto">
            <a:xfrm>
              <a:off x="10357338"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Oval 70">
              <a:extLst>
                <a:ext uri="{FF2B5EF4-FFF2-40B4-BE49-F238E27FC236}">
                  <a16:creationId xmlns:a16="http://schemas.microsoft.com/office/drawing/2014/main" id="{B4B40A6A-46A0-4E25-A72D-C4B065B76558}"/>
                </a:ext>
              </a:extLst>
            </p:cNvPr>
            <p:cNvSpPr/>
            <p:nvPr/>
          </p:nvSpPr>
          <p:spPr bwMode="auto">
            <a:xfrm>
              <a:off x="10637226"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Oval 71">
              <a:extLst>
                <a:ext uri="{FF2B5EF4-FFF2-40B4-BE49-F238E27FC236}">
                  <a16:creationId xmlns:a16="http://schemas.microsoft.com/office/drawing/2014/main" id="{D7A3C2D4-1A87-40CB-9D11-E2D93334D437}"/>
                </a:ext>
              </a:extLst>
            </p:cNvPr>
            <p:cNvSpPr/>
            <p:nvPr/>
          </p:nvSpPr>
          <p:spPr bwMode="auto">
            <a:xfrm>
              <a:off x="10917114" y="1608465"/>
              <a:ext cx="219808" cy="21980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CFCB17D7-5408-4044-860F-B3D642F70966}"/>
                </a:ext>
              </a:extLst>
            </p:cNvPr>
            <p:cNvSpPr/>
            <p:nvPr/>
          </p:nvSpPr>
          <p:spPr bwMode="auto">
            <a:xfrm>
              <a:off x="6940274" y="2013439"/>
              <a:ext cx="4507312" cy="26113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rmAutofit lnSpcReduction="10000"/>
            </a:bodyPr>
            <a:lstStyle/>
            <a:p>
              <a:pPr algn="ctr" defTabSz="932472" fontAlgn="base">
                <a:spcBef>
                  <a:spcPct val="0"/>
                </a:spcBef>
                <a:spcAft>
                  <a:spcPct val="0"/>
                </a:spcAft>
              </a:pPr>
              <a:r>
                <a:rPr lang="en-US" sz="4000" b="1" spc="-150" dirty="0">
                  <a:solidFill>
                    <a:srgbClr val="2C76BB"/>
                  </a:solidFill>
                  <a:latin typeface="Consolas" panose="020B0609020204030204" pitchFamily="49" charset="0"/>
                  <a:ea typeface="Segoe UI" pitchFamily="34" charset="0"/>
                  <a:cs typeface="Segoe UI" pitchFamily="34" charset="0"/>
                </a:rPr>
                <a:t>JS</a:t>
              </a:r>
            </a:p>
          </p:txBody>
        </p:sp>
      </p:grpSp>
    </p:spTree>
    <p:extLst>
      <p:ext uri="{BB962C8B-B14F-4D97-AF65-F5344CB8AC3E}">
        <p14:creationId xmlns:p14="http://schemas.microsoft.com/office/powerpoint/2010/main" val="42425334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1CB92-B015-496B-BF58-8AD064BA258A}"/>
              </a:ext>
            </a:extLst>
          </p:cNvPr>
          <p:cNvSpPr>
            <a:spLocks noGrp="1"/>
          </p:cNvSpPr>
          <p:nvPr>
            <p:ph type="title"/>
          </p:nvPr>
        </p:nvSpPr>
        <p:spPr/>
        <p:txBody>
          <a:bodyPr/>
          <a:lstStyle/>
          <a:p>
            <a:r>
              <a:rPr lang="en-US" dirty="0"/>
              <a:t>Function integrations</a:t>
            </a:r>
          </a:p>
        </p:txBody>
      </p:sp>
      <p:grpSp>
        <p:nvGrpSpPr>
          <p:cNvPr id="10" name="Group 9" descr="The diagram depicts the Microsoft Azure services that support direct integration with Azure Functions.">
            <a:extLst>
              <a:ext uri="{FF2B5EF4-FFF2-40B4-BE49-F238E27FC236}">
                <a16:creationId xmlns:a16="http://schemas.microsoft.com/office/drawing/2014/main" id="{57E6832B-8AC1-4779-8B3A-6AF761D49EA3}"/>
              </a:ext>
            </a:extLst>
          </p:cNvPr>
          <p:cNvGrpSpPr/>
          <p:nvPr/>
        </p:nvGrpSpPr>
        <p:grpSpPr>
          <a:xfrm>
            <a:off x="2633335" y="1260024"/>
            <a:ext cx="7290797" cy="4995997"/>
            <a:chOff x="2633335" y="1260024"/>
            <a:chExt cx="7290797" cy="4995997"/>
          </a:xfrm>
        </p:grpSpPr>
        <p:cxnSp>
          <p:nvCxnSpPr>
            <p:cNvPr id="31" name="Straight Connector 30">
              <a:extLst>
                <a:ext uri="{FF2B5EF4-FFF2-40B4-BE49-F238E27FC236}">
                  <a16:creationId xmlns:a16="http://schemas.microsoft.com/office/drawing/2014/main" id="{52E0816B-C750-4EEF-B502-E8C2639BF750}"/>
                </a:ext>
              </a:extLst>
            </p:cNvPr>
            <p:cNvCxnSpPr>
              <a:cxnSpLocks/>
            </p:cNvCxnSpPr>
            <p:nvPr/>
          </p:nvCxnSpPr>
          <p:spPr>
            <a:xfrm flipH="1" flipV="1">
              <a:off x="3251448" y="1950560"/>
              <a:ext cx="2472097" cy="142099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87EF827-39A0-4440-8594-3370FEBCA88C}"/>
                </a:ext>
              </a:extLst>
            </p:cNvPr>
            <p:cNvCxnSpPr>
              <a:cxnSpLocks/>
            </p:cNvCxnSpPr>
            <p:nvPr/>
          </p:nvCxnSpPr>
          <p:spPr>
            <a:xfrm flipH="1" flipV="1">
              <a:off x="4946195" y="2092975"/>
              <a:ext cx="1129971" cy="939528"/>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48413FF-2271-42C4-BDFE-7740FD2E917D}"/>
                </a:ext>
              </a:extLst>
            </p:cNvPr>
            <p:cNvCxnSpPr>
              <a:cxnSpLocks/>
            </p:cNvCxnSpPr>
            <p:nvPr/>
          </p:nvCxnSpPr>
          <p:spPr>
            <a:xfrm flipV="1">
              <a:off x="6220002" y="2092975"/>
              <a:ext cx="827545" cy="956983"/>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FFBCDCC-B32D-4CE3-8491-7D9774476F47}"/>
                </a:ext>
              </a:extLst>
            </p:cNvPr>
            <p:cNvCxnSpPr>
              <a:cxnSpLocks/>
            </p:cNvCxnSpPr>
            <p:nvPr/>
          </p:nvCxnSpPr>
          <p:spPr>
            <a:xfrm flipV="1">
              <a:off x="6425020" y="2166309"/>
              <a:ext cx="1946032" cy="1201177"/>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03F87F7-892A-4379-8145-BF0E2467D974}"/>
                </a:ext>
              </a:extLst>
            </p:cNvPr>
            <p:cNvCxnSpPr>
              <a:cxnSpLocks/>
              <a:stCxn id="5" idx="1"/>
            </p:cNvCxnSpPr>
            <p:nvPr/>
          </p:nvCxnSpPr>
          <p:spPr>
            <a:xfrm flipH="1">
              <a:off x="4863258" y="3379959"/>
              <a:ext cx="822762" cy="39764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88481B-3944-4622-8927-A7A9E001D925}"/>
                </a:ext>
              </a:extLst>
            </p:cNvPr>
            <p:cNvCxnSpPr>
              <a:cxnSpLocks/>
            </p:cNvCxnSpPr>
            <p:nvPr/>
          </p:nvCxnSpPr>
          <p:spPr>
            <a:xfrm>
              <a:off x="6458277" y="3367484"/>
              <a:ext cx="1381591" cy="704565"/>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4B47DC5-BC8A-46E2-8B86-CE72980F3E48}"/>
                </a:ext>
              </a:extLst>
            </p:cNvPr>
            <p:cNvCxnSpPr>
              <a:cxnSpLocks/>
            </p:cNvCxnSpPr>
            <p:nvPr/>
          </p:nvCxnSpPr>
          <p:spPr>
            <a:xfrm flipH="1">
              <a:off x="3553276" y="3962104"/>
              <a:ext cx="1087778" cy="127822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87F471B-B3D4-4FAD-82BD-B1E49DDEDB89}"/>
                </a:ext>
              </a:extLst>
            </p:cNvPr>
            <p:cNvCxnSpPr>
              <a:cxnSpLocks/>
            </p:cNvCxnSpPr>
            <p:nvPr/>
          </p:nvCxnSpPr>
          <p:spPr>
            <a:xfrm>
              <a:off x="4634500" y="3962104"/>
              <a:ext cx="13109" cy="1317964"/>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303156A-774F-473A-BF01-35F93E2FF2CB}"/>
                </a:ext>
              </a:extLst>
            </p:cNvPr>
            <p:cNvCxnSpPr>
              <a:cxnSpLocks/>
            </p:cNvCxnSpPr>
            <p:nvPr/>
          </p:nvCxnSpPr>
          <p:spPr>
            <a:xfrm>
              <a:off x="4634500" y="3944906"/>
              <a:ext cx="1096416" cy="1280478"/>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559DD0F-B176-43B0-AD75-8725D2659452}"/>
                </a:ext>
              </a:extLst>
            </p:cNvPr>
            <p:cNvCxnSpPr>
              <a:cxnSpLocks/>
            </p:cNvCxnSpPr>
            <p:nvPr/>
          </p:nvCxnSpPr>
          <p:spPr>
            <a:xfrm flipH="1">
              <a:off x="7208374" y="4150925"/>
              <a:ext cx="919972" cy="104538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D331168-74AF-4C65-92F0-D0FCDF467A22}"/>
                </a:ext>
              </a:extLst>
            </p:cNvPr>
            <p:cNvCxnSpPr>
              <a:cxnSpLocks/>
            </p:cNvCxnSpPr>
            <p:nvPr/>
          </p:nvCxnSpPr>
          <p:spPr>
            <a:xfrm>
              <a:off x="8128346" y="4150925"/>
              <a:ext cx="1011769" cy="1045380"/>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37A8FB10-6456-4D51-B09B-04D2692DAAA9}"/>
                </a:ext>
              </a:extLst>
            </p:cNvPr>
            <p:cNvSpPr txBox="1"/>
            <p:nvPr/>
          </p:nvSpPr>
          <p:spPr>
            <a:xfrm>
              <a:off x="5457213" y="3820423"/>
              <a:ext cx="1666482" cy="917174"/>
            </a:xfrm>
            <a:prstGeom prst="rect">
              <a:avLst/>
            </a:prstGeom>
            <a:solidFill>
              <a:schemeClr val="bg1"/>
            </a:solidFill>
          </p:spPr>
          <p:txBody>
            <a:bodyPr wrap="none" lIns="45720" tIns="27432" rIns="45720" bIns="27432" rtlCol="0">
              <a:spAutoFit/>
            </a:bodyPr>
            <a:lstStyle/>
            <a:p>
              <a:pPr algn="ctr"/>
              <a:r>
                <a:rPr lang="en-IN" sz="2800" dirty="0">
                  <a:gradFill>
                    <a:gsLst>
                      <a:gs pos="2917">
                        <a:schemeClr val="tx1"/>
                      </a:gs>
                      <a:gs pos="30000">
                        <a:schemeClr val="tx1"/>
                      </a:gs>
                    </a:gsLst>
                    <a:lin ang="5400000" scaled="0"/>
                  </a:gradFill>
                  <a:latin typeface="+mj-lt"/>
                </a:rPr>
                <a:t>Azure </a:t>
              </a:r>
            </a:p>
            <a:p>
              <a:pPr algn="ctr"/>
              <a:r>
                <a:rPr lang="en-IN" sz="2800" dirty="0">
                  <a:gradFill>
                    <a:gsLst>
                      <a:gs pos="2917">
                        <a:schemeClr val="tx1"/>
                      </a:gs>
                      <a:gs pos="30000">
                        <a:schemeClr val="tx1"/>
                      </a:gs>
                    </a:gsLst>
                    <a:lin ang="5400000" scaled="0"/>
                  </a:gradFill>
                  <a:latin typeface="+mj-lt"/>
                </a:rPr>
                <a:t>Functions</a:t>
              </a:r>
            </a:p>
          </p:txBody>
        </p:sp>
        <p:sp>
          <p:nvSpPr>
            <p:cNvPr id="62" name="TextBox 61">
              <a:extLst>
                <a:ext uri="{FF2B5EF4-FFF2-40B4-BE49-F238E27FC236}">
                  <a16:creationId xmlns:a16="http://schemas.microsoft.com/office/drawing/2014/main" id="{6E97C30A-B06D-410B-96E9-30A03BD967FC}"/>
                </a:ext>
              </a:extLst>
            </p:cNvPr>
            <p:cNvSpPr txBox="1"/>
            <p:nvPr/>
          </p:nvSpPr>
          <p:spPr>
            <a:xfrm>
              <a:off x="7716256" y="2319770"/>
              <a:ext cx="1148712"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Cosmos DB</a:t>
              </a:r>
            </a:p>
          </p:txBody>
        </p:sp>
        <p:pic>
          <p:nvPicPr>
            <p:cNvPr id="7" name="Picture 6" descr="A picture containing vector graphics&#10;&#10;Description automatically generated">
              <a:extLst>
                <a:ext uri="{FF2B5EF4-FFF2-40B4-BE49-F238E27FC236}">
                  <a16:creationId xmlns:a16="http://schemas.microsoft.com/office/drawing/2014/main" id="{08645B33-9DE9-4519-AE8E-D2B8BD872D09}"/>
                </a:ext>
              </a:extLst>
            </p:cNvPr>
            <p:cNvPicPr>
              <a:picLocks noChangeAspect="1"/>
            </p:cNvPicPr>
            <p:nvPr/>
          </p:nvPicPr>
          <p:blipFill>
            <a:blip r:embed="rId3"/>
            <a:stretch>
              <a:fillRect/>
            </a:stretch>
          </p:blipFill>
          <p:spPr>
            <a:xfrm>
              <a:off x="6559858" y="1360010"/>
              <a:ext cx="780290" cy="780290"/>
            </a:xfrm>
            <a:prstGeom prst="rect">
              <a:avLst/>
            </a:prstGeom>
          </p:spPr>
        </p:pic>
        <p:sp>
          <p:nvSpPr>
            <p:cNvPr id="63" name="TextBox 62">
              <a:extLst>
                <a:ext uri="{FF2B5EF4-FFF2-40B4-BE49-F238E27FC236}">
                  <a16:creationId xmlns:a16="http://schemas.microsoft.com/office/drawing/2014/main" id="{1F1CE44D-B865-46F7-B6E3-2D721E36A0AE}"/>
                </a:ext>
              </a:extLst>
            </p:cNvPr>
            <p:cNvSpPr txBox="1"/>
            <p:nvPr/>
          </p:nvSpPr>
          <p:spPr>
            <a:xfrm>
              <a:off x="6466310" y="2288623"/>
              <a:ext cx="1142300"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Event Hubs</a:t>
              </a:r>
            </a:p>
          </p:txBody>
        </p:sp>
        <p:pic>
          <p:nvPicPr>
            <p:cNvPr id="13" name="Picture 12" descr="A picture containing vector graphics&#10;&#10;Description automatically generated">
              <a:extLst>
                <a:ext uri="{FF2B5EF4-FFF2-40B4-BE49-F238E27FC236}">
                  <a16:creationId xmlns:a16="http://schemas.microsoft.com/office/drawing/2014/main" id="{9AB2A99E-F68A-4AAC-93E4-96FD7FF6477E}"/>
                </a:ext>
              </a:extLst>
            </p:cNvPr>
            <p:cNvPicPr>
              <a:picLocks noChangeAspect="1"/>
            </p:cNvPicPr>
            <p:nvPr/>
          </p:nvPicPr>
          <p:blipFill>
            <a:blip r:embed="rId4"/>
            <a:stretch>
              <a:fillRect/>
            </a:stretch>
          </p:blipFill>
          <p:spPr>
            <a:xfrm>
              <a:off x="2810922" y="1360010"/>
              <a:ext cx="780290" cy="780290"/>
            </a:xfrm>
            <a:prstGeom prst="rect">
              <a:avLst/>
            </a:prstGeom>
          </p:spPr>
        </p:pic>
        <p:sp>
          <p:nvSpPr>
            <p:cNvPr id="65" name="TextBox 64">
              <a:extLst>
                <a:ext uri="{FF2B5EF4-FFF2-40B4-BE49-F238E27FC236}">
                  <a16:creationId xmlns:a16="http://schemas.microsoft.com/office/drawing/2014/main" id="{958676C4-6F2F-4067-A528-69FA4ECB504B}"/>
                </a:ext>
              </a:extLst>
            </p:cNvPr>
            <p:cNvSpPr txBox="1"/>
            <p:nvPr/>
          </p:nvSpPr>
          <p:spPr>
            <a:xfrm>
              <a:off x="2633335" y="2288623"/>
              <a:ext cx="1732205"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Notification Hubs</a:t>
              </a:r>
            </a:p>
          </p:txBody>
        </p:sp>
        <p:pic>
          <p:nvPicPr>
            <p:cNvPr id="9" name="Graphic 8">
              <a:extLst>
                <a:ext uri="{FF2B5EF4-FFF2-40B4-BE49-F238E27FC236}">
                  <a16:creationId xmlns:a16="http://schemas.microsoft.com/office/drawing/2014/main" id="{45C01E0A-3340-4C7E-871D-70BD95F342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7607" y="1327736"/>
              <a:ext cx="780290" cy="780290"/>
            </a:xfrm>
            <a:prstGeom prst="rect">
              <a:avLst/>
            </a:prstGeom>
          </p:spPr>
        </p:pic>
        <p:sp>
          <p:nvSpPr>
            <p:cNvPr id="66" name="TextBox 65">
              <a:extLst>
                <a:ext uri="{FF2B5EF4-FFF2-40B4-BE49-F238E27FC236}">
                  <a16:creationId xmlns:a16="http://schemas.microsoft.com/office/drawing/2014/main" id="{8452DF4C-82A4-4140-96B6-93F853C732AD}"/>
                </a:ext>
              </a:extLst>
            </p:cNvPr>
            <p:cNvSpPr txBox="1"/>
            <p:nvPr/>
          </p:nvSpPr>
          <p:spPr>
            <a:xfrm>
              <a:off x="4658141" y="2288623"/>
              <a:ext cx="1054135"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Event Grid</a:t>
              </a:r>
            </a:p>
          </p:txBody>
        </p:sp>
        <p:sp>
          <p:nvSpPr>
            <p:cNvPr id="71" name="TextBox 70">
              <a:extLst>
                <a:ext uri="{FF2B5EF4-FFF2-40B4-BE49-F238E27FC236}">
                  <a16:creationId xmlns:a16="http://schemas.microsoft.com/office/drawing/2014/main" id="{77574682-0C35-40D6-BB8C-6601D7CE60AF}"/>
                </a:ext>
              </a:extLst>
            </p:cNvPr>
            <p:cNvSpPr txBox="1"/>
            <p:nvPr/>
          </p:nvSpPr>
          <p:spPr>
            <a:xfrm>
              <a:off x="4194080" y="4212222"/>
              <a:ext cx="900503" cy="301621"/>
            </a:xfrm>
            <a:prstGeom prst="rect">
              <a:avLst/>
            </a:prstGeom>
            <a:solidFill>
              <a:schemeClr val="bg1"/>
            </a:solidFill>
          </p:spPr>
          <p:txBody>
            <a:bodyPr wrap="none" lIns="91440" tIns="27432" rIns="91440" bIns="27432" rtlCol="0">
              <a:spAutoFit/>
            </a:bodyPr>
            <a:lstStyle/>
            <a:p>
              <a:pPr algn="l"/>
              <a:r>
                <a:rPr lang="en-IN" sz="1600" dirty="0">
                  <a:gradFill>
                    <a:gsLst>
                      <a:gs pos="2917">
                        <a:schemeClr val="tx1"/>
                      </a:gs>
                      <a:gs pos="30000">
                        <a:schemeClr val="tx1"/>
                      </a:gs>
                    </a:gsLst>
                    <a:lin ang="5400000" scaled="0"/>
                  </a:gradFill>
                  <a:latin typeface="+mj-lt"/>
                </a:rPr>
                <a:t>Storage</a:t>
              </a:r>
            </a:p>
          </p:txBody>
        </p:sp>
        <p:sp>
          <p:nvSpPr>
            <p:cNvPr id="86" name="TextBox 85">
              <a:extLst>
                <a:ext uri="{FF2B5EF4-FFF2-40B4-BE49-F238E27FC236}">
                  <a16:creationId xmlns:a16="http://schemas.microsoft.com/office/drawing/2014/main" id="{AE8CFAB3-B579-4A35-A73A-3A067A11C8D9}"/>
                </a:ext>
              </a:extLst>
            </p:cNvPr>
            <p:cNvSpPr txBox="1"/>
            <p:nvPr/>
          </p:nvSpPr>
          <p:spPr>
            <a:xfrm>
              <a:off x="3280950" y="5930336"/>
              <a:ext cx="706284"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Queue</a:t>
              </a:r>
            </a:p>
          </p:txBody>
        </p:sp>
        <p:sp>
          <p:nvSpPr>
            <p:cNvPr id="87" name="TextBox 86">
              <a:extLst>
                <a:ext uri="{FF2B5EF4-FFF2-40B4-BE49-F238E27FC236}">
                  <a16:creationId xmlns:a16="http://schemas.microsoft.com/office/drawing/2014/main" id="{D5F6DC0F-7A87-4C19-AA01-73709EE27DF9}"/>
                </a:ext>
              </a:extLst>
            </p:cNvPr>
            <p:cNvSpPr txBox="1"/>
            <p:nvPr/>
          </p:nvSpPr>
          <p:spPr>
            <a:xfrm>
              <a:off x="4423705" y="5954400"/>
              <a:ext cx="513923"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Blob</a:t>
              </a:r>
            </a:p>
          </p:txBody>
        </p:sp>
        <p:sp>
          <p:nvSpPr>
            <p:cNvPr id="88" name="TextBox 87">
              <a:extLst>
                <a:ext uri="{FF2B5EF4-FFF2-40B4-BE49-F238E27FC236}">
                  <a16:creationId xmlns:a16="http://schemas.microsoft.com/office/drawing/2014/main" id="{DC049BB2-B608-43C4-BBDE-B382F79ABF2E}"/>
                </a:ext>
              </a:extLst>
            </p:cNvPr>
            <p:cNvSpPr txBox="1"/>
            <p:nvPr/>
          </p:nvSpPr>
          <p:spPr>
            <a:xfrm>
              <a:off x="5437706" y="5930336"/>
              <a:ext cx="579069"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Table</a:t>
              </a:r>
            </a:p>
          </p:txBody>
        </p:sp>
        <p:sp>
          <p:nvSpPr>
            <p:cNvPr id="89" name="TextBox 88">
              <a:extLst>
                <a:ext uri="{FF2B5EF4-FFF2-40B4-BE49-F238E27FC236}">
                  <a16:creationId xmlns:a16="http://schemas.microsoft.com/office/drawing/2014/main" id="{DE3054C7-0211-48C2-A51B-920889235F7C}"/>
                </a:ext>
              </a:extLst>
            </p:cNvPr>
            <p:cNvSpPr txBox="1"/>
            <p:nvPr/>
          </p:nvSpPr>
          <p:spPr>
            <a:xfrm>
              <a:off x="7047547" y="5930336"/>
              <a:ext cx="668709"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Topics</a:t>
              </a:r>
            </a:p>
          </p:txBody>
        </p:sp>
        <p:sp>
          <p:nvSpPr>
            <p:cNvPr id="90" name="TextBox 89">
              <a:extLst>
                <a:ext uri="{FF2B5EF4-FFF2-40B4-BE49-F238E27FC236}">
                  <a16:creationId xmlns:a16="http://schemas.microsoft.com/office/drawing/2014/main" id="{9CE1E06A-E9CB-4D50-96C7-33FAD2B26205}"/>
                </a:ext>
              </a:extLst>
            </p:cNvPr>
            <p:cNvSpPr txBox="1"/>
            <p:nvPr/>
          </p:nvSpPr>
          <p:spPr>
            <a:xfrm>
              <a:off x="8630659" y="5930336"/>
              <a:ext cx="794448"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Queues</a:t>
              </a:r>
            </a:p>
          </p:txBody>
        </p:sp>
        <p:pic>
          <p:nvPicPr>
            <p:cNvPr id="15" name="Picture 14" descr="A close up of a sign&#10;&#10;Description automatically generated">
              <a:extLst>
                <a:ext uri="{FF2B5EF4-FFF2-40B4-BE49-F238E27FC236}">
                  <a16:creationId xmlns:a16="http://schemas.microsoft.com/office/drawing/2014/main" id="{625D581D-DFAA-4210-92C9-8420CAE2064D}"/>
                </a:ext>
              </a:extLst>
            </p:cNvPr>
            <p:cNvPicPr>
              <a:picLocks noChangeAspect="1"/>
            </p:cNvPicPr>
            <p:nvPr/>
          </p:nvPicPr>
          <p:blipFill>
            <a:blip r:embed="rId7"/>
            <a:stretch>
              <a:fillRect/>
            </a:stretch>
          </p:blipFill>
          <p:spPr>
            <a:xfrm>
              <a:off x="6966649" y="5131066"/>
              <a:ext cx="738172" cy="780290"/>
            </a:xfrm>
            <a:prstGeom prst="rect">
              <a:avLst/>
            </a:prstGeom>
          </p:spPr>
        </p:pic>
        <p:pic>
          <p:nvPicPr>
            <p:cNvPr id="17" name="Picture 16">
              <a:extLst>
                <a:ext uri="{FF2B5EF4-FFF2-40B4-BE49-F238E27FC236}">
                  <a16:creationId xmlns:a16="http://schemas.microsoft.com/office/drawing/2014/main" id="{680F8B29-24BA-4D28-AA49-207B22497919}"/>
                </a:ext>
              </a:extLst>
            </p:cNvPr>
            <p:cNvPicPr>
              <a:picLocks noChangeAspect="1"/>
            </p:cNvPicPr>
            <p:nvPr/>
          </p:nvPicPr>
          <p:blipFill>
            <a:blip r:embed="rId8"/>
            <a:stretch>
              <a:fillRect/>
            </a:stretch>
          </p:blipFill>
          <p:spPr>
            <a:xfrm>
              <a:off x="8612631" y="5131067"/>
              <a:ext cx="738171" cy="780289"/>
            </a:xfrm>
            <a:prstGeom prst="rect">
              <a:avLst/>
            </a:prstGeom>
          </p:spPr>
        </p:pic>
        <p:pic>
          <p:nvPicPr>
            <p:cNvPr id="5" name="Picture 4" descr="A close up of a sign&#10;&#10;Description automatically generated">
              <a:extLst>
                <a:ext uri="{FF2B5EF4-FFF2-40B4-BE49-F238E27FC236}">
                  <a16:creationId xmlns:a16="http://schemas.microsoft.com/office/drawing/2014/main" id="{2EA4CD58-9161-46B4-A550-BB278328338A}"/>
                </a:ext>
              </a:extLst>
            </p:cNvPr>
            <p:cNvPicPr>
              <a:picLocks noChangeAspect="1"/>
            </p:cNvPicPr>
            <p:nvPr/>
          </p:nvPicPr>
          <p:blipFill>
            <a:blip r:embed="rId9"/>
            <a:stretch>
              <a:fillRect/>
            </a:stretch>
          </p:blipFill>
          <p:spPr>
            <a:xfrm>
              <a:off x="5686020" y="2989814"/>
              <a:ext cx="780290" cy="780290"/>
            </a:xfrm>
            <a:prstGeom prst="rect">
              <a:avLst/>
            </a:prstGeom>
          </p:spPr>
        </p:pic>
        <p:sp>
          <p:nvSpPr>
            <p:cNvPr id="74" name="TextBox 73">
              <a:extLst>
                <a:ext uri="{FF2B5EF4-FFF2-40B4-BE49-F238E27FC236}">
                  <a16:creationId xmlns:a16="http://schemas.microsoft.com/office/drawing/2014/main" id="{464CCC67-8816-4624-975B-F14383C8C725}"/>
                </a:ext>
              </a:extLst>
            </p:cNvPr>
            <p:cNvSpPr txBox="1"/>
            <p:nvPr/>
          </p:nvSpPr>
          <p:spPr>
            <a:xfrm>
              <a:off x="7600861" y="4212222"/>
              <a:ext cx="1147302"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Service Bus</a:t>
              </a:r>
            </a:p>
          </p:txBody>
        </p:sp>
        <p:pic>
          <p:nvPicPr>
            <p:cNvPr id="4" name="Graphic 3">
              <a:extLst>
                <a:ext uri="{FF2B5EF4-FFF2-40B4-BE49-F238E27FC236}">
                  <a16:creationId xmlns:a16="http://schemas.microsoft.com/office/drawing/2014/main" id="{5EEA7C90-0619-4DC3-BDC6-38C90C388C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37754" y="3356785"/>
              <a:ext cx="770966" cy="770966"/>
            </a:xfrm>
            <a:prstGeom prst="rect">
              <a:avLst/>
            </a:prstGeom>
          </p:spPr>
        </p:pic>
        <p:pic>
          <p:nvPicPr>
            <p:cNvPr id="8" name="Picture 7">
              <a:extLst>
                <a:ext uri="{FF2B5EF4-FFF2-40B4-BE49-F238E27FC236}">
                  <a16:creationId xmlns:a16="http://schemas.microsoft.com/office/drawing/2014/main" id="{E704E555-52E7-44A3-B9D4-4D96EE272776}"/>
                </a:ext>
              </a:extLst>
            </p:cNvPr>
            <p:cNvPicPr>
              <a:picLocks noChangeAspect="1"/>
            </p:cNvPicPr>
            <p:nvPr/>
          </p:nvPicPr>
          <p:blipFill>
            <a:blip r:embed="rId12"/>
            <a:stretch>
              <a:fillRect/>
            </a:stretch>
          </p:blipFill>
          <p:spPr>
            <a:xfrm>
              <a:off x="4199289" y="3217879"/>
              <a:ext cx="788531" cy="788531"/>
            </a:xfrm>
            <a:prstGeom prst="rect">
              <a:avLst/>
            </a:prstGeom>
          </p:spPr>
        </p:pic>
        <p:pic>
          <p:nvPicPr>
            <p:cNvPr id="12" name="Graphic 11">
              <a:extLst>
                <a:ext uri="{FF2B5EF4-FFF2-40B4-BE49-F238E27FC236}">
                  <a16:creationId xmlns:a16="http://schemas.microsoft.com/office/drawing/2014/main" id="{AA9F0FA4-CE6A-453F-9501-4C914682E44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3812" y="5201422"/>
              <a:ext cx="768658" cy="768658"/>
            </a:xfrm>
            <a:prstGeom prst="rect">
              <a:avLst/>
            </a:prstGeom>
          </p:spPr>
        </p:pic>
        <p:pic>
          <p:nvPicPr>
            <p:cNvPr id="16" name="Graphic 15">
              <a:extLst>
                <a:ext uri="{FF2B5EF4-FFF2-40B4-BE49-F238E27FC236}">
                  <a16:creationId xmlns:a16="http://schemas.microsoft.com/office/drawing/2014/main" id="{D61BDF16-B035-46A3-8E82-04F4E688E73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370958" y="5219908"/>
              <a:ext cx="656992" cy="656992"/>
            </a:xfrm>
            <a:prstGeom prst="rect">
              <a:avLst/>
            </a:prstGeom>
          </p:spPr>
        </p:pic>
        <p:pic>
          <p:nvPicPr>
            <p:cNvPr id="20" name="Graphic 19">
              <a:extLst>
                <a:ext uri="{FF2B5EF4-FFF2-40B4-BE49-F238E27FC236}">
                  <a16:creationId xmlns:a16="http://schemas.microsoft.com/office/drawing/2014/main" id="{620E5287-BCF8-42C0-925F-1F956AF5F2C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258422" y="5156902"/>
              <a:ext cx="728617" cy="728617"/>
            </a:xfrm>
            <a:prstGeom prst="rect">
              <a:avLst/>
            </a:prstGeom>
          </p:spPr>
        </p:pic>
        <p:pic>
          <p:nvPicPr>
            <p:cNvPr id="24" name="Graphic 23">
              <a:extLst>
                <a:ext uri="{FF2B5EF4-FFF2-40B4-BE49-F238E27FC236}">
                  <a16:creationId xmlns:a16="http://schemas.microsoft.com/office/drawing/2014/main" id="{DE837202-FFB1-4054-98F9-CA0098A3D49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391562" y="1260024"/>
              <a:ext cx="1069375" cy="980261"/>
            </a:xfrm>
            <a:prstGeom prst="rect">
              <a:avLst/>
            </a:prstGeom>
          </p:spPr>
        </p:pic>
        <p:sp>
          <p:nvSpPr>
            <p:cNvPr id="3" name="Oval 2"/>
            <p:cNvSpPr/>
            <p:nvPr/>
          </p:nvSpPr>
          <p:spPr bwMode="auto">
            <a:xfrm>
              <a:off x="9181622" y="2553824"/>
              <a:ext cx="742510" cy="742510"/>
            </a:xfrm>
            <a:prstGeom prst="ellipse">
              <a:avLst/>
            </a:prstGeom>
            <a:noFill/>
            <a:ln w="76200">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p:nvSpPr>
          <p:spPr bwMode="auto">
            <a:xfrm>
              <a:off x="9342290"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9580415" y="2710975"/>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p:cNvSpPr/>
            <p:nvPr/>
          </p:nvSpPr>
          <p:spPr bwMode="auto">
            <a:xfrm>
              <a:off x="9342290"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9580415" y="2924598"/>
              <a:ext cx="185749" cy="185749"/>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FDBC9FC8-11DD-4B57-B626-13B3442702D8}"/>
                </a:ext>
              </a:extLst>
            </p:cNvPr>
            <p:cNvCxnSpPr>
              <a:cxnSpLocks/>
            </p:cNvCxnSpPr>
            <p:nvPr/>
          </p:nvCxnSpPr>
          <p:spPr>
            <a:xfrm flipV="1">
              <a:off x="6502875" y="2938632"/>
              <a:ext cx="2569652" cy="396693"/>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33D55E24-38E1-4B6F-9E55-05DA02E2F2D3}"/>
                </a:ext>
              </a:extLst>
            </p:cNvPr>
            <p:cNvSpPr txBox="1"/>
            <p:nvPr/>
          </p:nvSpPr>
          <p:spPr>
            <a:xfrm>
              <a:off x="8290612" y="2881692"/>
              <a:ext cx="631711" cy="301621"/>
            </a:xfrm>
            <a:prstGeom prst="rect">
              <a:avLst/>
            </a:prstGeom>
            <a:solidFill>
              <a:schemeClr val="bg1"/>
            </a:solidFill>
          </p:spPr>
          <p:txBody>
            <a:bodyPr wrap="none" lIns="45720" tIns="27432" rIns="45720" bIns="27432" rtlCol="0">
              <a:spAutoFit/>
            </a:bodyPr>
            <a:lstStyle/>
            <a:p>
              <a:pPr algn="l"/>
              <a:r>
                <a:rPr lang="en-IN" sz="1600" dirty="0">
                  <a:gradFill>
                    <a:gsLst>
                      <a:gs pos="2917">
                        <a:schemeClr val="tx1"/>
                      </a:gs>
                      <a:gs pos="30000">
                        <a:schemeClr val="tx1"/>
                      </a:gs>
                    </a:gsLst>
                    <a:lin ang="5400000" scaled="0"/>
                  </a:gradFill>
                  <a:latin typeface="+mj-lt"/>
                </a:rPr>
                <a:t>Twilio</a:t>
              </a:r>
            </a:p>
          </p:txBody>
        </p:sp>
      </p:grpSp>
    </p:spTree>
    <p:extLst>
      <p:ext uri="{BB962C8B-B14F-4D97-AF65-F5344CB8AC3E}">
        <p14:creationId xmlns:p14="http://schemas.microsoft.com/office/powerpoint/2010/main" val="5518573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D4D5-086C-41AA-914C-0A8A4C617F37}"/>
              </a:ext>
            </a:extLst>
          </p:cNvPr>
          <p:cNvSpPr>
            <a:spLocks noGrp="1"/>
          </p:cNvSpPr>
          <p:nvPr>
            <p:ph type="title"/>
          </p:nvPr>
        </p:nvSpPr>
        <p:spPr/>
        <p:txBody>
          <a:bodyPr/>
          <a:lstStyle/>
          <a:p>
            <a:r>
              <a:rPr lang="en-US" dirty="0"/>
              <a:t>Azure Monitor overview</a:t>
            </a:r>
          </a:p>
        </p:txBody>
      </p:sp>
      <p:grpSp>
        <p:nvGrpSpPr>
          <p:cNvPr id="5" name="Group 4" descr="The diagram gives a high-level view of Azure Monitor.&#10;">
            <a:extLst>
              <a:ext uri="{FF2B5EF4-FFF2-40B4-BE49-F238E27FC236}">
                <a16:creationId xmlns:a16="http://schemas.microsoft.com/office/drawing/2014/main" id="{B0A98325-61CF-46E0-9C13-7CB328BE9937}"/>
              </a:ext>
            </a:extLst>
          </p:cNvPr>
          <p:cNvGrpSpPr/>
          <p:nvPr/>
        </p:nvGrpSpPr>
        <p:grpSpPr>
          <a:xfrm>
            <a:off x="606609" y="1114531"/>
            <a:ext cx="11000173" cy="5162606"/>
            <a:chOff x="606609" y="1114531"/>
            <a:chExt cx="11000173" cy="5162606"/>
          </a:xfrm>
        </p:grpSpPr>
        <p:cxnSp>
          <p:nvCxnSpPr>
            <p:cNvPr id="101" name="Straight Connector 100">
              <a:extLst>
                <a:ext uri="{FF2B5EF4-FFF2-40B4-BE49-F238E27FC236}">
                  <a16:creationId xmlns:a16="http://schemas.microsoft.com/office/drawing/2014/main" id="{ABD585F0-A2F0-4B69-BED0-78EB04078A30}"/>
                </a:ext>
              </a:extLst>
            </p:cNvPr>
            <p:cNvCxnSpPr/>
            <p:nvPr/>
          </p:nvCxnSpPr>
          <p:spPr>
            <a:xfrm>
              <a:off x="857250" y="2533792"/>
              <a:ext cx="0" cy="1599188"/>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Rectangle: Rounded Corners 29">
              <a:extLst>
                <a:ext uri="{FF2B5EF4-FFF2-40B4-BE49-F238E27FC236}">
                  <a16:creationId xmlns:a16="http://schemas.microsoft.com/office/drawing/2014/main" id="{E834D13D-1814-4262-A30E-88625C92E02E}"/>
                </a:ext>
              </a:extLst>
            </p:cNvPr>
            <p:cNvSpPr/>
            <p:nvPr/>
          </p:nvSpPr>
          <p:spPr bwMode="auto">
            <a:xfrm>
              <a:off x="3773713" y="1419224"/>
              <a:ext cx="7833069" cy="4857913"/>
            </a:xfrm>
            <a:prstGeom prst="roundRect">
              <a:avLst>
                <a:gd name="adj" fmla="val 1430"/>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Rounded Corners 2">
              <a:extLst>
                <a:ext uri="{FF2B5EF4-FFF2-40B4-BE49-F238E27FC236}">
                  <a16:creationId xmlns:a16="http://schemas.microsoft.com/office/drawing/2014/main" id="{A97DA0B4-1D80-49CD-8318-D95E185E267D}"/>
                </a:ext>
              </a:extLst>
            </p:cNvPr>
            <p:cNvSpPr/>
            <p:nvPr/>
          </p:nvSpPr>
          <p:spPr bwMode="auto">
            <a:xfrm>
              <a:off x="606609" y="2212740"/>
              <a:ext cx="2263140" cy="350520"/>
            </a:xfrm>
            <a:prstGeom prst="roundRect">
              <a:avLst/>
            </a:prstGeom>
            <a:solidFill>
              <a:srgbClr val="01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gradFill>
                    <a:gsLst>
                      <a:gs pos="0">
                        <a:srgbClr val="FFFFFF"/>
                      </a:gs>
                      <a:gs pos="100000">
                        <a:srgbClr val="FFFFFF"/>
                      </a:gs>
                    </a:gsLst>
                    <a:lin ang="5400000" scaled="0"/>
                  </a:gradFill>
                  <a:latin typeface="+mj-lt"/>
                  <a:ea typeface="Segoe UI" pitchFamily="34" charset="0"/>
                  <a:cs typeface="Segoe UI" pitchFamily="34" charset="0"/>
                </a:rPr>
                <a:t>Application </a:t>
              </a:r>
            </a:p>
          </p:txBody>
        </p:sp>
        <p:sp>
          <p:nvSpPr>
            <p:cNvPr id="6" name="Rectangle: Rounded Corners 5">
              <a:extLst>
                <a:ext uri="{FF2B5EF4-FFF2-40B4-BE49-F238E27FC236}">
                  <a16:creationId xmlns:a16="http://schemas.microsoft.com/office/drawing/2014/main" id="{734AF273-1A91-4AAA-88ED-EF8852C06DB6}"/>
                </a:ext>
              </a:extLst>
            </p:cNvPr>
            <p:cNvSpPr/>
            <p:nvPr/>
          </p:nvSpPr>
          <p:spPr bwMode="auto">
            <a:xfrm>
              <a:off x="606609" y="2692800"/>
              <a:ext cx="2263140" cy="350520"/>
            </a:xfrm>
            <a:prstGeom prst="roundRect">
              <a:avLst/>
            </a:prstGeom>
            <a:solidFill>
              <a:srgbClr val="01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gradFill>
                    <a:gsLst>
                      <a:gs pos="0">
                        <a:srgbClr val="FFFFFF"/>
                      </a:gs>
                      <a:gs pos="100000">
                        <a:srgbClr val="FFFFFF"/>
                      </a:gs>
                    </a:gsLst>
                    <a:lin ang="5400000" scaled="0"/>
                  </a:gradFill>
                  <a:latin typeface="+mj-lt"/>
                  <a:ea typeface="Segoe UI" pitchFamily="34" charset="0"/>
                  <a:cs typeface="Segoe UI" pitchFamily="34" charset="0"/>
                </a:rPr>
                <a:t>Operating system</a:t>
              </a:r>
            </a:p>
          </p:txBody>
        </p:sp>
        <p:sp>
          <p:nvSpPr>
            <p:cNvPr id="7" name="Rectangle: Rounded Corners 6">
              <a:extLst>
                <a:ext uri="{FF2B5EF4-FFF2-40B4-BE49-F238E27FC236}">
                  <a16:creationId xmlns:a16="http://schemas.microsoft.com/office/drawing/2014/main" id="{5DC23B12-9CAE-43CD-BAE7-FC639EE4089D}"/>
                </a:ext>
              </a:extLst>
            </p:cNvPr>
            <p:cNvSpPr/>
            <p:nvPr/>
          </p:nvSpPr>
          <p:spPr bwMode="auto">
            <a:xfrm>
              <a:off x="606609" y="3172860"/>
              <a:ext cx="2263140" cy="350520"/>
            </a:xfrm>
            <a:prstGeom prst="roundRect">
              <a:avLst/>
            </a:prstGeom>
            <a:solidFill>
              <a:srgbClr val="01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gradFill>
                    <a:gsLst>
                      <a:gs pos="0">
                        <a:srgbClr val="FFFFFF"/>
                      </a:gs>
                      <a:gs pos="100000">
                        <a:srgbClr val="FFFFFF"/>
                      </a:gs>
                    </a:gsLst>
                    <a:lin ang="5400000" scaled="0"/>
                  </a:gradFill>
                  <a:latin typeface="+mj-lt"/>
                  <a:ea typeface="Segoe UI" pitchFamily="34" charset="0"/>
                  <a:cs typeface="Segoe UI" pitchFamily="34" charset="0"/>
                </a:rPr>
                <a:t>Azure resources</a:t>
              </a:r>
            </a:p>
          </p:txBody>
        </p:sp>
        <p:sp>
          <p:nvSpPr>
            <p:cNvPr id="8" name="Rectangle: Rounded Corners 7">
              <a:extLst>
                <a:ext uri="{FF2B5EF4-FFF2-40B4-BE49-F238E27FC236}">
                  <a16:creationId xmlns:a16="http://schemas.microsoft.com/office/drawing/2014/main" id="{34DB384B-A11C-449B-8933-83854A46833C}"/>
                </a:ext>
              </a:extLst>
            </p:cNvPr>
            <p:cNvSpPr/>
            <p:nvPr/>
          </p:nvSpPr>
          <p:spPr bwMode="auto">
            <a:xfrm>
              <a:off x="606609" y="3652920"/>
              <a:ext cx="2263140" cy="350520"/>
            </a:xfrm>
            <a:prstGeom prst="roundRect">
              <a:avLst/>
            </a:prstGeom>
            <a:solidFill>
              <a:srgbClr val="01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gradFill>
                    <a:gsLst>
                      <a:gs pos="0">
                        <a:srgbClr val="FFFFFF"/>
                      </a:gs>
                      <a:gs pos="100000">
                        <a:srgbClr val="FFFFFF"/>
                      </a:gs>
                    </a:gsLst>
                    <a:lin ang="5400000" scaled="0"/>
                  </a:gradFill>
                  <a:latin typeface="+mj-lt"/>
                  <a:ea typeface="Segoe UI" pitchFamily="34" charset="0"/>
                  <a:cs typeface="Segoe UI" pitchFamily="34" charset="0"/>
                </a:rPr>
                <a:t>Azure subscription</a:t>
              </a:r>
            </a:p>
          </p:txBody>
        </p:sp>
        <p:sp>
          <p:nvSpPr>
            <p:cNvPr id="9" name="Rectangle: Rounded Corners 8">
              <a:extLst>
                <a:ext uri="{FF2B5EF4-FFF2-40B4-BE49-F238E27FC236}">
                  <a16:creationId xmlns:a16="http://schemas.microsoft.com/office/drawing/2014/main" id="{49B59BAB-FC59-4566-8F51-1B5F5817C343}"/>
                </a:ext>
              </a:extLst>
            </p:cNvPr>
            <p:cNvSpPr/>
            <p:nvPr/>
          </p:nvSpPr>
          <p:spPr bwMode="auto">
            <a:xfrm>
              <a:off x="606609" y="4132980"/>
              <a:ext cx="2263140" cy="350520"/>
            </a:xfrm>
            <a:prstGeom prst="roundRect">
              <a:avLst/>
            </a:prstGeom>
            <a:solidFill>
              <a:srgbClr val="01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gradFill>
                    <a:gsLst>
                      <a:gs pos="0">
                        <a:srgbClr val="FFFFFF"/>
                      </a:gs>
                      <a:gs pos="100000">
                        <a:srgbClr val="FFFFFF"/>
                      </a:gs>
                    </a:gsLst>
                    <a:lin ang="5400000" scaled="0"/>
                  </a:gradFill>
                  <a:latin typeface="+mj-lt"/>
                  <a:ea typeface="Segoe UI" pitchFamily="34" charset="0"/>
                  <a:cs typeface="Segoe UI" pitchFamily="34" charset="0"/>
                </a:rPr>
                <a:t>Azure tenant</a:t>
              </a:r>
            </a:p>
          </p:txBody>
        </p:sp>
        <p:sp>
          <p:nvSpPr>
            <p:cNvPr id="10" name="Rectangle: Rounded Corners 9">
              <a:extLst>
                <a:ext uri="{FF2B5EF4-FFF2-40B4-BE49-F238E27FC236}">
                  <a16:creationId xmlns:a16="http://schemas.microsoft.com/office/drawing/2014/main" id="{6FC7F9DE-37FD-4A13-94D3-22C631FE062E}"/>
                </a:ext>
              </a:extLst>
            </p:cNvPr>
            <p:cNvSpPr/>
            <p:nvPr/>
          </p:nvSpPr>
          <p:spPr bwMode="auto">
            <a:xfrm>
              <a:off x="606609" y="4933080"/>
              <a:ext cx="2263140" cy="350520"/>
            </a:xfrm>
            <a:prstGeom prst="roundRect">
              <a:avLst/>
            </a:prstGeom>
            <a:solidFill>
              <a:srgbClr val="01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IN" sz="1400" dirty="0">
                  <a:solidFill>
                    <a:schemeClr val="tx1"/>
                  </a:solidFill>
                  <a:latin typeface="+mj-lt"/>
                  <a:ea typeface="Segoe UI" pitchFamily="34" charset="0"/>
                  <a:cs typeface="Segoe UI" pitchFamily="34" charset="0"/>
                </a:rPr>
                <a:t>Custom sources</a:t>
              </a:r>
            </a:p>
          </p:txBody>
        </p:sp>
        <p:sp>
          <p:nvSpPr>
            <p:cNvPr id="16" name="TextBox 15">
              <a:extLst>
                <a:ext uri="{FF2B5EF4-FFF2-40B4-BE49-F238E27FC236}">
                  <a16:creationId xmlns:a16="http://schemas.microsoft.com/office/drawing/2014/main" id="{1F713A2A-7DCE-41BD-8E44-DA215FAB13D5}"/>
                </a:ext>
              </a:extLst>
            </p:cNvPr>
            <p:cNvSpPr txBox="1"/>
            <p:nvPr/>
          </p:nvSpPr>
          <p:spPr>
            <a:xfrm>
              <a:off x="4750888" y="1297183"/>
              <a:ext cx="1519455" cy="276999"/>
            </a:xfrm>
            <a:prstGeom prst="rect">
              <a:avLst/>
            </a:prstGeom>
            <a:solidFill>
              <a:schemeClr val="bg1"/>
            </a:solidFill>
          </p:spPr>
          <p:txBody>
            <a:bodyPr wrap="none" lIns="0" tIns="0" rIns="0" bIns="0" rtlCol="0">
              <a:spAutoFit/>
            </a:bodyPr>
            <a:lstStyle/>
            <a:p>
              <a:pPr algn="l"/>
              <a:r>
                <a:rPr lang="en-IN" sz="1800" dirty="0">
                  <a:gradFill>
                    <a:gsLst>
                      <a:gs pos="2917">
                        <a:schemeClr val="tx1"/>
                      </a:gs>
                      <a:gs pos="30000">
                        <a:schemeClr val="tx1"/>
                      </a:gs>
                    </a:gsLst>
                    <a:lin ang="5400000" scaled="0"/>
                  </a:gradFill>
                  <a:latin typeface="+mj-lt"/>
                </a:rPr>
                <a:t>Azure Monitor</a:t>
              </a:r>
            </a:p>
          </p:txBody>
        </p:sp>
        <p:sp>
          <p:nvSpPr>
            <p:cNvPr id="31" name="Rectangle: Rounded Corners 30">
              <a:extLst>
                <a:ext uri="{FF2B5EF4-FFF2-40B4-BE49-F238E27FC236}">
                  <a16:creationId xmlns:a16="http://schemas.microsoft.com/office/drawing/2014/main" id="{52076EB1-6FA0-494D-AFA4-4B485CC7ECC1}"/>
                </a:ext>
              </a:extLst>
            </p:cNvPr>
            <p:cNvSpPr/>
            <p:nvPr/>
          </p:nvSpPr>
          <p:spPr bwMode="auto">
            <a:xfrm>
              <a:off x="6819899" y="1523378"/>
              <a:ext cx="4543426" cy="918652"/>
            </a:xfrm>
            <a:prstGeom prst="roundRect">
              <a:avLst>
                <a:gd name="adj" fmla="val 7518"/>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Rounded Corners 31">
              <a:extLst>
                <a:ext uri="{FF2B5EF4-FFF2-40B4-BE49-F238E27FC236}">
                  <a16:creationId xmlns:a16="http://schemas.microsoft.com/office/drawing/2014/main" id="{8E448741-1886-467B-B099-C56ADE0B57A8}"/>
                </a:ext>
              </a:extLst>
            </p:cNvPr>
            <p:cNvSpPr/>
            <p:nvPr/>
          </p:nvSpPr>
          <p:spPr bwMode="auto">
            <a:xfrm>
              <a:off x="6810374" y="2533792"/>
              <a:ext cx="4543426" cy="832919"/>
            </a:xfrm>
            <a:prstGeom prst="roundRect">
              <a:avLst>
                <a:gd name="adj" fmla="val 7518"/>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18731CBB-8496-44F3-AE9E-CE893099280F}"/>
                </a:ext>
              </a:extLst>
            </p:cNvPr>
            <p:cNvSpPr/>
            <p:nvPr/>
          </p:nvSpPr>
          <p:spPr bwMode="auto">
            <a:xfrm>
              <a:off x="6810374" y="3458473"/>
              <a:ext cx="4543426" cy="832919"/>
            </a:xfrm>
            <a:prstGeom prst="roundRect">
              <a:avLst>
                <a:gd name="adj" fmla="val 7518"/>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98C40C66-33F5-4044-A9DF-DE8F552904B8}"/>
                </a:ext>
              </a:extLst>
            </p:cNvPr>
            <p:cNvSpPr/>
            <p:nvPr/>
          </p:nvSpPr>
          <p:spPr bwMode="auto">
            <a:xfrm>
              <a:off x="6810374" y="4383154"/>
              <a:ext cx="4543426" cy="832919"/>
            </a:xfrm>
            <a:prstGeom prst="roundRect">
              <a:avLst>
                <a:gd name="adj" fmla="val 7518"/>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27AD96B4-9FEE-467C-A0D1-97B0F8860E47}"/>
                </a:ext>
              </a:extLst>
            </p:cNvPr>
            <p:cNvSpPr/>
            <p:nvPr/>
          </p:nvSpPr>
          <p:spPr bwMode="auto">
            <a:xfrm>
              <a:off x="6810374" y="5307833"/>
              <a:ext cx="4543426" cy="832919"/>
            </a:xfrm>
            <a:prstGeom prst="roundRect">
              <a:avLst>
                <a:gd name="adj" fmla="val 7518"/>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Rounded Corners 35">
              <a:extLst>
                <a:ext uri="{FF2B5EF4-FFF2-40B4-BE49-F238E27FC236}">
                  <a16:creationId xmlns:a16="http://schemas.microsoft.com/office/drawing/2014/main" id="{22440B6D-A21A-4FA3-A9DB-E3B712084B5B}"/>
                </a:ext>
              </a:extLst>
            </p:cNvPr>
            <p:cNvSpPr/>
            <p:nvPr/>
          </p:nvSpPr>
          <p:spPr bwMode="auto">
            <a:xfrm>
              <a:off x="4465320" y="2548710"/>
              <a:ext cx="1295400" cy="2388870"/>
            </a:xfrm>
            <a:prstGeom prst="roundRect">
              <a:avLst>
                <a:gd name="adj" fmla="val 5491"/>
              </a:avLst>
            </a:prstGeom>
            <a:solidFill>
              <a:schemeClr val="bg1"/>
            </a:solidFill>
            <a:ln w="28575">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A8FC7117-C0D3-4CD9-AF35-8541C1D86309}"/>
                </a:ext>
              </a:extLst>
            </p:cNvPr>
            <p:cNvSpPr txBox="1"/>
            <p:nvPr/>
          </p:nvSpPr>
          <p:spPr>
            <a:xfrm>
              <a:off x="6568381" y="1816727"/>
              <a:ext cx="726161" cy="246221"/>
            </a:xfrm>
            <a:prstGeom prst="rect">
              <a:avLst/>
            </a:prstGeom>
            <a:solidFill>
              <a:schemeClr val="bg1"/>
            </a:solidFill>
          </p:spPr>
          <p:txBody>
            <a:bodyPr wrap="none" lIns="0" tIns="0" rIns="0" bIns="0" rtlCol="0">
              <a:spAutoFit/>
            </a:bodyPr>
            <a:lstStyle/>
            <a:p>
              <a:pPr algn="l"/>
              <a:r>
                <a:rPr lang="en-IN" sz="1600" dirty="0">
                  <a:gradFill>
                    <a:gsLst>
                      <a:gs pos="2917">
                        <a:schemeClr val="tx1"/>
                      </a:gs>
                      <a:gs pos="30000">
                        <a:schemeClr val="tx1"/>
                      </a:gs>
                    </a:gsLst>
                    <a:lin ang="5400000" scaled="0"/>
                  </a:gradFill>
                  <a:latin typeface="+mj-lt"/>
                </a:rPr>
                <a:t>Insights</a:t>
              </a:r>
            </a:p>
          </p:txBody>
        </p:sp>
        <p:sp>
          <p:nvSpPr>
            <p:cNvPr id="22" name="TextBox 21">
              <a:extLst>
                <a:ext uri="{FF2B5EF4-FFF2-40B4-BE49-F238E27FC236}">
                  <a16:creationId xmlns:a16="http://schemas.microsoft.com/office/drawing/2014/main" id="{67B951E4-8825-4148-A008-9E7B515CA3E1}"/>
                </a:ext>
              </a:extLst>
            </p:cNvPr>
            <p:cNvSpPr txBox="1"/>
            <p:nvPr/>
          </p:nvSpPr>
          <p:spPr>
            <a:xfrm>
              <a:off x="6558856" y="2827141"/>
              <a:ext cx="809517" cy="246221"/>
            </a:xfrm>
            <a:prstGeom prst="rect">
              <a:avLst/>
            </a:prstGeom>
            <a:solidFill>
              <a:schemeClr val="bg1"/>
            </a:solidFill>
          </p:spPr>
          <p:txBody>
            <a:bodyPr wrap="none" lIns="0" tIns="0" rIns="0" bIns="0" rtlCol="0">
              <a:spAutoFit/>
            </a:bodyPr>
            <a:lstStyle/>
            <a:p>
              <a:pPr algn="l"/>
              <a:r>
                <a:rPr lang="en-IN" sz="1600" dirty="0">
                  <a:gradFill>
                    <a:gsLst>
                      <a:gs pos="2917">
                        <a:schemeClr val="tx1"/>
                      </a:gs>
                      <a:gs pos="30000">
                        <a:schemeClr val="tx1"/>
                      </a:gs>
                    </a:gsLst>
                    <a:lin ang="5400000" scaled="0"/>
                  </a:gradFill>
                  <a:latin typeface="+mj-lt"/>
                </a:rPr>
                <a:t>Visualize</a:t>
              </a:r>
            </a:p>
          </p:txBody>
        </p:sp>
        <p:sp>
          <p:nvSpPr>
            <p:cNvPr id="27" name="TextBox 26">
              <a:extLst>
                <a:ext uri="{FF2B5EF4-FFF2-40B4-BE49-F238E27FC236}">
                  <a16:creationId xmlns:a16="http://schemas.microsoft.com/office/drawing/2014/main" id="{77A1ED80-ACCB-4277-B75E-3496A7F99317}"/>
                </a:ext>
              </a:extLst>
            </p:cNvPr>
            <p:cNvSpPr txBox="1"/>
            <p:nvPr/>
          </p:nvSpPr>
          <p:spPr>
            <a:xfrm>
              <a:off x="6558856" y="3751822"/>
              <a:ext cx="726161" cy="246221"/>
            </a:xfrm>
            <a:prstGeom prst="rect">
              <a:avLst/>
            </a:prstGeom>
            <a:solidFill>
              <a:schemeClr val="bg1"/>
            </a:solidFill>
          </p:spPr>
          <p:txBody>
            <a:bodyPr wrap="none" lIns="0" tIns="0" rIns="0" bIns="0" rtlCol="0">
              <a:spAutoFit/>
            </a:bodyPr>
            <a:lstStyle/>
            <a:p>
              <a:pPr algn="l"/>
              <a:r>
                <a:rPr lang="en-IN" sz="1600" dirty="0" err="1">
                  <a:gradFill>
                    <a:gsLst>
                      <a:gs pos="2917">
                        <a:schemeClr val="tx1"/>
                      </a:gs>
                      <a:gs pos="30000">
                        <a:schemeClr val="tx1"/>
                      </a:gs>
                    </a:gsLst>
                    <a:lin ang="5400000" scaled="0"/>
                  </a:gradFill>
                  <a:latin typeface="+mj-lt"/>
                </a:rPr>
                <a:t>Analyze</a:t>
              </a:r>
              <a:endParaRPr lang="en-IN" sz="1600" dirty="0">
                <a:gradFill>
                  <a:gsLst>
                    <a:gs pos="2917">
                      <a:schemeClr val="tx1"/>
                    </a:gs>
                    <a:gs pos="30000">
                      <a:schemeClr val="tx1"/>
                    </a:gs>
                  </a:gsLst>
                  <a:lin ang="5400000" scaled="0"/>
                </a:gradFill>
                <a:latin typeface="+mj-lt"/>
              </a:endParaRPr>
            </a:p>
          </p:txBody>
        </p:sp>
        <p:sp>
          <p:nvSpPr>
            <p:cNvPr id="37" name="TextBox 36">
              <a:extLst>
                <a:ext uri="{FF2B5EF4-FFF2-40B4-BE49-F238E27FC236}">
                  <a16:creationId xmlns:a16="http://schemas.microsoft.com/office/drawing/2014/main" id="{CBEB40E9-A49A-458B-8A71-280E9B9C9ED6}"/>
                </a:ext>
              </a:extLst>
            </p:cNvPr>
            <p:cNvSpPr txBox="1"/>
            <p:nvPr/>
          </p:nvSpPr>
          <p:spPr>
            <a:xfrm>
              <a:off x="6558856" y="4676503"/>
              <a:ext cx="808939" cy="246221"/>
            </a:xfrm>
            <a:prstGeom prst="rect">
              <a:avLst/>
            </a:prstGeom>
            <a:solidFill>
              <a:schemeClr val="bg1"/>
            </a:solidFill>
          </p:spPr>
          <p:txBody>
            <a:bodyPr wrap="none" lIns="0" tIns="0" rIns="0" bIns="0" rtlCol="0">
              <a:spAutoFit/>
            </a:bodyPr>
            <a:lstStyle/>
            <a:p>
              <a:pPr algn="l"/>
              <a:r>
                <a:rPr lang="en-IN" sz="1600" dirty="0">
                  <a:gradFill>
                    <a:gsLst>
                      <a:gs pos="2917">
                        <a:schemeClr val="tx1"/>
                      </a:gs>
                      <a:gs pos="30000">
                        <a:schemeClr val="tx1"/>
                      </a:gs>
                    </a:gsLst>
                    <a:lin ang="5400000" scaled="0"/>
                  </a:gradFill>
                  <a:latin typeface="+mj-lt"/>
                </a:rPr>
                <a:t>Respond</a:t>
              </a:r>
            </a:p>
          </p:txBody>
        </p:sp>
        <p:sp>
          <p:nvSpPr>
            <p:cNvPr id="38" name="TextBox 37">
              <a:extLst>
                <a:ext uri="{FF2B5EF4-FFF2-40B4-BE49-F238E27FC236}">
                  <a16:creationId xmlns:a16="http://schemas.microsoft.com/office/drawing/2014/main" id="{D6DCA844-57D5-40E9-9539-023D240108F4}"/>
                </a:ext>
              </a:extLst>
            </p:cNvPr>
            <p:cNvSpPr txBox="1"/>
            <p:nvPr/>
          </p:nvSpPr>
          <p:spPr>
            <a:xfrm>
              <a:off x="6558856" y="5566510"/>
              <a:ext cx="848758" cy="246221"/>
            </a:xfrm>
            <a:prstGeom prst="rect">
              <a:avLst/>
            </a:prstGeom>
            <a:solidFill>
              <a:schemeClr val="bg1"/>
            </a:solidFill>
          </p:spPr>
          <p:txBody>
            <a:bodyPr wrap="none" lIns="0" tIns="0" rIns="0" bIns="0" rtlCol="0">
              <a:spAutoFit/>
            </a:bodyPr>
            <a:lstStyle/>
            <a:p>
              <a:pPr algn="l"/>
              <a:r>
                <a:rPr lang="en-IN" sz="1600" dirty="0">
                  <a:gradFill>
                    <a:gsLst>
                      <a:gs pos="2917">
                        <a:schemeClr val="tx1"/>
                      </a:gs>
                      <a:gs pos="30000">
                        <a:schemeClr val="tx1"/>
                      </a:gs>
                    </a:gsLst>
                    <a:lin ang="5400000" scaled="0"/>
                  </a:gradFill>
                  <a:latin typeface="+mj-lt"/>
                </a:rPr>
                <a:t>Integrate</a:t>
              </a:r>
            </a:p>
          </p:txBody>
        </p:sp>
        <p:pic>
          <p:nvPicPr>
            <p:cNvPr id="13" name="Graphic 12">
              <a:extLst>
                <a:ext uri="{FF2B5EF4-FFF2-40B4-BE49-F238E27FC236}">
                  <a16:creationId xmlns:a16="http://schemas.microsoft.com/office/drawing/2014/main" id="{CDD5BF57-B23C-4E42-B1C0-0DDC8569111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176" t="19439" r="20848" b="20405"/>
            <a:stretch/>
          </p:blipFill>
          <p:spPr>
            <a:xfrm>
              <a:off x="8603092" y="1579010"/>
              <a:ext cx="404813" cy="420043"/>
            </a:xfrm>
            <a:prstGeom prst="rect">
              <a:avLst/>
            </a:prstGeom>
          </p:spPr>
        </p:pic>
        <p:pic>
          <p:nvPicPr>
            <p:cNvPr id="11" name="Graphic 10">
              <a:extLst>
                <a:ext uri="{FF2B5EF4-FFF2-40B4-BE49-F238E27FC236}">
                  <a16:creationId xmlns:a16="http://schemas.microsoft.com/office/drawing/2014/main" id="{D1D55FC7-C963-4BA1-940C-34A20AC105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95540" y="1591642"/>
              <a:ext cx="434975" cy="434975"/>
            </a:xfrm>
            <a:prstGeom prst="rect">
              <a:avLst/>
            </a:prstGeom>
          </p:spPr>
        </p:pic>
        <p:pic>
          <p:nvPicPr>
            <p:cNvPr id="15" name="Graphic 14">
              <a:extLst>
                <a:ext uri="{FF2B5EF4-FFF2-40B4-BE49-F238E27FC236}">
                  <a16:creationId xmlns:a16="http://schemas.microsoft.com/office/drawing/2014/main" id="{8A89CAEC-8B05-44B7-A36C-9A18AD652A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55505" y="1550367"/>
              <a:ext cx="476250" cy="476250"/>
            </a:xfrm>
            <a:prstGeom prst="rect">
              <a:avLst/>
            </a:prstGeom>
          </p:spPr>
        </p:pic>
        <p:grpSp>
          <p:nvGrpSpPr>
            <p:cNvPr id="43" name="Group 42">
              <a:extLst>
                <a:ext uri="{FF2B5EF4-FFF2-40B4-BE49-F238E27FC236}">
                  <a16:creationId xmlns:a16="http://schemas.microsoft.com/office/drawing/2014/main" id="{A03F4B86-560C-4231-BC17-9ECB467AA696}"/>
                </a:ext>
              </a:extLst>
            </p:cNvPr>
            <p:cNvGrpSpPr/>
            <p:nvPr/>
          </p:nvGrpSpPr>
          <p:grpSpPr>
            <a:xfrm>
              <a:off x="7436234" y="1638300"/>
              <a:ext cx="767839" cy="594956"/>
              <a:chOff x="7436234" y="1638300"/>
              <a:chExt cx="767839" cy="594956"/>
            </a:xfrm>
          </p:grpSpPr>
          <p:pic>
            <p:nvPicPr>
              <p:cNvPr id="39" name="Picture 38">
                <a:extLst>
                  <a:ext uri="{FF2B5EF4-FFF2-40B4-BE49-F238E27FC236}">
                    <a16:creationId xmlns:a16="http://schemas.microsoft.com/office/drawing/2014/main" id="{137E3537-792E-4B4E-8A27-60EC311BD92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9734" y="1638300"/>
                <a:ext cx="580838" cy="389878"/>
              </a:xfrm>
              <a:prstGeom prst="rect">
                <a:avLst/>
              </a:prstGeom>
            </p:spPr>
          </p:pic>
          <p:sp>
            <p:nvSpPr>
              <p:cNvPr id="18" name="TextBox 17">
                <a:extLst>
                  <a:ext uri="{FF2B5EF4-FFF2-40B4-BE49-F238E27FC236}">
                    <a16:creationId xmlns:a16="http://schemas.microsoft.com/office/drawing/2014/main" id="{B4F21C9E-9982-4020-9D70-1C637275B46E}"/>
                  </a:ext>
                </a:extLst>
              </p:cNvPr>
              <p:cNvSpPr txBox="1"/>
              <p:nvPr/>
            </p:nvSpPr>
            <p:spPr>
              <a:xfrm>
                <a:off x="7436234" y="2048590"/>
                <a:ext cx="767839" cy="184666"/>
              </a:xfrm>
              <a:prstGeom prst="rect">
                <a:avLst/>
              </a:prstGeom>
              <a:noFill/>
            </p:spPr>
            <p:txBody>
              <a:bodyPr wrap="none" lIns="0" tIns="0" rIns="0" bIns="0" rtlCol="0">
                <a:spAutoFit/>
              </a:bodyPr>
              <a:lstStyle/>
              <a:p>
                <a:pPr algn="ctr"/>
                <a:r>
                  <a:rPr lang="en-IN" sz="1200" dirty="0">
                    <a:gradFill>
                      <a:gsLst>
                        <a:gs pos="2917">
                          <a:schemeClr val="tx1"/>
                        </a:gs>
                        <a:gs pos="30000">
                          <a:schemeClr val="tx1"/>
                        </a:gs>
                      </a:gsLst>
                      <a:lin ang="5400000" scaled="0"/>
                    </a:gradFill>
                  </a:rPr>
                  <a:t>Application</a:t>
                </a:r>
              </a:p>
            </p:txBody>
          </p:sp>
        </p:grpSp>
        <p:sp>
          <p:nvSpPr>
            <p:cNvPr id="19" name="TextBox 18">
              <a:extLst>
                <a:ext uri="{FF2B5EF4-FFF2-40B4-BE49-F238E27FC236}">
                  <a16:creationId xmlns:a16="http://schemas.microsoft.com/office/drawing/2014/main" id="{06985482-C794-49A1-99E4-5314C628528D}"/>
                </a:ext>
              </a:extLst>
            </p:cNvPr>
            <p:cNvSpPr txBox="1"/>
            <p:nvPr/>
          </p:nvSpPr>
          <p:spPr>
            <a:xfrm>
              <a:off x="8476081" y="2041674"/>
              <a:ext cx="658835"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Container</a:t>
              </a:r>
            </a:p>
          </p:txBody>
        </p:sp>
        <p:sp>
          <p:nvSpPr>
            <p:cNvPr id="20" name="TextBox 19">
              <a:extLst>
                <a:ext uri="{FF2B5EF4-FFF2-40B4-BE49-F238E27FC236}">
                  <a16:creationId xmlns:a16="http://schemas.microsoft.com/office/drawing/2014/main" id="{251BFE64-569D-4511-8CB1-CB00A17E789F}"/>
                </a:ext>
              </a:extLst>
            </p:cNvPr>
            <p:cNvSpPr txBox="1"/>
            <p:nvPr/>
          </p:nvSpPr>
          <p:spPr>
            <a:xfrm>
              <a:off x="9596008" y="2061772"/>
              <a:ext cx="234038"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VM</a:t>
              </a:r>
            </a:p>
          </p:txBody>
        </p:sp>
        <p:sp>
          <p:nvSpPr>
            <p:cNvPr id="21" name="TextBox 20">
              <a:extLst>
                <a:ext uri="{FF2B5EF4-FFF2-40B4-BE49-F238E27FC236}">
                  <a16:creationId xmlns:a16="http://schemas.microsoft.com/office/drawing/2014/main" id="{0BEFA083-45B0-4700-82A9-C4036CD47A82}"/>
                </a:ext>
              </a:extLst>
            </p:cNvPr>
            <p:cNvSpPr txBox="1"/>
            <p:nvPr/>
          </p:nvSpPr>
          <p:spPr>
            <a:xfrm>
              <a:off x="10413526" y="2041135"/>
              <a:ext cx="760208" cy="369332"/>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Monitoring</a:t>
              </a:r>
            </a:p>
            <a:p>
              <a:pPr algn="l"/>
              <a:r>
                <a:rPr lang="en-IN" sz="1200" dirty="0">
                  <a:gradFill>
                    <a:gsLst>
                      <a:gs pos="2917">
                        <a:schemeClr val="tx1"/>
                      </a:gs>
                      <a:gs pos="30000">
                        <a:schemeClr val="tx1"/>
                      </a:gs>
                    </a:gsLst>
                    <a:lin ang="5400000" scaled="0"/>
                  </a:gradFill>
                </a:rPr>
                <a:t>solutions</a:t>
              </a:r>
            </a:p>
          </p:txBody>
        </p:sp>
        <p:sp>
          <p:nvSpPr>
            <p:cNvPr id="23" name="TextBox 22">
              <a:extLst>
                <a:ext uri="{FF2B5EF4-FFF2-40B4-BE49-F238E27FC236}">
                  <a16:creationId xmlns:a16="http://schemas.microsoft.com/office/drawing/2014/main" id="{E066599A-7385-4AE0-80FC-A9520DC16D68}"/>
                </a:ext>
              </a:extLst>
            </p:cNvPr>
            <p:cNvSpPr txBox="1"/>
            <p:nvPr/>
          </p:nvSpPr>
          <p:spPr>
            <a:xfrm>
              <a:off x="7409525" y="3115360"/>
              <a:ext cx="802207"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Dashboards</a:t>
              </a:r>
            </a:p>
          </p:txBody>
        </p:sp>
        <p:sp>
          <p:nvSpPr>
            <p:cNvPr id="24" name="TextBox 23">
              <a:extLst>
                <a:ext uri="{FF2B5EF4-FFF2-40B4-BE49-F238E27FC236}">
                  <a16:creationId xmlns:a16="http://schemas.microsoft.com/office/drawing/2014/main" id="{6C194C6A-8F2B-48B3-A1D8-6D1A83C63933}"/>
                </a:ext>
              </a:extLst>
            </p:cNvPr>
            <p:cNvSpPr txBox="1"/>
            <p:nvPr/>
          </p:nvSpPr>
          <p:spPr>
            <a:xfrm>
              <a:off x="8676704" y="3115360"/>
              <a:ext cx="389530"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Views</a:t>
              </a:r>
            </a:p>
          </p:txBody>
        </p:sp>
        <p:sp>
          <p:nvSpPr>
            <p:cNvPr id="25" name="TextBox 24">
              <a:extLst>
                <a:ext uri="{FF2B5EF4-FFF2-40B4-BE49-F238E27FC236}">
                  <a16:creationId xmlns:a16="http://schemas.microsoft.com/office/drawing/2014/main" id="{B936086D-A0E8-4CB9-9E41-A731D87B597C}"/>
                </a:ext>
              </a:extLst>
            </p:cNvPr>
            <p:cNvSpPr txBox="1"/>
            <p:nvPr/>
          </p:nvSpPr>
          <p:spPr>
            <a:xfrm>
              <a:off x="9492787" y="3084571"/>
              <a:ext cx="585032"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Power BI</a:t>
              </a:r>
            </a:p>
          </p:txBody>
        </p:sp>
        <p:sp>
          <p:nvSpPr>
            <p:cNvPr id="26" name="TextBox 25">
              <a:extLst>
                <a:ext uri="{FF2B5EF4-FFF2-40B4-BE49-F238E27FC236}">
                  <a16:creationId xmlns:a16="http://schemas.microsoft.com/office/drawing/2014/main" id="{0B30C6E9-E8E8-48C1-B76B-1A8ABB215707}"/>
                </a:ext>
              </a:extLst>
            </p:cNvPr>
            <p:cNvSpPr txBox="1"/>
            <p:nvPr/>
          </p:nvSpPr>
          <p:spPr>
            <a:xfrm>
              <a:off x="10438242" y="3099410"/>
              <a:ext cx="772199"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Workbooks</a:t>
              </a:r>
            </a:p>
          </p:txBody>
        </p:sp>
        <p:pic>
          <p:nvPicPr>
            <p:cNvPr id="47" name="Graphic 46">
              <a:extLst>
                <a:ext uri="{FF2B5EF4-FFF2-40B4-BE49-F238E27FC236}">
                  <a16:creationId xmlns:a16="http://schemas.microsoft.com/office/drawing/2014/main" id="{87DD4BC3-9991-4CBB-BE8D-8B0B4B5EA2E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12861" y="2593494"/>
              <a:ext cx="544884" cy="483489"/>
            </a:xfrm>
            <a:prstGeom prst="rect">
              <a:avLst/>
            </a:prstGeom>
          </p:spPr>
        </p:pic>
        <p:pic>
          <p:nvPicPr>
            <p:cNvPr id="49" name="Graphic 48">
              <a:extLst>
                <a:ext uri="{FF2B5EF4-FFF2-40B4-BE49-F238E27FC236}">
                  <a16:creationId xmlns:a16="http://schemas.microsoft.com/office/drawing/2014/main" id="{57908DBA-6D1F-4C0F-8A4C-D7DB17370B4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543601" y="2624283"/>
              <a:ext cx="534055" cy="438199"/>
            </a:xfrm>
            <a:prstGeom prst="rect">
              <a:avLst/>
            </a:prstGeom>
          </p:spPr>
        </p:pic>
        <p:sp>
          <p:nvSpPr>
            <p:cNvPr id="29" name="TextBox 28">
              <a:extLst>
                <a:ext uri="{FF2B5EF4-FFF2-40B4-BE49-F238E27FC236}">
                  <a16:creationId xmlns:a16="http://schemas.microsoft.com/office/drawing/2014/main" id="{48EDCBA9-34A2-44E9-8240-04285A1CA11C}"/>
                </a:ext>
              </a:extLst>
            </p:cNvPr>
            <p:cNvSpPr txBox="1"/>
            <p:nvPr/>
          </p:nvSpPr>
          <p:spPr>
            <a:xfrm>
              <a:off x="9313141" y="4045799"/>
              <a:ext cx="896527"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Log Analytics</a:t>
              </a:r>
            </a:p>
          </p:txBody>
        </p:sp>
        <p:pic>
          <p:nvPicPr>
            <p:cNvPr id="56" name="Graphic 55">
              <a:extLst>
                <a:ext uri="{FF2B5EF4-FFF2-40B4-BE49-F238E27FC236}">
                  <a16:creationId xmlns:a16="http://schemas.microsoft.com/office/drawing/2014/main" id="{2AA2D6E4-A5D3-4413-8CE8-7C9675A83F8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21344" y="2624283"/>
              <a:ext cx="500251" cy="410463"/>
            </a:xfrm>
            <a:prstGeom prst="rect">
              <a:avLst/>
            </a:prstGeom>
          </p:spPr>
        </p:pic>
        <p:pic>
          <p:nvPicPr>
            <p:cNvPr id="58" name="Graphic 57">
              <a:extLst>
                <a:ext uri="{FF2B5EF4-FFF2-40B4-BE49-F238E27FC236}">
                  <a16:creationId xmlns:a16="http://schemas.microsoft.com/office/drawing/2014/main" id="{3F4797A0-CE87-43AA-8747-61B7919B979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525448" y="3553898"/>
              <a:ext cx="471912" cy="471912"/>
            </a:xfrm>
            <a:prstGeom prst="rect">
              <a:avLst/>
            </a:prstGeom>
          </p:spPr>
        </p:pic>
        <p:grpSp>
          <p:nvGrpSpPr>
            <p:cNvPr id="4" name="Group 3">
              <a:extLst>
                <a:ext uri="{FF2B5EF4-FFF2-40B4-BE49-F238E27FC236}">
                  <a16:creationId xmlns:a16="http://schemas.microsoft.com/office/drawing/2014/main" id="{DE46555B-2132-4460-A487-2B2F22805057}"/>
                </a:ext>
              </a:extLst>
            </p:cNvPr>
            <p:cNvGrpSpPr/>
            <p:nvPr/>
          </p:nvGrpSpPr>
          <p:grpSpPr>
            <a:xfrm>
              <a:off x="7619261" y="5415459"/>
              <a:ext cx="763735" cy="608983"/>
              <a:chOff x="7619261" y="5415459"/>
              <a:chExt cx="763735" cy="608983"/>
            </a:xfrm>
          </p:grpSpPr>
          <p:sp>
            <p:nvSpPr>
              <p:cNvPr id="53" name="TextBox 52">
                <a:extLst>
                  <a:ext uri="{FF2B5EF4-FFF2-40B4-BE49-F238E27FC236}">
                    <a16:creationId xmlns:a16="http://schemas.microsoft.com/office/drawing/2014/main" id="{0A0A5618-4B4B-42B9-9FA6-29BDE316913F}"/>
                  </a:ext>
                </a:extLst>
              </p:cNvPr>
              <p:cNvSpPr txBox="1"/>
              <p:nvPr/>
            </p:nvSpPr>
            <p:spPr>
              <a:xfrm>
                <a:off x="7619261" y="5839776"/>
                <a:ext cx="763735"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Event Hubs</a:t>
                </a:r>
              </a:p>
            </p:txBody>
          </p:sp>
          <p:pic>
            <p:nvPicPr>
              <p:cNvPr id="60" name="Graphic 59">
                <a:extLst>
                  <a:ext uri="{FF2B5EF4-FFF2-40B4-BE49-F238E27FC236}">
                    <a16:creationId xmlns:a16="http://schemas.microsoft.com/office/drawing/2014/main" id="{1D339AC1-D7FA-4299-89BD-EC287E9FABB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99988" y="5415459"/>
                <a:ext cx="402281" cy="402281"/>
              </a:xfrm>
              <a:prstGeom prst="rect">
                <a:avLst/>
              </a:prstGeom>
            </p:spPr>
          </p:pic>
        </p:grpSp>
        <p:grpSp>
          <p:nvGrpSpPr>
            <p:cNvPr id="14" name="Group 13">
              <a:extLst>
                <a:ext uri="{FF2B5EF4-FFF2-40B4-BE49-F238E27FC236}">
                  <a16:creationId xmlns:a16="http://schemas.microsoft.com/office/drawing/2014/main" id="{1D350FA2-BDFC-41C5-92E9-68775CABBBCD}"/>
                </a:ext>
              </a:extLst>
            </p:cNvPr>
            <p:cNvGrpSpPr/>
            <p:nvPr/>
          </p:nvGrpSpPr>
          <p:grpSpPr>
            <a:xfrm>
              <a:off x="10323209" y="5336481"/>
              <a:ext cx="775469" cy="765178"/>
              <a:chOff x="10323209" y="5336481"/>
              <a:chExt cx="775469" cy="765178"/>
            </a:xfrm>
          </p:grpSpPr>
          <p:sp>
            <p:nvSpPr>
              <p:cNvPr id="54" name="TextBox 53">
                <a:extLst>
                  <a:ext uri="{FF2B5EF4-FFF2-40B4-BE49-F238E27FC236}">
                    <a16:creationId xmlns:a16="http://schemas.microsoft.com/office/drawing/2014/main" id="{09F3774B-3552-41FA-9E87-E3920FA5B068}"/>
                  </a:ext>
                </a:extLst>
              </p:cNvPr>
              <p:cNvSpPr txBox="1"/>
              <p:nvPr/>
            </p:nvSpPr>
            <p:spPr>
              <a:xfrm>
                <a:off x="10323209" y="5732327"/>
                <a:ext cx="775469" cy="369332"/>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Ingest and</a:t>
                </a:r>
              </a:p>
              <a:p>
                <a:pPr algn="l"/>
                <a:r>
                  <a:rPr lang="en-IN" sz="1200" dirty="0">
                    <a:gradFill>
                      <a:gsLst>
                        <a:gs pos="2917">
                          <a:schemeClr val="tx1"/>
                        </a:gs>
                        <a:gs pos="30000">
                          <a:schemeClr val="tx1"/>
                        </a:gs>
                      </a:gsLst>
                      <a:lin ang="5400000" scaled="0"/>
                    </a:gradFill>
                  </a:rPr>
                  <a:t>export APIs</a:t>
                </a:r>
              </a:p>
            </p:txBody>
          </p:sp>
          <p:pic>
            <p:nvPicPr>
              <p:cNvPr id="62" name="Graphic 61">
                <a:extLst>
                  <a:ext uri="{FF2B5EF4-FFF2-40B4-BE49-F238E27FC236}">
                    <a16:creationId xmlns:a16="http://schemas.microsoft.com/office/drawing/2014/main" id="{46B643C9-059F-46FA-8E6C-9E959CA33178}"/>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472017" y="5336481"/>
                <a:ext cx="476250" cy="476250"/>
              </a:xfrm>
              <a:prstGeom prst="rect">
                <a:avLst/>
              </a:prstGeom>
            </p:spPr>
          </p:pic>
        </p:grpSp>
        <p:grpSp>
          <p:nvGrpSpPr>
            <p:cNvPr id="12" name="Group 11">
              <a:extLst>
                <a:ext uri="{FF2B5EF4-FFF2-40B4-BE49-F238E27FC236}">
                  <a16:creationId xmlns:a16="http://schemas.microsoft.com/office/drawing/2014/main" id="{A866A264-9D97-43F1-BD3F-72BC023D9AF3}"/>
                </a:ext>
              </a:extLst>
            </p:cNvPr>
            <p:cNvGrpSpPr/>
            <p:nvPr/>
          </p:nvGrpSpPr>
          <p:grpSpPr>
            <a:xfrm>
              <a:off x="8868064" y="5344575"/>
              <a:ext cx="746999" cy="683580"/>
              <a:chOff x="8844882" y="5344575"/>
              <a:chExt cx="746999" cy="683580"/>
            </a:xfrm>
          </p:grpSpPr>
          <p:sp>
            <p:nvSpPr>
              <p:cNvPr id="52" name="TextBox 51">
                <a:extLst>
                  <a:ext uri="{FF2B5EF4-FFF2-40B4-BE49-F238E27FC236}">
                    <a16:creationId xmlns:a16="http://schemas.microsoft.com/office/drawing/2014/main" id="{F8EE3090-615C-4426-B233-8CC466599843}"/>
                  </a:ext>
                </a:extLst>
              </p:cNvPr>
              <p:cNvSpPr txBox="1"/>
              <p:nvPr/>
            </p:nvSpPr>
            <p:spPr>
              <a:xfrm>
                <a:off x="8844882" y="5843489"/>
                <a:ext cx="746999"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Logic Apps</a:t>
                </a:r>
              </a:p>
            </p:txBody>
          </p:sp>
          <p:pic>
            <p:nvPicPr>
              <p:cNvPr id="64" name="Graphic 63">
                <a:extLst>
                  <a:ext uri="{FF2B5EF4-FFF2-40B4-BE49-F238E27FC236}">
                    <a16:creationId xmlns:a16="http://schemas.microsoft.com/office/drawing/2014/main" id="{7EBF1A13-7BCD-48C4-BEB0-9709CE74DDD3}"/>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8930400" y="5344575"/>
                <a:ext cx="575962" cy="575962"/>
              </a:xfrm>
              <a:prstGeom prst="rect">
                <a:avLst/>
              </a:prstGeom>
            </p:spPr>
          </p:pic>
        </p:grpSp>
        <p:pic>
          <p:nvPicPr>
            <p:cNvPr id="66" name="Graphic 65">
              <a:extLst>
                <a:ext uri="{FF2B5EF4-FFF2-40B4-BE49-F238E27FC236}">
                  <a16:creationId xmlns:a16="http://schemas.microsoft.com/office/drawing/2014/main" id="{EE7A0D61-628A-43E9-B807-6B758E0D85E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8001675" y="3549560"/>
              <a:ext cx="476250" cy="476250"/>
            </a:xfrm>
            <a:prstGeom prst="rect">
              <a:avLst/>
            </a:prstGeom>
          </p:spPr>
        </p:pic>
        <p:pic>
          <p:nvPicPr>
            <p:cNvPr id="68" name="Graphic 67">
              <a:extLst>
                <a:ext uri="{FF2B5EF4-FFF2-40B4-BE49-F238E27FC236}">
                  <a16:creationId xmlns:a16="http://schemas.microsoft.com/office/drawing/2014/main" id="{272303B0-CB40-41E1-A02F-FCB7D275B6BC}"/>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10607635" y="2608333"/>
              <a:ext cx="433412" cy="433412"/>
            </a:xfrm>
            <a:prstGeom prst="rect">
              <a:avLst/>
            </a:prstGeom>
          </p:spPr>
        </p:pic>
        <p:sp>
          <p:nvSpPr>
            <p:cNvPr id="28" name="TextBox 27">
              <a:extLst>
                <a:ext uri="{FF2B5EF4-FFF2-40B4-BE49-F238E27FC236}">
                  <a16:creationId xmlns:a16="http://schemas.microsoft.com/office/drawing/2014/main" id="{104FDAAB-2667-4F54-A3A6-212827F48909}"/>
                </a:ext>
              </a:extLst>
            </p:cNvPr>
            <p:cNvSpPr txBox="1"/>
            <p:nvPr/>
          </p:nvSpPr>
          <p:spPr>
            <a:xfrm>
              <a:off x="7702570" y="4045799"/>
              <a:ext cx="1074461"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Metric Analytics</a:t>
              </a:r>
            </a:p>
          </p:txBody>
        </p:sp>
        <p:grpSp>
          <p:nvGrpSpPr>
            <p:cNvPr id="42" name="Group 41">
              <a:extLst>
                <a:ext uri="{FF2B5EF4-FFF2-40B4-BE49-F238E27FC236}">
                  <a16:creationId xmlns:a16="http://schemas.microsoft.com/office/drawing/2014/main" id="{819A6154-12BB-40D9-9330-B852ABC17B8C}"/>
                </a:ext>
              </a:extLst>
            </p:cNvPr>
            <p:cNvGrpSpPr/>
            <p:nvPr/>
          </p:nvGrpSpPr>
          <p:grpSpPr>
            <a:xfrm>
              <a:off x="8407459" y="4461676"/>
              <a:ext cx="436142" cy="659838"/>
              <a:chOff x="7913121" y="4461676"/>
              <a:chExt cx="436142" cy="659838"/>
            </a:xfrm>
          </p:grpSpPr>
          <p:sp>
            <p:nvSpPr>
              <p:cNvPr id="51" name="TextBox 50">
                <a:extLst>
                  <a:ext uri="{FF2B5EF4-FFF2-40B4-BE49-F238E27FC236}">
                    <a16:creationId xmlns:a16="http://schemas.microsoft.com/office/drawing/2014/main" id="{C47C9FA8-5E5F-4F40-9D1A-AF1DFFDB285D}"/>
                  </a:ext>
                </a:extLst>
              </p:cNvPr>
              <p:cNvSpPr txBox="1"/>
              <p:nvPr/>
            </p:nvSpPr>
            <p:spPr>
              <a:xfrm>
                <a:off x="7935016" y="4936848"/>
                <a:ext cx="392352"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Alerts</a:t>
                </a:r>
              </a:p>
            </p:txBody>
          </p:sp>
          <p:pic>
            <p:nvPicPr>
              <p:cNvPr id="70" name="Graphic 69">
                <a:extLst>
                  <a:ext uri="{FF2B5EF4-FFF2-40B4-BE49-F238E27FC236}">
                    <a16:creationId xmlns:a16="http://schemas.microsoft.com/office/drawing/2014/main" id="{A69392AD-AE4F-4561-A726-45082934E080}"/>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7913121" y="4461676"/>
                <a:ext cx="436142" cy="436142"/>
              </a:xfrm>
              <a:prstGeom prst="rect">
                <a:avLst/>
              </a:prstGeom>
            </p:spPr>
          </p:pic>
        </p:grpSp>
        <p:grpSp>
          <p:nvGrpSpPr>
            <p:cNvPr id="41" name="Group 40">
              <a:extLst>
                <a:ext uri="{FF2B5EF4-FFF2-40B4-BE49-F238E27FC236}">
                  <a16:creationId xmlns:a16="http://schemas.microsoft.com/office/drawing/2014/main" id="{64FBA43E-E912-412D-B957-69E23807A0DD}"/>
                </a:ext>
              </a:extLst>
            </p:cNvPr>
            <p:cNvGrpSpPr/>
            <p:nvPr/>
          </p:nvGrpSpPr>
          <p:grpSpPr>
            <a:xfrm>
              <a:off x="9639526" y="4365177"/>
              <a:ext cx="659219" cy="762747"/>
              <a:chOff x="9407156" y="4365177"/>
              <a:chExt cx="659219" cy="762747"/>
            </a:xfrm>
          </p:grpSpPr>
          <p:sp>
            <p:nvSpPr>
              <p:cNvPr id="50" name="TextBox 49">
                <a:extLst>
                  <a:ext uri="{FF2B5EF4-FFF2-40B4-BE49-F238E27FC236}">
                    <a16:creationId xmlns:a16="http://schemas.microsoft.com/office/drawing/2014/main" id="{BB2EA947-D60E-483D-BF77-E478FDF80B9A}"/>
                  </a:ext>
                </a:extLst>
              </p:cNvPr>
              <p:cNvSpPr txBox="1"/>
              <p:nvPr/>
            </p:nvSpPr>
            <p:spPr>
              <a:xfrm>
                <a:off x="9407156" y="4943258"/>
                <a:ext cx="659219" cy="184666"/>
              </a:xfrm>
              <a:prstGeom prst="rect">
                <a:avLst/>
              </a:prstGeom>
              <a:noFill/>
            </p:spPr>
            <p:txBody>
              <a:bodyPr wrap="none" lIns="0" tIns="0" rIns="0" bIns="0" rtlCol="0">
                <a:spAutoFit/>
              </a:bodyPr>
              <a:lstStyle/>
              <a:p>
                <a:pPr algn="l"/>
                <a:r>
                  <a:rPr lang="en-IN" sz="1200" dirty="0" err="1">
                    <a:gradFill>
                      <a:gsLst>
                        <a:gs pos="2917">
                          <a:schemeClr val="tx1"/>
                        </a:gs>
                        <a:gs pos="30000">
                          <a:schemeClr val="tx1"/>
                        </a:gs>
                      </a:gsLst>
                      <a:lin ang="5400000" scaled="0"/>
                    </a:gradFill>
                  </a:rPr>
                  <a:t>Autoscale</a:t>
                </a:r>
                <a:endParaRPr lang="en-IN" sz="1200" dirty="0">
                  <a:gradFill>
                    <a:gsLst>
                      <a:gs pos="2917">
                        <a:schemeClr val="tx1"/>
                      </a:gs>
                      <a:gs pos="30000">
                        <a:schemeClr val="tx1"/>
                      </a:gs>
                    </a:gsLst>
                    <a:lin ang="5400000" scaled="0"/>
                  </a:gradFill>
                </a:endParaRPr>
              </a:p>
            </p:txBody>
          </p:sp>
          <p:pic>
            <p:nvPicPr>
              <p:cNvPr id="72" name="Picture 71">
                <a:extLst>
                  <a:ext uri="{FF2B5EF4-FFF2-40B4-BE49-F238E27FC236}">
                    <a16:creationId xmlns:a16="http://schemas.microsoft.com/office/drawing/2014/main" id="{E8B6267B-454C-4C95-9A41-1E375C34AF38}"/>
                  </a:ext>
                </a:extLst>
              </p:cNvPr>
              <p:cNvPicPr>
                <a:picLocks noChangeAspect="1"/>
              </p:cNvPicPr>
              <p:nvPr/>
            </p:nvPicPr>
            <p:blipFill>
              <a:blip r:embed="rId30"/>
              <a:stretch>
                <a:fillRect/>
              </a:stretch>
            </p:blipFill>
            <p:spPr>
              <a:xfrm>
                <a:off x="9415785" y="4365177"/>
                <a:ext cx="641960" cy="641960"/>
              </a:xfrm>
              <a:prstGeom prst="rect">
                <a:avLst/>
              </a:prstGeom>
            </p:spPr>
          </p:pic>
        </p:grpSp>
        <p:grpSp>
          <p:nvGrpSpPr>
            <p:cNvPr id="81" name="Group 80">
              <a:extLst>
                <a:ext uri="{FF2B5EF4-FFF2-40B4-BE49-F238E27FC236}">
                  <a16:creationId xmlns:a16="http://schemas.microsoft.com/office/drawing/2014/main" id="{8D6C5E38-293E-4047-9144-6018C7B16FE9}"/>
                </a:ext>
              </a:extLst>
            </p:cNvPr>
            <p:cNvGrpSpPr/>
            <p:nvPr/>
          </p:nvGrpSpPr>
          <p:grpSpPr>
            <a:xfrm>
              <a:off x="4657653" y="2748321"/>
              <a:ext cx="910735" cy="690377"/>
              <a:chOff x="4613866" y="3125691"/>
              <a:chExt cx="910735" cy="690377"/>
            </a:xfrm>
          </p:grpSpPr>
          <p:pic>
            <p:nvPicPr>
              <p:cNvPr id="74" name="Graphic 73">
                <a:extLst>
                  <a:ext uri="{FF2B5EF4-FFF2-40B4-BE49-F238E27FC236}">
                    <a16:creationId xmlns:a16="http://schemas.microsoft.com/office/drawing/2014/main" id="{51B36CB5-281E-4CC0-848F-7B6CEA8EB88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613866" y="3125691"/>
                <a:ext cx="690377" cy="690377"/>
              </a:xfrm>
              <a:prstGeom prst="rect">
                <a:avLst/>
              </a:prstGeom>
            </p:spPr>
          </p:pic>
          <p:pic>
            <p:nvPicPr>
              <p:cNvPr id="77" name="Graphic 76">
                <a:extLst>
                  <a:ext uri="{FF2B5EF4-FFF2-40B4-BE49-F238E27FC236}">
                    <a16:creationId xmlns:a16="http://schemas.microsoft.com/office/drawing/2014/main" id="{AC1A8A6C-1F04-4A35-AB9E-6D1B456CC2F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150559" y="3385610"/>
                <a:ext cx="374042" cy="374042"/>
              </a:xfrm>
              <a:prstGeom prst="rect">
                <a:avLst/>
              </a:prstGeom>
            </p:spPr>
          </p:pic>
        </p:grpSp>
        <p:grpSp>
          <p:nvGrpSpPr>
            <p:cNvPr id="82" name="Group 81">
              <a:extLst>
                <a:ext uri="{FF2B5EF4-FFF2-40B4-BE49-F238E27FC236}">
                  <a16:creationId xmlns:a16="http://schemas.microsoft.com/office/drawing/2014/main" id="{FF35BFE7-0C91-44C7-BDE9-5641B20E7F49}"/>
                </a:ext>
              </a:extLst>
            </p:cNvPr>
            <p:cNvGrpSpPr/>
            <p:nvPr/>
          </p:nvGrpSpPr>
          <p:grpSpPr>
            <a:xfrm>
              <a:off x="4590805" y="3947571"/>
              <a:ext cx="1044431" cy="690377"/>
              <a:chOff x="4613866" y="4324941"/>
              <a:chExt cx="1044431" cy="690377"/>
            </a:xfrm>
          </p:grpSpPr>
          <p:pic>
            <p:nvPicPr>
              <p:cNvPr id="75" name="Graphic 74">
                <a:extLst>
                  <a:ext uri="{FF2B5EF4-FFF2-40B4-BE49-F238E27FC236}">
                    <a16:creationId xmlns:a16="http://schemas.microsoft.com/office/drawing/2014/main" id="{23EC54C0-B6C2-40D2-A926-7C19821E77B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4613866" y="4324941"/>
                <a:ext cx="690377" cy="690377"/>
              </a:xfrm>
              <a:prstGeom prst="rect">
                <a:avLst/>
              </a:prstGeom>
            </p:spPr>
          </p:pic>
          <p:pic>
            <p:nvPicPr>
              <p:cNvPr id="78" name="Graphic 77">
                <a:extLst>
                  <a:ext uri="{FF2B5EF4-FFF2-40B4-BE49-F238E27FC236}">
                    <a16:creationId xmlns:a16="http://schemas.microsoft.com/office/drawing/2014/main" id="{7E97E9E6-BB3D-4637-8E74-214F670317C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59604" y="4457700"/>
                <a:ext cx="498693" cy="498693"/>
              </a:xfrm>
              <a:prstGeom prst="rect">
                <a:avLst/>
              </a:prstGeom>
            </p:spPr>
          </p:pic>
        </p:grpSp>
        <p:sp>
          <p:nvSpPr>
            <p:cNvPr id="79" name="TextBox 78">
              <a:extLst>
                <a:ext uri="{FF2B5EF4-FFF2-40B4-BE49-F238E27FC236}">
                  <a16:creationId xmlns:a16="http://schemas.microsoft.com/office/drawing/2014/main" id="{44E07EC6-D88B-4CBC-B738-41B6AD88081F}"/>
                </a:ext>
              </a:extLst>
            </p:cNvPr>
            <p:cNvSpPr txBox="1"/>
            <p:nvPr/>
          </p:nvSpPr>
          <p:spPr>
            <a:xfrm>
              <a:off x="4864555" y="3574848"/>
              <a:ext cx="496931"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Metrics</a:t>
              </a:r>
            </a:p>
          </p:txBody>
        </p:sp>
        <p:sp>
          <p:nvSpPr>
            <p:cNvPr id="80" name="TextBox 79">
              <a:extLst>
                <a:ext uri="{FF2B5EF4-FFF2-40B4-BE49-F238E27FC236}">
                  <a16:creationId xmlns:a16="http://schemas.microsoft.com/office/drawing/2014/main" id="{323AE4FA-7A54-4A81-9DEE-E818078D8AD5}"/>
                </a:ext>
              </a:extLst>
            </p:cNvPr>
            <p:cNvSpPr txBox="1"/>
            <p:nvPr/>
          </p:nvSpPr>
          <p:spPr>
            <a:xfrm>
              <a:off x="4953521" y="4685313"/>
              <a:ext cx="318998" cy="184666"/>
            </a:xfrm>
            <a:prstGeom prst="rect">
              <a:avLst/>
            </a:prstGeom>
            <a:noFill/>
          </p:spPr>
          <p:txBody>
            <a:bodyPr wrap="none" lIns="0" tIns="0" rIns="0" bIns="0" rtlCol="0">
              <a:spAutoFit/>
            </a:bodyPr>
            <a:lstStyle/>
            <a:p>
              <a:pPr algn="l"/>
              <a:r>
                <a:rPr lang="en-IN" sz="1200" dirty="0">
                  <a:gradFill>
                    <a:gsLst>
                      <a:gs pos="2917">
                        <a:schemeClr val="tx1"/>
                      </a:gs>
                      <a:gs pos="30000">
                        <a:schemeClr val="tx1"/>
                      </a:gs>
                    </a:gsLst>
                    <a:lin ang="5400000" scaled="0"/>
                  </a:gradFill>
                </a:rPr>
                <a:t>Logs</a:t>
              </a:r>
            </a:p>
          </p:txBody>
        </p:sp>
        <p:sp>
          <p:nvSpPr>
            <p:cNvPr id="83" name="Oval 82">
              <a:extLst>
                <a:ext uri="{FF2B5EF4-FFF2-40B4-BE49-F238E27FC236}">
                  <a16:creationId xmlns:a16="http://schemas.microsoft.com/office/drawing/2014/main" id="{E37EAD5C-D074-44D8-A184-05B3C451DE10}"/>
                </a:ext>
              </a:extLst>
            </p:cNvPr>
            <p:cNvSpPr/>
            <p:nvPr/>
          </p:nvSpPr>
          <p:spPr bwMode="auto">
            <a:xfrm>
              <a:off x="4043907" y="1190299"/>
              <a:ext cx="546898" cy="5468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91" name="Right Bracket 90">
              <a:extLst>
                <a:ext uri="{FF2B5EF4-FFF2-40B4-BE49-F238E27FC236}">
                  <a16:creationId xmlns:a16="http://schemas.microsoft.com/office/drawing/2014/main" id="{FC38AB9B-8950-4235-9ADF-971A7E0F5475}"/>
                </a:ext>
              </a:extLst>
            </p:cNvPr>
            <p:cNvSpPr/>
            <p:nvPr/>
          </p:nvSpPr>
          <p:spPr>
            <a:xfrm>
              <a:off x="2804971" y="2023706"/>
              <a:ext cx="213004" cy="3457079"/>
            </a:xfrm>
            <a:prstGeom prst="rightBracket">
              <a:avLst>
                <a:gd name="adj" fmla="val 108076"/>
              </a:avLst>
            </a:prstGeom>
            <a:ln w="28575">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cxnSp>
          <p:nvCxnSpPr>
            <p:cNvPr id="96" name="Straight Arrow Connector 95">
              <a:extLst>
                <a:ext uri="{FF2B5EF4-FFF2-40B4-BE49-F238E27FC236}">
                  <a16:creationId xmlns:a16="http://schemas.microsoft.com/office/drawing/2014/main" id="{F1B71A88-D7E4-4A83-B092-D5E3C31D51B2}"/>
                </a:ext>
              </a:extLst>
            </p:cNvPr>
            <p:cNvCxnSpPr/>
            <p:nvPr/>
          </p:nvCxnSpPr>
          <p:spPr>
            <a:xfrm>
              <a:off x="3017975" y="3763575"/>
              <a:ext cx="1409455" cy="0"/>
            </a:xfrm>
            <a:prstGeom prst="straightConnector1">
              <a:avLst/>
            </a:prstGeom>
            <a:ln w="381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D2D1FDB3-6526-4946-BB47-A0451C1D4E5C}"/>
                </a:ext>
              </a:extLst>
            </p:cNvPr>
            <p:cNvCxnSpPr>
              <a:cxnSpLocks/>
            </p:cNvCxnSpPr>
            <p:nvPr/>
          </p:nvCxnSpPr>
          <p:spPr>
            <a:xfrm>
              <a:off x="5757306" y="3763575"/>
              <a:ext cx="655693" cy="0"/>
            </a:xfrm>
            <a:prstGeom prst="straightConnector1">
              <a:avLst/>
            </a:prstGeom>
            <a:ln w="381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8" name="Right Bracket 97">
              <a:extLst>
                <a:ext uri="{FF2B5EF4-FFF2-40B4-BE49-F238E27FC236}">
                  <a16:creationId xmlns:a16="http://schemas.microsoft.com/office/drawing/2014/main" id="{A70A6025-564A-401F-B368-4FC8CC00D6DD}"/>
                </a:ext>
              </a:extLst>
            </p:cNvPr>
            <p:cNvSpPr/>
            <p:nvPr/>
          </p:nvSpPr>
          <p:spPr>
            <a:xfrm flipH="1">
              <a:off x="6273299" y="1518121"/>
              <a:ext cx="294682" cy="4656121"/>
            </a:xfrm>
            <a:prstGeom prst="rightBracket">
              <a:avLst>
                <a:gd name="adj" fmla="val 108076"/>
              </a:avLst>
            </a:prstGeom>
            <a:ln w="28575">
              <a:solidFill>
                <a:srgbClr val="002060"/>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02" name="Graphic 101">
              <a:extLst>
                <a:ext uri="{FF2B5EF4-FFF2-40B4-BE49-F238E27FC236}">
                  <a16:creationId xmlns:a16="http://schemas.microsoft.com/office/drawing/2014/main" id="{03F2E668-A272-4BA4-9634-CF863201DC32}"/>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3928699" y="1114531"/>
              <a:ext cx="673961" cy="673961"/>
            </a:xfrm>
            <a:prstGeom prst="rect">
              <a:avLst/>
            </a:prstGeom>
          </p:spPr>
        </p:pic>
      </p:grpSp>
    </p:spTree>
    <p:extLst>
      <p:ext uri="{BB962C8B-B14F-4D97-AF65-F5344CB8AC3E}">
        <p14:creationId xmlns:p14="http://schemas.microsoft.com/office/powerpoint/2010/main" val="377931256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45D7-2070-4981-9EDD-24FAC0D075C4}"/>
              </a:ext>
            </a:extLst>
          </p:cNvPr>
          <p:cNvSpPr>
            <a:spLocks noGrp="1"/>
          </p:cNvSpPr>
          <p:nvPr>
            <p:ph type="title"/>
          </p:nvPr>
        </p:nvSpPr>
        <p:spPr/>
        <p:txBody>
          <a:bodyPr/>
          <a:lstStyle/>
          <a:p>
            <a:r>
              <a:rPr lang="en-US" dirty="0"/>
              <a:t>Azure Function (Java program – Function.java)</a:t>
            </a:r>
          </a:p>
        </p:txBody>
      </p:sp>
      <p:sp>
        <p:nvSpPr>
          <p:cNvPr id="3" name="Text Placeholder 2">
            <a:extLst>
              <a:ext uri="{FF2B5EF4-FFF2-40B4-BE49-F238E27FC236}">
                <a16:creationId xmlns:a16="http://schemas.microsoft.com/office/drawing/2014/main" id="{C9315EEE-4404-46F4-B517-286ABFCABE53}"/>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class</a:t>
            </a:r>
            <a:r>
              <a:rPr lang="en-US" sz="1800" dirty="0">
                <a:solidFill>
                  <a:srgbClr val="000000"/>
                </a:solidFill>
              </a:rPr>
              <a:t> </a:t>
            </a:r>
            <a:r>
              <a:rPr lang="en-US" sz="1800" dirty="0">
                <a:solidFill>
                  <a:srgbClr val="267F99"/>
                </a:solidFill>
              </a:rPr>
              <a:t>Function</a:t>
            </a:r>
            <a:r>
              <a:rPr lang="en-US" sz="1800" dirty="0">
                <a:solidFill>
                  <a:srgbClr val="000000"/>
                </a:solidFill>
              </a:rPr>
              <a:t> {</a:t>
            </a:r>
          </a:p>
          <a:p>
            <a:r>
              <a:rPr lang="en-US" sz="1800" dirty="0">
                <a:solidFill>
                  <a:srgbClr val="000000"/>
                </a:solidFill>
              </a:rPr>
              <a:t>    </a:t>
            </a:r>
            <a:r>
              <a:rPr lang="en-US" sz="1800" dirty="0">
                <a:solidFill>
                  <a:srgbClr val="0000FF"/>
                </a:solidFill>
              </a:rPr>
              <a:t>public</a:t>
            </a:r>
            <a:r>
              <a:rPr lang="en-US" sz="1800" dirty="0">
                <a:solidFill>
                  <a:srgbClr val="000000"/>
                </a:solidFill>
              </a:rPr>
              <a:t> </a:t>
            </a:r>
            <a:r>
              <a:rPr lang="en-US" sz="1800" dirty="0">
                <a:solidFill>
                  <a:srgbClr val="267F99"/>
                </a:solidFill>
              </a:rPr>
              <a:t>String</a:t>
            </a:r>
            <a:r>
              <a:rPr lang="en-US" sz="1800" dirty="0">
                <a:solidFill>
                  <a:srgbClr val="000000"/>
                </a:solidFill>
              </a:rPr>
              <a:t> </a:t>
            </a:r>
            <a:r>
              <a:rPr lang="en-US" sz="1800" dirty="0">
                <a:solidFill>
                  <a:srgbClr val="795E26"/>
                </a:solidFill>
              </a:rPr>
              <a:t>echo</a:t>
            </a:r>
            <a:r>
              <a:rPr lang="en-US" sz="1800" dirty="0">
                <a:solidFill>
                  <a:srgbClr val="000000"/>
                </a:solidFill>
              </a:rPr>
              <a:t>(</a:t>
            </a:r>
          </a:p>
          <a:p>
            <a:r>
              <a:rPr lang="en-US" sz="1800" dirty="0">
                <a:solidFill>
                  <a:srgbClr val="000000"/>
                </a:solidFill>
              </a:rPr>
              <a:t>        @</a:t>
            </a:r>
            <a:r>
              <a:rPr lang="en-US" sz="1800" dirty="0" err="1">
                <a:solidFill>
                  <a:srgbClr val="267F99"/>
                </a:solidFill>
              </a:rPr>
              <a:t>HttpTrigger</a:t>
            </a:r>
            <a:r>
              <a:rPr lang="en-US" sz="1800" dirty="0">
                <a:solidFill>
                  <a:srgbClr val="000000"/>
                </a:solidFill>
              </a:rPr>
              <a:t>(</a:t>
            </a:r>
          </a:p>
          <a:p>
            <a:r>
              <a:rPr lang="en-US" sz="1800" dirty="0">
                <a:solidFill>
                  <a:srgbClr val="000000"/>
                </a:solidFill>
              </a:rPr>
              <a:t>            name = </a:t>
            </a:r>
            <a:r>
              <a:rPr lang="en-US" sz="1800" dirty="0">
                <a:solidFill>
                  <a:srgbClr val="A31515"/>
                </a:solidFill>
              </a:rPr>
              <a:t>"request"</a:t>
            </a:r>
            <a:r>
              <a:rPr lang="en-US" sz="1800" dirty="0">
                <a:solidFill>
                  <a:srgbClr val="000000"/>
                </a:solidFill>
              </a:rPr>
              <a:t>, </a:t>
            </a:r>
          </a:p>
          <a:p>
            <a:r>
              <a:rPr lang="en-US" sz="1800" dirty="0">
                <a:solidFill>
                  <a:srgbClr val="000000"/>
                </a:solidFill>
              </a:rPr>
              <a:t>                methods = {</a:t>
            </a:r>
            <a:r>
              <a:rPr lang="en-US" sz="1800" dirty="0">
                <a:solidFill>
                  <a:srgbClr val="A31515"/>
                </a:solidFill>
              </a:rPr>
              <a:t>"post"</a:t>
            </a:r>
            <a:r>
              <a:rPr lang="en-US" sz="1800" dirty="0">
                <a:solidFill>
                  <a:srgbClr val="000000"/>
                </a:solidFill>
              </a:rPr>
              <a:t>}, </a:t>
            </a:r>
          </a:p>
          <a:p>
            <a:r>
              <a:rPr lang="en-US" sz="1800" dirty="0">
                <a:solidFill>
                  <a:srgbClr val="000000"/>
                </a:solidFill>
              </a:rPr>
              <a:t>            </a:t>
            </a:r>
            <a:r>
              <a:rPr lang="en-US" sz="1800" dirty="0" err="1">
                <a:solidFill>
                  <a:srgbClr val="000000"/>
                </a:solidFill>
              </a:rPr>
              <a:t>authLevel</a:t>
            </a:r>
            <a:r>
              <a:rPr lang="en-US" sz="1800" dirty="0">
                <a:solidFill>
                  <a:srgbClr val="000000"/>
                </a:solidFill>
              </a:rPr>
              <a:t> = </a:t>
            </a:r>
            <a:r>
              <a:rPr lang="en-US" sz="1800" dirty="0" err="1">
                <a:solidFill>
                  <a:srgbClr val="001080"/>
                </a:solidFill>
              </a:rPr>
              <a:t>AuthorizationLevel</a:t>
            </a:r>
            <a:r>
              <a:rPr lang="en-US" sz="1800" dirty="0" err="1">
                <a:solidFill>
                  <a:srgbClr val="000000"/>
                </a:solidFill>
              </a:rPr>
              <a:t>.</a:t>
            </a:r>
            <a:r>
              <a:rPr lang="en-US" sz="1800" dirty="0" err="1">
                <a:solidFill>
                  <a:srgbClr val="001080"/>
                </a:solidFill>
              </a:rPr>
              <a:t>ANONYMOUS</a:t>
            </a:r>
            <a:endParaRPr lang="en-US" sz="1800" dirty="0">
              <a:solidFill>
                <a:srgbClr val="000000"/>
              </a:solidFill>
            </a:endParaRPr>
          </a:p>
          <a:p>
            <a:r>
              <a:rPr lang="en-US" sz="1800" dirty="0">
                <a:solidFill>
                  <a:srgbClr val="000000"/>
                </a:solidFill>
              </a:rPr>
              <a:t>        ) </a:t>
            </a:r>
          </a:p>
          <a:p>
            <a:r>
              <a:rPr lang="en-US" sz="1800" dirty="0">
                <a:solidFill>
                  <a:srgbClr val="000000"/>
                </a:solidFill>
              </a:rPr>
              <a:t>        </a:t>
            </a:r>
            <a:r>
              <a:rPr lang="en-US" sz="1800" dirty="0">
                <a:solidFill>
                  <a:srgbClr val="267F99"/>
                </a:solidFill>
              </a:rPr>
              <a:t>String</a:t>
            </a:r>
            <a:r>
              <a:rPr lang="en-US" sz="1800" dirty="0">
                <a:solidFill>
                  <a:srgbClr val="000000"/>
                </a:solidFill>
              </a:rPr>
              <a:t> </a:t>
            </a:r>
            <a:r>
              <a:rPr lang="en-US" sz="1800" dirty="0">
                <a:solidFill>
                  <a:srgbClr val="001080"/>
                </a:solidFill>
              </a:rPr>
              <a:t>request</a:t>
            </a:r>
            <a:r>
              <a:rPr lang="en-US" sz="1800" dirty="0">
                <a:solidFill>
                  <a:srgbClr val="000000"/>
                </a:solidFill>
              </a:rPr>
              <a:t>, </a:t>
            </a:r>
            <a:r>
              <a:rPr lang="en-US" sz="1800" dirty="0" err="1">
                <a:solidFill>
                  <a:srgbClr val="267F99"/>
                </a:solidFill>
              </a:rPr>
              <a:t>ExecutionContext</a:t>
            </a:r>
            <a:r>
              <a:rPr lang="en-US" sz="1800" dirty="0">
                <a:solidFill>
                  <a:srgbClr val="000000"/>
                </a:solidFill>
              </a:rPr>
              <a:t> </a:t>
            </a:r>
            <a:r>
              <a:rPr lang="en-US" sz="1800" dirty="0">
                <a:solidFill>
                  <a:srgbClr val="001080"/>
                </a:solidFill>
              </a:rPr>
              <a:t>context</a:t>
            </a:r>
            <a:r>
              <a:rPr lang="en-US" sz="1800" dirty="0">
                <a:solidFill>
                  <a:srgbClr val="000000"/>
                </a:solidFill>
              </a:rPr>
              <a:t>) {</a:t>
            </a:r>
          </a:p>
          <a:p>
            <a:r>
              <a:rPr lang="en-US" sz="1800" dirty="0">
                <a:solidFill>
                  <a:srgbClr val="000000"/>
                </a:solidFill>
              </a:rPr>
              <a:t>        </a:t>
            </a:r>
            <a:r>
              <a:rPr lang="en-US" sz="1800" dirty="0">
                <a:solidFill>
                  <a:srgbClr val="AF00DB"/>
                </a:solidFill>
              </a:rPr>
              <a:t>return</a:t>
            </a:r>
            <a:r>
              <a:rPr lang="en-US" sz="1800" dirty="0">
                <a:solidFill>
                  <a:srgbClr val="000000"/>
                </a:solidFill>
              </a:rPr>
              <a:t> </a:t>
            </a:r>
            <a:r>
              <a:rPr lang="en-US" sz="1800" dirty="0" err="1">
                <a:solidFill>
                  <a:srgbClr val="001080"/>
                </a:solidFill>
              </a:rPr>
              <a:t>String</a:t>
            </a:r>
            <a:r>
              <a:rPr lang="en-US" sz="1800" dirty="0" err="1">
                <a:solidFill>
                  <a:srgbClr val="000000"/>
                </a:solidFill>
              </a:rPr>
              <a:t>.</a:t>
            </a:r>
            <a:r>
              <a:rPr lang="en-US" sz="1800" dirty="0" err="1">
                <a:solidFill>
                  <a:srgbClr val="795E26"/>
                </a:solidFill>
              </a:rPr>
              <a:t>format</a:t>
            </a:r>
            <a:r>
              <a:rPr lang="en-US" sz="1800" dirty="0">
                <a:solidFill>
                  <a:srgbClr val="000000"/>
                </a:solidFill>
              </a:rPr>
              <a:t>(request);</a:t>
            </a: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401732431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A45D7-2070-4981-9EDD-24FAC0D075C4}"/>
              </a:ext>
            </a:extLst>
          </p:cNvPr>
          <p:cNvSpPr>
            <a:spLocks noGrp="1"/>
          </p:cNvSpPr>
          <p:nvPr>
            <p:ph type="title"/>
          </p:nvPr>
        </p:nvSpPr>
        <p:spPr/>
        <p:txBody>
          <a:bodyPr/>
          <a:lstStyle/>
          <a:p>
            <a:r>
              <a:rPr lang="en-US" dirty="0"/>
              <a:t>Azure Function (Python script – __init__.py)</a:t>
            </a:r>
          </a:p>
        </p:txBody>
      </p:sp>
      <p:sp>
        <p:nvSpPr>
          <p:cNvPr id="3" name="Text Placeholder 2">
            <a:extLst>
              <a:ext uri="{FF2B5EF4-FFF2-40B4-BE49-F238E27FC236}">
                <a16:creationId xmlns:a16="http://schemas.microsoft.com/office/drawing/2014/main" id="{C9315EEE-4404-46F4-B517-286ABFCABE53}"/>
              </a:ext>
            </a:extLst>
          </p:cNvPr>
          <p:cNvSpPr>
            <a:spLocks noGrp="1"/>
          </p:cNvSpPr>
          <p:nvPr>
            <p:ph type="body" sz="quarter" idx="10"/>
          </p:nvPr>
        </p:nvSpPr>
        <p:spPr/>
        <p:txBody>
          <a:bodyPr/>
          <a:lstStyle/>
          <a:p>
            <a:r>
              <a:rPr lang="en-US" sz="1800" dirty="0">
                <a:solidFill>
                  <a:srgbClr val="AF00DB"/>
                </a:solidFill>
              </a:rPr>
              <a:t>import</a:t>
            </a:r>
            <a:r>
              <a:rPr lang="en-US" sz="1800" dirty="0">
                <a:solidFill>
                  <a:srgbClr val="000000"/>
                </a:solidFill>
              </a:rPr>
              <a:t> logging</a:t>
            </a:r>
          </a:p>
          <a:p>
            <a:br>
              <a:rPr lang="en-US" sz="1800" dirty="0">
                <a:solidFill>
                  <a:srgbClr val="000000"/>
                </a:solidFill>
              </a:rPr>
            </a:br>
            <a:r>
              <a:rPr lang="en-US" sz="1800" dirty="0">
                <a:solidFill>
                  <a:srgbClr val="AF00DB"/>
                </a:solidFill>
              </a:rPr>
              <a:t>import</a:t>
            </a:r>
            <a:r>
              <a:rPr lang="en-US" sz="1800" dirty="0">
                <a:solidFill>
                  <a:srgbClr val="000000"/>
                </a:solidFill>
              </a:rPr>
              <a:t> </a:t>
            </a:r>
            <a:r>
              <a:rPr lang="en-US" sz="1800" dirty="0" err="1">
                <a:solidFill>
                  <a:srgbClr val="000000"/>
                </a:solidFill>
              </a:rPr>
              <a:t>azure.functions</a:t>
            </a:r>
            <a:r>
              <a:rPr lang="en-US" sz="1800" dirty="0">
                <a:solidFill>
                  <a:srgbClr val="000000"/>
                </a:solidFill>
              </a:rPr>
              <a:t> </a:t>
            </a:r>
            <a:r>
              <a:rPr lang="en-US" sz="1800" dirty="0">
                <a:solidFill>
                  <a:srgbClr val="AF00DB"/>
                </a:solidFill>
              </a:rPr>
              <a:t>as</a:t>
            </a:r>
            <a:r>
              <a:rPr lang="en-US" sz="1800" dirty="0">
                <a:solidFill>
                  <a:srgbClr val="000000"/>
                </a:solidFill>
              </a:rPr>
              <a:t> </a:t>
            </a:r>
            <a:r>
              <a:rPr lang="en-US" sz="1800" dirty="0" err="1">
                <a:solidFill>
                  <a:srgbClr val="000000"/>
                </a:solidFill>
              </a:rPr>
              <a:t>func</a:t>
            </a:r>
            <a:endParaRPr lang="en-US" sz="1800" dirty="0">
              <a:solidFill>
                <a:srgbClr val="000000"/>
              </a:solidFill>
            </a:endParaRPr>
          </a:p>
          <a:p>
            <a:br>
              <a:rPr lang="en-US" sz="1800" dirty="0">
                <a:solidFill>
                  <a:srgbClr val="000000"/>
                </a:solidFill>
              </a:rPr>
            </a:br>
            <a:r>
              <a:rPr lang="en-US" sz="1800" dirty="0">
                <a:solidFill>
                  <a:srgbClr val="0000FF"/>
                </a:solidFill>
              </a:rPr>
              <a:t>def</a:t>
            </a:r>
            <a:r>
              <a:rPr lang="en-US" sz="1800" dirty="0">
                <a:solidFill>
                  <a:srgbClr val="000000"/>
                </a:solidFill>
              </a:rPr>
              <a:t> </a:t>
            </a:r>
            <a:r>
              <a:rPr lang="en-US" sz="1800" dirty="0">
                <a:solidFill>
                  <a:srgbClr val="795E26"/>
                </a:solidFill>
              </a:rPr>
              <a:t>main</a:t>
            </a:r>
            <a:r>
              <a:rPr lang="en-US" sz="1800" dirty="0">
                <a:solidFill>
                  <a:srgbClr val="000000"/>
                </a:solidFill>
              </a:rPr>
              <a:t>(</a:t>
            </a:r>
            <a:r>
              <a:rPr lang="en-US" sz="1800" dirty="0" err="1">
                <a:solidFill>
                  <a:srgbClr val="001080"/>
                </a:solidFill>
              </a:rPr>
              <a:t>myblob</a:t>
            </a:r>
            <a:r>
              <a:rPr lang="en-US" sz="1800" dirty="0">
                <a:solidFill>
                  <a:srgbClr val="000000"/>
                </a:solidFill>
              </a:rPr>
              <a:t>: </a:t>
            </a:r>
            <a:r>
              <a:rPr lang="en-US" sz="1800" dirty="0" err="1">
                <a:solidFill>
                  <a:srgbClr val="000000"/>
                </a:solidFill>
              </a:rPr>
              <a:t>func.InputStream</a:t>
            </a:r>
            <a:r>
              <a:rPr lang="en-US" sz="1800" dirty="0">
                <a:solidFill>
                  <a:srgbClr val="000000"/>
                </a:solidFill>
              </a:rPr>
              <a:t>):</a:t>
            </a:r>
          </a:p>
          <a:p>
            <a:r>
              <a:rPr lang="en-US" sz="1800" dirty="0">
                <a:solidFill>
                  <a:srgbClr val="000000"/>
                </a:solidFill>
              </a:rPr>
              <a:t>    logging.info(</a:t>
            </a:r>
            <a:r>
              <a:rPr lang="en-US" sz="1800" dirty="0" err="1">
                <a:solidFill>
                  <a:srgbClr val="0000FF"/>
                </a:solidFill>
              </a:rPr>
              <a:t>f</a:t>
            </a:r>
            <a:r>
              <a:rPr lang="en-US" sz="1800" dirty="0" err="1">
                <a:solidFill>
                  <a:srgbClr val="A31515"/>
                </a:solidFill>
              </a:rPr>
              <a:t>"Python</a:t>
            </a:r>
            <a:r>
              <a:rPr lang="en-US" sz="1800" dirty="0">
                <a:solidFill>
                  <a:srgbClr val="A31515"/>
                </a:solidFill>
              </a:rPr>
              <a:t> blob trigger function processed</a:t>
            </a:r>
            <a:r>
              <a:rPr lang="en-US" sz="1800" dirty="0">
                <a:solidFill>
                  <a:srgbClr val="FF0000"/>
                </a:solidFill>
              </a:rPr>
              <a:t>\n</a:t>
            </a:r>
            <a:r>
              <a:rPr lang="en-US" sz="1800" dirty="0">
                <a:solidFill>
                  <a:srgbClr val="A31515"/>
                </a:solidFill>
              </a:rPr>
              <a:t>"</a:t>
            </a:r>
            <a:endParaRPr lang="en-US" sz="1800" dirty="0">
              <a:solidFill>
                <a:srgbClr val="000000"/>
              </a:solidFill>
            </a:endParaRPr>
          </a:p>
          <a:p>
            <a:r>
              <a:rPr lang="en-US" sz="1800" dirty="0">
                <a:solidFill>
                  <a:srgbClr val="000000"/>
                </a:solidFill>
              </a:rPr>
              <a:t>        </a:t>
            </a:r>
            <a:r>
              <a:rPr lang="en-US" sz="1800" dirty="0" err="1">
                <a:solidFill>
                  <a:srgbClr val="0000FF"/>
                </a:solidFill>
              </a:rPr>
              <a:t>f</a:t>
            </a:r>
            <a:r>
              <a:rPr lang="en-US" sz="1800" dirty="0" err="1">
                <a:solidFill>
                  <a:srgbClr val="A31515"/>
                </a:solidFill>
              </a:rPr>
              <a:t>"Name</a:t>
            </a:r>
            <a:r>
              <a:rPr lang="en-US" sz="1800" dirty="0">
                <a:solidFill>
                  <a:srgbClr val="A31515"/>
                </a:solidFill>
              </a:rPr>
              <a:t>: </a:t>
            </a:r>
            <a:r>
              <a:rPr lang="en-US" sz="1800" dirty="0">
                <a:solidFill>
                  <a:srgbClr val="0000FF"/>
                </a:solidFill>
              </a:rPr>
              <a:t>{</a:t>
            </a:r>
            <a:r>
              <a:rPr lang="en-US" sz="1800" dirty="0">
                <a:solidFill>
                  <a:srgbClr val="000000"/>
                </a:solidFill>
              </a:rPr>
              <a:t>myblob.name</a:t>
            </a:r>
            <a:r>
              <a:rPr lang="en-US" sz="1800" dirty="0">
                <a:solidFill>
                  <a:srgbClr val="0000FF"/>
                </a:solidFill>
              </a:rPr>
              <a:t>}</a:t>
            </a:r>
            <a:r>
              <a:rPr lang="en-US" sz="1800" dirty="0">
                <a:solidFill>
                  <a:srgbClr val="FF0000"/>
                </a:solidFill>
              </a:rPr>
              <a:t>\n</a:t>
            </a:r>
            <a:r>
              <a:rPr lang="en-US" sz="1800" dirty="0">
                <a:solidFill>
                  <a:srgbClr val="A31515"/>
                </a:solidFill>
              </a:rPr>
              <a:t>"</a:t>
            </a:r>
            <a:endParaRPr lang="en-US" sz="1800" dirty="0">
              <a:solidFill>
                <a:srgbClr val="000000"/>
              </a:solidFill>
            </a:endParaRPr>
          </a:p>
          <a:p>
            <a:r>
              <a:rPr lang="en-US" sz="1800" dirty="0">
                <a:solidFill>
                  <a:srgbClr val="000000"/>
                </a:solidFill>
              </a:rPr>
              <a:t>        </a:t>
            </a:r>
            <a:r>
              <a:rPr lang="en-US" sz="1800" dirty="0" err="1">
                <a:solidFill>
                  <a:srgbClr val="0000FF"/>
                </a:solidFill>
              </a:rPr>
              <a:t>f</a:t>
            </a:r>
            <a:r>
              <a:rPr lang="en-US" sz="1800" dirty="0" err="1">
                <a:solidFill>
                  <a:srgbClr val="A31515"/>
                </a:solidFill>
              </a:rPr>
              <a:t>"Blob</a:t>
            </a:r>
            <a:r>
              <a:rPr lang="en-US" sz="1800" dirty="0">
                <a:solidFill>
                  <a:srgbClr val="A31515"/>
                </a:solidFill>
              </a:rPr>
              <a:t> Size: </a:t>
            </a:r>
            <a:r>
              <a:rPr lang="en-US" sz="1800" dirty="0">
                <a:solidFill>
                  <a:srgbClr val="0000FF"/>
                </a:solidFill>
              </a:rPr>
              <a:t>{</a:t>
            </a:r>
            <a:r>
              <a:rPr lang="en-US" sz="1800" dirty="0" err="1">
                <a:solidFill>
                  <a:srgbClr val="000000"/>
                </a:solidFill>
              </a:rPr>
              <a:t>myblob.length</a:t>
            </a:r>
            <a:r>
              <a:rPr lang="en-US" sz="1800" dirty="0">
                <a:solidFill>
                  <a:srgbClr val="0000FF"/>
                </a:solidFill>
              </a:rPr>
              <a:t>}</a:t>
            </a:r>
            <a:r>
              <a:rPr lang="en-US" sz="1800" dirty="0">
                <a:solidFill>
                  <a:srgbClr val="A31515"/>
                </a:solidFill>
              </a:rPr>
              <a:t> bytes"</a:t>
            </a:r>
            <a:r>
              <a:rPr lang="en-US" sz="1800" dirty="0">
                <a:solidFill>
                  <a:srgbClr val="000000"/>
                </a:solidFill>
              </a:rPr>
              <a:t>)</a:t>
            </a:r>
          </a:p>
        </p:txBody>
      </p:sp>
    </p:spTree>
    <p:extLst>
      <p:ext uri="{BB962C8B-B14F-4D97-AF65-F5344CB8AC3E}">
        <p14:creationId xmlns:p14="http://schemas.microsoft.com/office/powerpoint/2010/main" val="355484286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7A3B-8383-4D13-BD47-4C88BCCFF575}"/>
              </a:ext>
            </a:extLst>
          </p:cNvPr>
          <p:cNvSpPr>
            <a:spLocks noGrp="1"/>
          </p:cNvSpPr>
          <p:nvPr>
            <p:ph type="title"/>
          </p:nvPr>
        </p:nvSpPr>
        <p:spPr>
          <a:xfrm>
            <a:off x="588263" y="457200"/>
            <a:ext cx="11018520" cy="553998"/>
          </a:xfrm>
        </p:spPr>
        <p:txBody>
          <a:bodyPr/>
          <a:lstStyle/>
          <a:p>
            <a:r>
              <a:rPr lang="en-US" dirty="0"/>
              <a:t>Scale and hosting</a:t>
            </a:r>
          </a:p>
        </p:txBody>
      </p:sp>
      <p:sp>
        <p:nvSpPr>
          <p:cNvPr id="3" name="Text Placeholder 2">
            <a:extLst>
              <a:ext uri="{FF2B5EF4-FFF2-40B4-BE49-F238E27FC236}">
                <a16:creationId xmlns:a16="http://schemas.microsoft.com/office/drawing/2014/main" id="{7F7D111E-1FB7-40CB-94DB-7765586FF852}"/>
              </a:ext>
            </a:extLst>
          </p:cNvPr>
          <p:cNvSpPr>
            <a:spLocks noGrp="1"/>
          </p:cNvSpPr>
          <p:nvPr>
            <p:ph type="body" sz="quarter" idx="10"/>
          </p:nvPr>
        </p:nvSpPr>
        <p:spPr>
          <a:xfrm>
            <a:off x="584200" y="1435497"/>
            <a:ext cx="11018520" cy="3127010"/>
          </a:xfrm>
        </p:spPr>
        <p:txBody>
          <a:bodyPr/>
          <a:lstStyle/>
          <a:p>
            <a:r>
              <a:rPr lang="en-US" dirty="0">
                <a:solidFill>
                  <a:schemeClr val="tx1"/>
                </a:solidFill>
                <a:latin typeface="Segoe UI" panose="020B0502040204020203" pitchFamily="34" charset="0"/>
                <a:cs typeface="Segoe UI" panose="020B0502040204020203" pitchFamily="34" charset="0"/>
              </a:rPr>
              <a:t>You can choose between two types of plans</a:t>
            </a:r>
          </a:p>
          <a:p>
            <a:pPr lvl="1"/>
            <a:r>
              <a:rPr lang="en-US" dirty="0">
                <a:solidFill>
                  <a:schemeClr val="tx1"/>
                </a:solidFill>
                <a:latin typeface="Segoe UI" panose="020B0502040204020203" pitchFamily="34" charset="0"/>
                <a:cs typeface="Segoe UI" panose="020B0502040204020203" pitchFamily="34" charset="0"/>
              </a:rPr>
              <a:t>Consumption</a:t>
            </a:r>
          </a:p>
          <a:p>
            <a:pPr lvl="2"/>
            <a:r>
              <a:rPr lang="en-US" sz="1800" dirty="0">
                <a:solidFill>
                  <a:schemeClr val="tx1"/>
                </a:solidFill>
                <a:latin typeface="Segoe UI" panose="020B0502040204020203" pitchFamily="34" charset="0"/>
                <a:cs typeface="Segoe UI" panose="020B0502040204020203" pitchFamily="34" charset="0"/>
              </a:rPr>
              <a:t>Instances are dynamically instanced and you are charged based on compute time</a:t>
            </a:r>
          </a:p>
          <a:p>
            <a:pPr lvl="1"/>
            <a:r>
              <a:rPr lang="en-US" dirty="0">
                <a:solidFill>
                  <a:schemeClr val="tx1"/>
                </a:solidFill>
                <a:latin typeface="Segoe UI" panose="020B0502040204020203" pitchFamily="34" charset="0"/>
                <a:cs typeface="Segoe UI" panose="020B0502040204020203" pitchFamily="34" charset="0"/>
              </a:rPr>
              <a:t>App Service plan</a:t>
            </a:r>
          </a:p>
          <a:p>
            <a:pPr lvl="2"/>
            <a:r>
              <a:rPr lang="en-US" sz="1800" dirty="0">
                <a:solidFill>
                  <a:schemeClr val="tx1"/>
                </a:solidFill>
                <a:latin typeface="Segoe UI" panose="020B0502040204020203" pitchFamily="34" charset="0"/>
                <a:cs typeface="Segoe UI" panose="020B0502040204020203" pitchFamily="34" charset="0"/>
              </a:rPr>
              <a:t>Traditional App Services model used with Web Apps, API Apps, and Mobile Apps</a:t>
            </a:r>
          </a:p>
          <a:p>
            <a:r>
              <a:rPr lang="en-US" dirty="0">
                <a:solidFill>
                  <a:schemeClr val="tx1"/>
                </a:solidFill>
                <a:latin typeface="Segoe UI" panose="020B0502040204020203" pitchFamily="34" charset="0"/>
                <a:cs typeface="Segoe UI" panose="020B0502040204020203" pitchFamily="34" charset="0"/>
              </a:rPr>
              <a:t>The type of plan controls:</a:t>
            </a:r>
          </a:p>
          <a:p>
            <a:pPr lvl="1"/>
            <a:r>
              <a:rPr lang="en-US" dirty="0">
                <a:solidFill>
                  <a:schemeClr val="tx1"/>
                </a:solidFill>
                <a:latin typeface="Segoe UI" panose="020B0502040204020203" pitchFamily="34" charset="0"/>
                <a:cs typeface="Segoe UI" panose="020B0502040204020203" pitchFamily="34" charset="0"/>
              </a:rPr>
              <a:t>How host instances are scaled out</a:t>
            </a:r>
          </a:p>
          <a:p>
            <a:pPr lvl="1"/>
            <a:r>
              <a:rPr lang="en-US" dirty="0">
                <a:solidFill>
                  <a:schemeClr val="tx1"/>
                </a:solidFill>
                <a:latin typeface="Segoe UI" panose="020B0502040204020203" pitchFamily="34" charset="0"/>
                <a:cs typeface="Segoe UI" panose="020B0502040204020203" pitchFamily="34" charset="0"/>
              </a:rPr>
              <a:t>The resources that are available to each host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4200328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2E0A-7C8A-4D26-BDD7-FB8FF51B4306}"/>
              </a:ext>
            </a:extLst>
          </p:cNvPr>
          <p:cNvSpPr>
            <a:spLocks noGrp="1"/>
          </p:cNvSpPr>
          <p:nvPr>
            <p:ph type="title"/>
          </p:nvPr>
        </p:nvSpPr>
        <p:spPr/>
        <p:txBody>
          <a:bodyPr/>
          <a:lstStyle/>
          <a:p>
            <a:r>
              <a:rPr lang="en-US" dirty="0"/>
              <a:t>Azure Functions hosting</a:t>
            </a:r>
          </a:p>
        </p:txBody>
      </p:sp>
      <p:grpSp>
        <p:nvGrpSpPr>
          <p:cNvPr id="3" name="Group 2" descr="The diagram depicts how Azure functions can be hosted directly on a development machine or in the cloud by using the Azure Functions service.">
            <a:extLst>
              <a:ext uri="{FF2B5EF4-FFF2-40B4-BE49-F238E27FC236}">
                <a16:creationId xmlns:a16="http://schemas.microsoft.com/office/drawing/2014/main" id="{D16A2C05-74BB-4BD6-8C22-281AEF9D54F6}"/>
              </a:ext>
            </a:extLst>
          </p:cNvPr>
          <p:cNvGrpSpPr/>
          <p:nvPr/>
        </p:nvGrpSpPr>
        <p:grpSpPr>
          <a:xfrm>
            <a:off x="776583" y="1067918"/>
            <a:ext cx="10638834" cy="5194098"/>
            <a:chOff x="776583" y="1067918"/>
            <a:chExt cx="10638834" cy="5194098"/>
          </a:xfrm>
        </p:grpSpPr>
        <p:sp>
          <p:nvSpPr>
            <p:cNvPr id="101" name="Rectangle 100">
              <a:extLst>
                <a:ext uri="{FF2B5EF4-FFF2-40B4-BE49-F238E27FC236}">
                  <a16:creationId xmlns:a16="http://schemas.microsoft.com/office/drawing/2014/main" id="{16687A82-B6C1-4388-8CCF-7F1E66AE196E}"/>
                </a:ext>
              </a:extLst>
            </p:cNvPr>
            <p:cNvSpPr/>
            <p:nvPr/>
          </p:nvSpPr>
          <p:spPr>
            <a:xfrm>
              <a:off x="3109590" y="1067919"/>
              <a:ext cx="389128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a:ea typeface="+mn-ea"/>
                  <a:cs typeface="+mn-cs"/>
                  <a:hlinkClick r:id="rId3">
                    <a:extLst>
                      <a:ext uri="{A12FA001-AC4F-418D-AE19-62706E023703}">
                        <ahyp:hlinkClr xmlns:ahyp="http://schemas.microsoft.com/office/drawing/2018/hyperlinkcolor" val="tx"/>
                      </a:ext>
                    </a:extLst>
                  </a:hlinkClick>
                </a:rPr>
                <a:t>https://github.com/azure/azure-functions-host</a:t>
              </a:r>
              <a:r>
                <a:rPr kumimoji="0" lang="en-US" sz="1050" b="0" i="0" u="none" strike="noStrike" kern="0" cap="none" spc="0" normalizeH="0" baseline="0" noProof="0" dirty="0">
                  <a:ln>
                    <a:noFill/>
                  </a:ln>
                  <a:effectLst/>
                  <a:uLnTx/>
                  <a:uFillTx/>
                  <a:latin typeface="Segoe UI"/>
                  <a:ea typeface="+mn-ea"/>
                  <a:cs typeface="+mn-cs"/>
                </a:rPr>
                <a:t> </a:t>
              </a:r>
              <a:r>
                <a:rPr kumimoji="0" lang="en-US" sz="1000" b="0" i="0" u="none" strike="noStrike" kern="0" cap="none" spc="0" normalizeH="0" baseline="0" noProof="0" dirty="0">
                  <a:ln>
                    <a:noFill/>
                  </a:ln>
                  <a:effectLst/>
                  <a:uLnTx/>
                  <a:uFillTx/>
                  <a:latin typeface="Segoe UI"/>
                  <a:ea typeface="+mn-ea"/>
                  <a:cs typeface="+mn-cs"/>
                </a:rPr>
                <a:t>(+other repos)</a:t>
              </a:r>
            </a:p>
          </p:txBody>
        </p:sp>
        <p:pic>
          <p:nvPicPr>
            <p:cNvPr id="102" name="Graphic 101">
              <a:extLst>
                <a:ext uri="{FF2B5EF4-FFF2-40B4-BE49-F238E27FC236}">
                  <a16:creationId xmlns:a16="http://schemas.microsoft.com/office/drawing/2014/main" id="{7BDA9B0B-5310-4B2E-9CCE-6CACBCC50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50001" y="1067918"/>
              <a:ext cx="365760" cy="365760"/>
            </a:xfrm>
            <a:prstGeom prst="rect">
              <a:avLst/>
            </a:prstGeom>
          </p:spPr>
        </p:pic>
        <p:sp>
          <p:nvSpPr>
            <p:cNvPr id="7" name="Rectangle 6">
              <a:extLst>
                <a:ext uri="{FF2B5EF4-FFF2-40B4-BE49-F238E27FC236}">
                  <a16:creationId xmlns:a16="http://schemas.microsoft.com/office/drawing/2014/main" id="{DAA0DA29-1EE9-4E4B-9876-8BB249C1E3FC}"/>
                </a:ext>
              </a:extLst>
            </p:cNvPr>
            <p:cNvSpPr/>
            <p:nvPr/>
          </p:nvSpPr>
          <p:spPr bwMode="auto">
            <a:xfrm>
              <a:off x="7009292"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App Service plan</a:t>
              </a:r>
            </a:p>
          </p:txBody>
        </p:sp>
        <p:sp>
          <p:nvSpPr>
            <p:cNvPr id="8" name="Rectangle 7">
              <a:extLst>
                <a:ext uri="{FF2B5EF4-FFF2-40B4-BE49-F238E27FC236}">
                  <a16:creationId xmlns:a16="http://schemas.microsoft.com/office/drawing/2014/main" id="{9271CFB6-8E6A-4B41-8A16-A3CC71BC6B00}"/>
                </a:ext>
              </a:extLst>
            </p:cNvPr>
            <p:cNvSpPr/>
            <p:nvPr/>
          </p:nvSpPr>
          <p:spPr bwMode="auto">
            <a:xfrm>
              <a:off x="7009292" y="424916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 or container</a:t>
              </a:r>
            </a:p>
          </p:txBody>
        </p:sp>
        <p:sp>
          <p:nvSpPr>
            <p:cNvPr id="9" name="Rectangle 8">
              <a:extLst>
                <a:ext uri="{FF2B5EF4-FFF2-40B4-BE49-F238E27FC236}">
                  <a16:creationId xmlns:a16="http://schemas.microsoft.com/office/drawing/2014/main" id="{06BAE621-4558-4AAF-B06C-37A9B7AD0B02}"/>
                </a:ext>
              </a:extLst>
            </p:cNvPr>
            <p:cNvSpPr/>
            <p:nvPr/>
          </p:nvSpPr>
          <p:spPr bwMode="auto">
            <a:xfrm>
              <a:off x="7009292" y="52476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or Linux</a:t>
              </a:r>
            </a:p>
          </p:txBody>
        </p:sp>
        <p:sp>
          <p:nvSpPr>
            <p:cNvPr id="10" name="Rectangle 9">
              <a:extLst>
                <a:ext uri="{FF2B5EF4-FFF2-40B4-BE49-F238E27FC236}">
                  <a16:creationId xmlns:a16="http://schemas.microsoft.com/office/drawing/2014/main" id="{10957C17-E151-4381-8D27-B50863C59BA9}"/>
                </a:ext>
              </a:extLst>
            </p:cNvPr>
            <p:cNvSpPr/>
            <p:nvPr/>
          </p:nvSpPr>
          <p:spPr bwMode="auto">
            <a:xfrm>
              <a:off x="7009292" y="2731517"/>
              <a:ext cx="2160000" cy="432000"/>
            </a:xfrm>
            <a:prstGeom prst="rect">
              <a:avLst/>
            </a:prstGeom>
            <a:solidFill>
              <a:srgbClr val="0178D4"/>
            </a:solidFill>
            <a:ln w="12700"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16" name="Graphic 15">
              <a:extLst>
                <a:ext uri="{FF2B5EF4-FFF2-40B4-BE49-F238E27FC236}">
                  <a16:creationId xmlns:a16="http://schemas.microsoft.com/office/drawing/2014/main" id="{0FD6223D-B27D-46CE-ACAA-CA78D82258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1233" y="3277175"/>
              <a:ext cx="670742" cy="670742"/>
            </a:xfrm>
            <a:prstGeom prst="rect">
              <a:avLst/>
            </a:prstGeom>
          </p:spPr>
        </p:pic>
        <p:grpSp>
          <p:nvGrpSpPr>
            <p:cNvPr id="6" name="Group 5">
              <a:extLst>
                <a:ext uri="{FF2B5EF4-FFF2-40B4-BE49-F238E27FC236}">
                  <a16:creationId xmlns:a16="http://schemas.microsoft.com/office/drawing/2014/main" id="{75E4EC60-AD88-409E-9F38-0E7026E3E7B5}"/>
                </a:ext>
              </a:extLst>
            </p:cNvPr>
            <p:cNvGrpSpPr/>
            <p:nvPr/>
          </p:nvGrpSpPr>
          <p:grpSpPr>
            <a:xfrm>
              <a:off x="7481002" y="5368485"/>
              <a:ext cx="1351626" cy="610187"/>
              <a:chOff x="4183524" y="5381038"/>
              <a:chExt cx="919121" cy="414934"/>
            </a:xfrm>
          </p:grpSpPr>
          <p:pic>
            <p:nvPicPr>
              <p:cNvPr id="17" name="Graphic 16">
                <a:extLst>
                  <a:ext uri="{FF2B5EF4-FFF2-40B4-BE49-F238E27FC236}">
                    <a16:creationId xmlns:a16="http://schemas.microsoft.com/office/drawing/2014/main" id="{820E2711-60CD-4B35-93AC-31F22C1608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83524" y="5410568"/>
                <a:ext cx="355875" cy="355875"/>
              </a:xfrm>
              <a:prstGeom prst="rect">
                <a:avLst/>
              </a:prstGeom>
            </p:spPr>
          </p:pic>
          <p:pic>
            <p:nvPicPr>
              <p:cNvPr id="18" name="Graphic 17">
                <a:extLst>
                  <a:ext uri="{FF2B5EF4-FFF2-40B4-BE49-F238E27FC236}">
                    <a16:creationId xmlns:a16="http://schemas.microsoft.com/office/drawing/2014/main" id="{F666AA57-93B2-4D7F-A234-558CA65E07E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87711" y="5381038"/>
                <a:ext cx="414934" cy="414934"/>
              </a:xfrm>
              <a:prstGeom prst="rect">
                <a:avLst/>
              </a:prstGeom>
            </p:spPr>
          </p:pic>
        </p:grpSp>
        <p:sp>
          <p:nvSpPr>
            <p:cNvPr id="69" name="Rectangle 68">
              <a:extLst>
                <a:ext uri="{FF2B5EF4-FFF2-40B4-BE49-F238E27FC236}">
                  <a16:creationId xmlns:a16="http://schemas.microsoft.com/office/drawing/2014/main" id="{342269AA-098B-4B40-8016-85D9299692FF}"/>
                </a:ext>
              </a:extLst>
            </p:cNvPr>
            <p:cNvSpPr/>
            <p:nvPr/>
          </p:nvSpPr>
          <p:spPr bwMode="auto">
            <a:xfrm>
              <a:off x="2552888" y="2270942"/>
              <a:ext cx="2160000" cy="396000"/>
            </a:xfrm>
            <a:prstGeom prst="rect">
              <a:avLst/>
            </a:prstGeom>
            <a:solidFill>
              <a:srgbClr val="5B2D90"/>
            </a:solidFill>
            <a:ln w="10795"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Development</a:t>
              </a:r>
            </a:p>
          </p:txBody>
        </p:sp>
        <p:sp>
          <p:nvSpPr>
            <p:cNvPr id="70" name="Rectangle 69">
              <a:extLst>
                <a:ext uri="{FF2B5EF4-FFF2-40B4-BE49-F238E27FC236}">
                  <a16:creationId xmlns:a16="http://schemas.microsoft.com/office/drawing/2014/main" id="{54BA4336-2991-44E1-B0FE-D8A9009AF38C}"/>
                </a:ext>
              </a:extLst>
            </p:cNvPr>
            <p:cNvSpPr/>
            <p:nvPr/>
          </p:nvSpPr>
          <p:spPr bwMode="auto">
            <a:xfrm>
              <a:off x="4775329" y="2273226"/>
              <a:ext cx="6640088" cy="396000"/>
            </a:xfrm>
            <a:prstGeom prst="rect">
              <a:avLst/>
            </a:prstGeom>
            <a:solidFill>
              <a:srgbClr val="0178D4"/>
            </a:solidFill>
            <a:ln w="10795"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Hosting</a:t>
              </a:r>
            </a:p>
          </p:txBody>
        </p:sp>
        <p:sp>
          <p:nvSpPr>
            <p:cNvPr id="83" name="Rectangle 82">
              <a:extLst>
                <a:ext uri="{FF2B5EF4-FFF2-40B4-BE49-F238E27FC236}">
                  <a16:creationId xmlns:a16="http://schemas.microsoft.com/office/drawing/2014/main" id="{97BA5FD0-D050-4BE5-993E-1F9B33DAD82E}"/>
                </a:ext>
              </a:extLst>
            </p:cNvPr>
            <p:cNvSpPr/>
            <p:nvPr/>
          </p:nvSpPr>
          <p:spPr bwMode="auto">
            <a:xfrm>
              <a:off x="2541366"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Core Tools + favorite editor</a:t>
              </a:r>
            </a:p>
          </p:txBody>
        </p:sp>
        <p:sp>
          <p:nvSpPr>
            <p:cNvPr id="84" name="Rectangle 83">
              <a:extLst>
                <a:ext uri="{FF2B5EF4-FFF2-40B4-BE49-F238E27FC236}">
                  <a16:creationId xmlns:a16="http://schemas.microsoft.com/office/drawing/2014/main" id="{267B8C2B-1256-4EDA-8C5B-058EFC390533}"/>
                </a:ext>
              </a:extLst>
            </p:cNvPr>
            <p:cNvSpPr/>
            <p:nvPr/>
          </p:nvSpPr>
          <p:spPr bwMode="auto">
            <a:xfrm>
              <a:off x="2541366" y="4241764"/>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 or container</a:t>
              </a:r>
            </a:p>
          </p:txBody>
        </p:sp>
        <p:sp>
          <p:nvSpPr>
            <p:cNvPr id="85" name="Rectangle 84">
              <a:extLst>
                <a:ext uri="{FF2B5EF4-FFF2-40B4-BE49-F238E27FC236}">
                  <a16:creationId xmlns:a16="http://schemas.microsoft.com/office/drawing/2014/main" id="{624DBB86-B30A-4A59-A615-C27CF5F4352C}"/>
                </a:ext>
              </a:extLst>
            </p:cNvPr>
            <p:cNvSpPr/>
            <p:nvPr/>
          </p:nvSpPr>
          <p:spPr bwMode="auto">
            <a:xfrm>
              <a:off x="2541366" y="524665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macOS, or Linux</a:t>
              </a:r>
            </a:p>
          </p:txBody>
        </p:sp>
        <p:sp>
          <p:nvSpPr>
            <p:cNvPr id="86" name="Rectangle 85">
              <a:extLst>
                <a:ext uri="{FF2B5EF4-FFF2-40B4-BE49-F238E27FC236}">
                  <a16:creationId xmlns:a16="http://schemas.microsoft.com/office/drawing/2014/main" id="{0518EFF1-3F75-4F43-86BC-714761191C9A}"/>
                </a:ext>
              </a:extLst>
            </p:cNvPr>
            <p:cNvSpPr/>
            <p:nvPr/>
          </p:nvSpPr>
          <p:spPr bwMode="auto">
            <a:xfrm>
              <a:off x="2541366" y="2731517"/>
              <a:ext cx="2160000" cy="432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Local dev machine</a:t>
              </a:r>
            </a:p>
          </p:txBody>
        </p:sp>
        <p:grpSp>
          <p:nvGrpSpPr>
            <p:cNvPr id="30" name="Group 29">
              <a:extLst>
                <a:ext uri="{FF2B5EF4-FFF2-40B4-BE49-F238E27FC236}">
                  <a16:creationId xmlns:a16="http://schemas.microsoft.com/office/drawing/2014/main" id="{E838B9C1-E98C-4B8E-81BD-9DCAD83850C8}"/>
                </a:ext>
              </a:extLst>
            </p:cNvPr>
            <p:cNvGrpSpPr/>
            <p:nvPr/>
          </p:nvGrpSpPr>
          <p:grpSpPr>
            <a:xfrm>
              <a:off x="2803360" y="4318905"/>
              <a:ext cx="1636012" cy="723234"/>
              <a:chOff x="1557506" y="4464103"/>
              <a:chExt cx="980871" cy="433615"/>
            </a:xfrm>
          </p:grpSpPr>
          <p:pic>
            <p:nvPicPr>
              <p:cNvPr id="87" name="Graphic 86">
                <a:extLst>
                  <a:ext uri="{FF2B5EF4-FFF2-40B4-BE49-F238E27FC236}">
                    <a16:creationId xmlns:a16="http://schemas.microsoft.com/office/drawing/2014/main" id="{65346491-C4C9-42F3-A3D5-EEA299C19F6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7182" t="20471" r="27182" b="20471"/>
              <a:stretch/>
            </p:blipFill>
            <p:spPr>
              <a:xfrm>
                <a:off x="1557506" y="4479978"/>
                <a:ext cx="414448" cy="414448"/>
              </a:xfrm>
              <a:prstGeom prst="rect">
                <a:avLst/>
              </a:prstGeom>
            </p:spPr>
          </p:pic>
          <p:pic>
            <p:nvPicPr>
              <p:cNvPr id="88" name="Picture 87">
                <a:extLst>
                  <a:ext uri="{FF2B5EF4-FFF2-40B4-BE49-F238E27FC236}">
                    <a16:creationId xmlns:a16="http://schemas.microsoft.com/office/drawing/2014/main" id="{8205D42E-CFB5-4B31-87B4-98658F7C62A2}"/>
                  </a:ext>
                </a:extLst>
              </p:cNvPr>
              <p:cNvPicPr>
                <a:picLocks noChangeAspect="1"/>
              </p:cNvPicPr>
              <p:nvPr/>
            </p:nvPicPr>
            <p:blipFill>
              <a:blip r:embed="rId14"/>
              <a:stretch>
                <a:fillRect/>
              </a:stretch>
            </p:blipFill>
            <p:spPr>
              <a:xfrm>
                <a:off x="2034529" y="4464103"/>
                <a:ext cx="503848" cy="433615"/>
              </a:xfrm>
              <a:prstGeom prst="rect">
                <a:avLst/>
              </a:prstGeom>
            </p:spPr>
          </p:pic>
        </p:grpSp>
        <p:grpSp>
          <p:nvGrpSpPr>
            <p:cNvPr id="31" name="Group 30">
              <a:extLst>
                <a:ext uri="{FF2B5EF4-FFF2-40B4-BE49-F238E27FC236}">
                  <a16:creationId xmlns:a16="http://schemas.microsoft.com/office/drawing/2014/main" id="{80A7F983-4A83-4B77-B784-18395A36FAE0}"/>
                </a:ext>
              </a:extLst>
            </p:cNvPr>
            <p:cNvGrpSpPr/>
            <p:nvPr/>
          </p:nvGrpSpPr>
          <p:grpSpPr>
            <a:xfrm>
              <a:off x="2695702" y="5443908"/>
              <a:ext cx="1851329" cy="465034"/>
              <a:chOff x="1537933" y="5443067"/>
              <a:chExt cx="1092085" cy="274320"/>
            </a:xfrm>
          </p:grpSpPr>
          <p:pic>
            <p:nvPicPr>
              <p:cNvPr id="92" name="Graphic 91">
                <a:extLst>
                  <a:ext uri="{FF2B5EF4-FFF2-40B4-BE49-F238E27FC236}">
                    <a16:creationId xmlns:a16="http://schemas.microsoft.com/office/drawing/2014/main" id="{3F62A71A-5FEC-4B35-8B16-310EE99FC68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537933" y="5443067"/>
                <a:ext cx="274320" cy="274320"/>
              </a:xfrm>
              <a:prstGeom prst="rect">
                <a:avLst/>
              </a:prstGeom>
            </p:spPr>
          </p:pic>
          <p:pic>
            <p:nvPicPr>
              <p:cNvPr id="93" name="Graphic 92">
                <a:extLst>
                  <a:ext uri="{FF2B5EF4-FFF2-40B4-BE49-F238E27FC236}">
                    <a16:creationId xmlns:a16="http://schemas.microsoft.com/office/drawing/2014/main" id="{E3A0111E-C4F9-48EB-95F9-EDAB518EC36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910345" y="5541801"/>
                <a:ext cx="365760" cy="86319"/>
              </a:xfrm>
              <a:prstGeom prst="rect">
                <a:avLst/>
              </a:prstGeom>
            </p:spPr>
          </p:pic>
          <p:pic>
            <p:nvPicPr>
              <p:cNvPr id="94" name="Graphic 93">
                <a:extLst>
                  <a:ext uri="{FF2B5EF4-FFF2-40B4-BE49-F238E27FC236}">
                    <a16:creationId xmlns:a16="http://schemas.microsoft.com/office/drawing/2014/main" id="{DBA7F9D5-3EA1-43F2-A95F-630DEBF178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355698" y="5443067"/>
                <a:ext cx="274320" cy="274320"/>
              </a:xfrm>
              <a:prstGeom prst="rect">
                <a:avLst/>
              </a:prstGeom>
            </p:spPr>
          </p:pic>
        </p:grpSp>
        <p:pic>
          <p:nvPicPr>
            <p:cNvPr id="90" name="Graphic 89">
              <a:extLst>
                <a:ext uri="{FF2B5EF4-FFF2-40B4-BE49-F238E27FC236}">
                  <a16:creationId xmlns:a16="http://schemas.microsoft.com/office/drawing/2014/main" id="{B0DB9F4E-934F-472F-97C4-C860506FEB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3892" y="3217360"/>
              <a:ext cx="395186" cy="395186"/>
            </a:xfrm>
            <a:prstGeom prst="rect">
              <a:avLst/>
            </a:prstGeom>
          </p:spPr>
        </p:pic>
        <p:grpSp>
          <p:nvGrpSpPr>
            <p:cNvPr id="39" name="Group 38">
              <a:extLst>
                <a:ext uri="{FF2B5EF4-FFF2-40B4-BE49-F238E27FC236}">
                  <a16:creationId xmlns:a16="http://schemas.microsoft.com/office/drawing/2014/main" id="{BCE8106D-0775-4152-94EB-F07F890A34DA}"/>
                </a:ext>
              </a:extLst>
            </p:cNvPr>
            <p:cNvGrpSpPr/>
            <p:nvPr/>
          </p:nvGrpSpPr>
          <p:grpSpPr>
            <a:xfrm>
              <a:off x="3026419" y="3674677"/>
              <a:ext cx="1189894" cy="314226"/>
              <a:chOff x="3171485" y="3636577"/>
              <a:chExt cx="1189894" cy="314226"/>
            </a:xfrm>
          </p:grpSpPr>
          <p:pic>
            <p:nvPicPr>
              <p:cNvPr id="96" name="Graphic 95">
                <a:extLst>
                  <a:ext uri="{FF2B5EF4-FFF2-40B4-BE49-F238E27FC236}">
                    <a16:creationId xmlns:a16="http://schemas.microsoft.com/office/drawing/2014/main" id="{83F72650-87D1-4452-9D5B-E64F5077598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637898" y="3665267"/>
                <a:ext cx="274320" cy="268834"/>
              </a:xfrm>
              <a:prstGeom prst="rect">
                <a:avLst/>
              </a:prstGeom>
            </p:spPr>
          </p:pic>
          <p:pic>
            <p:nvPicPr>
              <p:cNvPr id="97" name="Graphic 96">
                <a:extLst>
                  <a:ext uri="{FF2B5EF4-FFF2-40B4-BE49-F238E27FC236}">
                    <a16:creationId xmlns:a16="http://schemas.microsoft.com/office/drawing/2014/main" id="{AB40A340-C96E-48FA-81FD-5EBEC20584F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171485" y="3636577"/>
                <a:ext cx="291573" cy="297524"/>
              </a:xfrm>
              <a:prstGeom prst="rect">
                <a:avLst/>
              </a:prstGeom>
            </p:spPr>
          </p:pic>
          <p:sp>
            <p:nvSpPr>
              <p:cNvPr id="98" name="Rectangle 97">
                <a:extLst>
                  <a:ext uri="{FF2B5EF4-FFF2-40B4-BE49-F238E27FC236}">
                    <a16:creationId xmlns:a16="http://schemas.microsoft.com/office/drawing/2014/main" id="{41030EBE-D192-485B-A470-F8E0665FDB8C}"/>
                  </a:ext>
                </a:extLst>
              </p:cNvPr>
              <p:cNvSpPr/>
              <p:nvPr/>
            </p:nvSpPr>
            <p:spPr bwMode="auto">
              <a:xfrm>
                <a:off x="4087059" y="3676483"/>
                <a:ext cx="274320" cy="27432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grpSp>
        <p:sp>
          <p:nvSpPr>
            <p:cNvPr id="99" name="Rectangle 98">
              <a:extLst>
                <a:ext uri="{FF2B5EF4-FFF2-40B4-BE49-F238E27FC236}">
                  <a16:creationId xmlns:a16="http://schemas.microsoft.com/office/drawing/2014/main" id="{899313ED-100B-4B12-B8EE-879187FEAC2B}"/>
                </a:ext>
              </a:extLst>
            </p:cNvPr>
            <p:cNvSpPr/>
            <p:nvPr/>
          </p:nvSpPr>
          <p:spPr bwMode="auto">
            <a:xfrm>
              <a:off x="3484206" y="3545960"/>
              <a:ext cx="274320" cy="140971"/>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ysClr val="windowText" lastClr="000000"/>
                  </a:solidFill>
                  <a:effectLst/>
                  <a:uLnTx/>
                  <a:uFillTx/>
                  <a:latin typeface="+mj-lt"/>
                  <a:ea typeface="+mn-ea"/>
                  <a:cs typeface="+mn-cs"/>
                </a:rPr>
                <a:t>+</a:t>
              </a:r>
            </a:p>
          </p:txBody>
        </p:sp>
        <p:sp>
          <p:nvSpPr>
            <p:cNvPr id="103" name="Rectangle 102">
              <a:extLst>
                <a:ext uri="{FF2B5EF4-FFF2-40B4-BE49-F238E27FC236}">
                  <a16:creationId xmlns:a16="http://schemas.microsoft.com/office/drawing/2014/main" id="{BCA50424-AA1A-4EAB-88AC-BEAF383AE02A}"/>
                </a:ext>
              </a:extLst>
            </p:cNvPr>
            <p:cNvSpPr/>
            <p:nvPr/>
          </p:nvSpPr>
          <p:spPr bwMode="auto">
            <a:xfrm>
              <a:off x="2550252" y="1525493"/>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host runtime</a:t>
              </a:r>
            </a:p>
          </p:txBody>
        </p:sp>
        <p:sp>
          <p:nvSpPr>
            <p:cNvPr id="104" name="Rectangle 103">
              <a:extLst>
                <a:ext uri="{FF2B5EF4-FFF2-40B4-BE49-F238E27FC236}">
                  <a16:creationId xmlns:a16="http://schemas.microsoft.com/office/drawing/2014/main" id="{5D353029-C25B-4F0C-B76B-320D33A34D5F}"/>
                </a:ext>
              </a:extLst>
            </p:cNvPr>
            <p:cNvSpPr/>
            <p:nvPr/>
          </p:nvSpPr>
          <p:spPr bwMode="auto">
            <a:xfrm>
              <a:off x="2552887" y="1525493"/>
              <a:ext cx="8862175" cy="456902"/>
            </a:xfrm>
            <a:prstGeom prst="rect">
              <a:avLst/>
            </a:prstGeom>
            <a:noFill/>
            <a:ln w="9525" cap="flat" cmpd="sng" algn="ctr">
              <a:solidFill>
                <a:srgbClr val="002050"/>
              </a:solidFill>
              <a:prstDash val="solid"/>
              <a:roun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BB95D9C2-DC1B-4586-BC9E-91D786918367}"/>
                </a:ext>
              </a:extLst>
            </p:cNvPr>
            <p:cNvSpPr/>
            <p:nvPr/>
          </p:nvSpPr>
          <p:spPr bwMode="auto">
            <a:xfrm>
              <a:off x="3936832" y="1525493"/>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Core Tools</a:t>
              </a:r>
            </a:p>
          </p:txBody>
        </p:sp>
        <p:sp>
          <p:nvSpPr>
            <p:cNvPr id="106" name="Rectangle 105">
              <a:extLst>
                <a:ext uri="{FF2B5EF4-FFF2-40B4-BE49-F238E27FC236}">
                  <a16:creationId xmlns:a16="http://schemas.microsoft.com/office/drawing/2014/main" id="{3A3A9BF9-C539-48EF-B92B-418EB6239860}"/>
                </a:ext>
              </a:extLst>
            </p:cNvPr>
            <p:cNvSpPr/>
            <p:nvPr/>
          </p:nvSpPr>
          <p:spPr bwMode="auto">
            <a:xfrm>
              <a:off x="5323412" y="1525493"/>
              <a:ext cx="1280160"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base Docker image</a:t>
              </a:r>
            </a:p>
          </p:txBody>
        </p:sp>
        <p:sp>
          <p:nvSpPr>
            <p:cNvPr id="107" name="Rectangle 106">
              <a:extLst>
                <a:ext uri="{FF2B5EF4-FFF2-40B4-BE49-F238E27FC236}">
                  <a16:creationId xmlns:a16="http://schemas.microsoft.com/office/drawing/2014/main" id="{052A9CDC-F03E-456A-887C-AD6997B6EE30}"/>
                </a:ext>
              </a:extLst>
            </p:cNvPr>
            <p:cNvSpPr/>
            <p:nvPr/>
          </p:nvSpPr>
          <p:spPr bwMode="auto">
            <a:xfrm>
              <a:off x="6711166" y="1525493"/>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.NET Docker image</a:t>
              </a:r>
            </a:p>
          </p:txBody>
        </p:sp>
        <p:sp>
          <p:nvSpPr>
            <p:cNvPr id="108" name="Rectangle 107">
              <a:extLst>
                <a:ext uri="{FF2B5EF4-FFF2-40B4-BE49-F238E27FC236}">
                  <a16:creationId xmlns:a16="http://schemas.microsoft.com/office/drawing/2014/main" id="{EED91973-5F60-4AFA-B8C2-B0514DEB7C46}"/>
                </a:ext>
              </a:extLst>
            </p:cNvPr>
            <p:cNvSpPr/>
            <p:nvPr/>
          </p:nvSpPr>
          <p:spPr bwMode="auto">
            <a:xfrm>
              <a:off x="8098921" y="1525493"/>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effectLst/>
                  <a:uLnTx/>
                  <a:uFillTx/>
                  <a:latin typeface="+mj-lt"/>
                  <a:ea typeface="+mn-ea"/>
                  <a:cs typeface="+mn-cs"/>
                </a:rPr>
                <a:t>Azure Functions Node Docker image</a:t>
              </a:r>
            </a:p>
          </p:txBody>
        </p:sp>
        <p:sp>
          <p:nvSpPr>
            <p:cNvPr id="109" name="Rectangle 108">
              <a:extLst>
                <a:ext uri="{FF2B5EF4-FFF2-40B4-BE49-F238E27FC236}">
                  <a16:creationId xmlns:a16="http://schemas.microsoft.com/office/drawing/2014/main" id="{FE2C3DC6-A97F-427E-A509-451F7A6FA27D}"/>
                </a:ext>
              </a:extLst>
            </p:cNvPr>
            <p:cNvSpPr/>
            <p:nvPr/>
          </p:nvSpPr>
          <p:spPr bwMode="auto">
            <a:xfrm>
              <a:off x="9081893" y="1550684"/>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t>
              </a: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cxnSp>
          <p:nvCxnSpPr>
            <p:cNvPr id="110" name="Straight Arrow Connector 109">
              <a:extLst>
                <a:ext uri="{FF2B5EF4-FFF2-40B4-BE49-F238E27FC236}">
                  <a16:creationId xmlns:a16="http://schemas.microsoft.com/office/drawing/2014/main" id="{8302396B-EC2C-4D9D-BE94-A9546F06519D}"/>
                </a:ext>
              </a:extLst>
            </p:cNvPr>
            <p:cNvCxnSpPr>
              <a:cxnSpLocks/>
            </p:cNvCxnSpPr>
            <p:nvPr/>
          </p:nvCxnSpPr>
          <p:spPr>
            <a:xfrm>
              <a:off x="3539106" y="1979986"/>
              <a:ext cx="0" cy="277540"/>
            </a:xfrm>
            <a:prstGeom prst="straightConnector1">
              <a:avLst/>
            </a:prstGeom>
            <a:noFill/>
            <a:ln w="38100" cap="flat" cmpd="sng" algn="ctr">
              <a:solidFill>
                <a:srgbClr val="D73B02"/>
              </a:solidFill>
              <a:prstDash val="solid"/>
              <a:headEnd type="none" w="lg" len="med"/>
              <a:tailEnd type="triangle"/>
            </a:ln>
            <a:effectLst/>
          </p:spPr>
        </p:cxnSp>
        <p:cxnSp>
          <p:nvCxnSpPr>
            <p:cNvPr id="111" name="Connector: Elbow 110">
              <a:extLst>
                <a:ext uri="{FF2B5EF4-FFF2-40B4-BE49-F238E27FC236}">
                  <a16:creationId xmlns:a16="http://schemas.microsoft.com/office/drawing/2014/main" id="{F8B794D1-C84E-42E7-8BF3-1DFF20C9F520}"/>
                </a:ext>
              </a:extLst>
            </p:cNvPr>
            <p:cNvCxnSpPr>
              <a:cxnSpLocks/>
              <a:endCxn id="70" idx="0"/>
            </p:cNvCxnSpPr>
            <p:nvPr/>
          </p:nvCxnSpPr>
          <p:spPr>
            <a:xfrm>
              <a:off x="3539106" y="2046448"/>
              <a:ext cx="4556267" cy="226778"/>
            </a:xfrm>
            <a:prstGeom prst="bentConnector2">
              <a:avLst/>
            </a:prstGeom>
            <a:noFill/>
            <a:ln w="38100" cap="flat" cmpd="sng" algn="ctr">
              <a:solidFill>
                <a:srgbClr val="D73B02"/>
              </a:solidFill>
              <a:prstDash val="solid"/>
              <a:headEnd type="none" w="lg" len="med"/>
              <a:tailEnd type="triangle"/>
            </a:ln>
            <a:effectLst/>
          </p:spPr>
        </p:cxnSp>
        <p:sp>
          <p:nvSpPr>
            <p:cNvPr id="113" name="Rectangle 112">
              <a:extLst>
                <a:ext uri="{FF2B5EF4-FFF2-40B4-BE49-F238E27FC236}">
                  <a16:creationId xmlns:a16="http://schemas.microsoft.com/office/drawing/2014/main" id="{D5460EDC-7ECC-459D-8F91-AE721D1086CD}"/>
                </a:ext>
              </a:extLst>
            </p:cNvPr>
            <p:cNvSpPr/>
            <p:nvPr/>
          </p:nvSpPr>
          <p:spPr bwMode="auto">
            <a:xfrm>
              <a:off x="9243254"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Premium plan</a:t>
              </a:r>
            </a:p>
          </p:txBody>
        </p:sp>
        <p:sp>
          <p:nvSpPr>
            <p:cNvPr id="114" name="Rectangle 113">
              <a:extLst>
                <a:ext uri="{FF2B5EF4-FFF2-40B4-BE49-F238E27FC236}">
                  <a16:creationId xmlns:a16="http://schemas.microsoft.com/office/drawing/2014/main" id="{E50C705F-DC47-4541-BA29-15EC9C861304}"/>
                </a:ext>
              </a:extLst>
            </p:cNvPr>
            <p:cNvSpPr/>
            <p:nvPr/>
          </p:nvSpPr>
          <p:spPr bwMode="auto">
            <a:xfrm>
              <a:off x="9243254" y="42443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828000" rIns="0" bIns="46637" numCol="1" rtlCol="0" anchor="ctr" anchorCtr="0" compatLnSpc="1">
              <a:prstTxWarp prst="textNoShape">
                <a:avLst/>
              </a:prstTxWarp>
            </a:bodyPr>
            <a:lstStyle/>
            <a:p>
              <a:pPr lvl="0" algn="ctr" defTabSz="914400">
                <a:defRPr/>
              </a:pPr>
              <a:r>
                <a:rPr lang="en-US" sz="1200" kern="0"/>
                <a:t>Code</a:t>
              </a:r>
              <a:endParaRPr lang="en-US" sz="1200" kern="0" dirty="0"/>
            </a:p>
          </p:txBody>
        </p:sp>
        <p:sp>
          <p:nvSpPr>
            <p:cNvPr id="115" name="Rectangle 114">
              <a:extLst>
                <a:ext uri="{FF2B5EF4-FFF2-40B4-BE49-F238E27FC236}">
                  <a16:creationId xmlns:a16="http://schemas.microsoft.com/office/drawing/2014/main" id="{CD1A99A6-B8A1-4D8F-9798-085C265A8B06}"/>
                </a:ext>
              </a:extLst>
            </p:cNvPr>
            <p:cNvSpPr/>
            <p:nvPr/>
          </p:nvSpPr>
          <p:spPr bwMode="auto">
            <a:xfrm>
              <a:off x="9243254" y="525401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a:t>
              </a:r>
            </a:p>
          </p:txBody>
        </p:sp>
        <p:sp>
          <p:nvSpPr>
            <p:cNvPr id="116" name="Rectangle 115">
              <a:extLst>
                <a:ext uri="{FF2B5EF4-FFF2-40B4-BE49-F238E27FC236}">
                  <a16:creationId xmlns:a16="http://schemas.microsoft.com/office/drawing/2014/main" id="{0B47D797-0011-4FF3-B322-E2A3A2354FB7}"/>
                </a:ext>
              </a:extLst>
            </p:cNvPr>
            <p:cNvSpPr/>
            <p:nvPr/>
          </p:nvSpPr>
          <p:spPr bwMode="auto">
            <a:xfrm>
              <a:off x="9243254" y="2731517"/>
              <a:ext cx="2160000" cy="432000"/>
            </a:xfrm>
            <a:prstGeom prst="rect">
              <a:avLst/>
            </a:prstGeom>
            <a:solidFill>
              <a:srgbClr val="0178D4"/>
            </a:solidFill>
            <a:ln w="10795"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118" name="Graphic 117">
              <a:extLst>
                <a:ext uri="{FF2B5EF4-FFF2-40B4-BE49-F238E27FC236}">
                  <a16:creationId xmlns:a16="http://schemas.microsoft.com/office/drawing/2014/main" id="{07E2A16C-078B-43C4-A380-B0199A870ECE}"/>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7182" t="20471" r="27182" b="20471"/>
            <a:stretch/>
          </p:blipFill>
          <p:spPr>
            <a:xfrm>
              <a:off x="9968955" y="4318649"/>
              <a:ext cx="708599" cy="708599"/>
            </a:xfrm>
            <a:prstGeom prst="rect">
              <a:avLst/>
            </a:prstGeom>
          </p:spPr>
        </p:pic>
        <p:pic>
          <p:nvPicPr>
            <p:cNvPr id="119" name="Graphic 118">
              <a:extLst>
                <a:ext uri="{FF2B5EF4-FFF2-40B4-BE49-F238E27FC236}">
                  <a16:creationId xmlns:a16="http://schemas.microsoft.com/office/drawing/2014/main" id="{7D799CFD-16B5-4D8B-BAD0-F7A40E7354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4167" y="3277175"/>
              <a:ext cx="718174" cy="718174"/>
            </a:xfrm>
            <a:prstGeom prst="rect">
              <a:avLst/>
            </a:prstGeom>
          </p:spPr>
        </p:pic>
        <p:pic>
          <p:nvPicPr>
            <p:cNvPr id="121" name="Graphic 120">
              <a:extLst>
                <a:ext uri="{FF2B5EF4-FFF2-40B4-BE49-F238E27FC236}">
                  <a16:creationId xmlns:a16="http://schemas.microsoft.com/office/drawing/2014/main" id="{6CD8E7B8-2402-4EBD-AD67-23A0622E1AA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85129" y="5469951"/>
              <a:ext cx="476250" cy="476250"/>
            </a:xfrm>
            <a:prstGeom prst="rect">
              <a:avLst/>
            </a:prstGeom>
          </p:spPr>
        </p:pic>
        <p:sp>
          <p:nvSpPr>
            <p:cNvPr id="21" name="Rectangle 20">
              <a:extLst>
                <a:ext uri="{FF2B5EF4-FFF2-40B4-BE49-F238E27FC236}">
                  <a16:creationId xmlns:a16="http://schemas.microsoft.com/office/drawing/2014/main" id="{305CB6A9-15AF-48AF-B3DD-B16F3DB6B056}"/>
                </a:ext>
              </a:extLst>
            </p:cNvPr>
            <p:cNvSpPr/>
            <p:nvPr/>
          </p:nvSpPr>
          <p:spPr bwMode="auto">
            <a:xfrm>
              <a:off x="4775329" y="316830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Consumption plan</a:t>
              </a:r>
            </a:p>
          </p:txBody>
        </p:sp>
        <p:sp>
          <p:nvSpPr>
            <p:cNvPr id="22" name="Rectangle 21">
              <a:extLst>
                <a:ext uri="{FF2B5EF4-FFF2-40B4-BE49-F238E27FC236}">
                  <a16:creationId xmlns:a16="http://schemas.microsoft.com/office/drawing/2014/main" id="{24BAD881-323A-4188-A7F4-6668F5FE0B4F}"/>
                </a:ext>
              </a:extLst>
            </p:cNvPr>
            <p:cNvSpPr/>
            <p:nvPr/>
          </p:nvSpPr>
          <p:spPr bwMode="auto">
            <a:xfrm>
              <a:off x="4775329" y="4249167"/>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Code</a:t>
              </a:r>
            </a:p>
          </p:txBody>
        </p:sp>
        <p:sp>
          <p:nvSpPr>
            <p:cNvPr id="23" name="Rectangle 22">
              <a:extLst>
                <a:ext uri="{FF2B5EF4-FFF2-40B4-BE49-F238E27FC236}">
                  <a16:creationId xmlns:a16="http://schemas.microsoft.com/office/drawing/2014/main" id="{25332E8F-3025-4DED-A71E-643BA12E6BB3}"/>
                </a:ext>
              </a:extLst>
            </p:cNvPr>
            <p:cNvSpPr/>
            <p:nvPr/>
          </p:nvSpPr>
          <p:spPr bwMode="auto">
            <a:xfrm>
              <a:off x="4775329" y="5247666"/>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t>Windows or Linux</a:t>
              </a:r>
            </a:p>
          </p:txBody>
        </p:sp>
        <p:sp>
          <p:nvSpPr>
            <p:cNvPr id="24" name="Rectangle 23">
              <a:extLst>
                <a:ext uri="{FF2B5EF4-FFF2-40B4-BE49-F238E27FC236}">
                  <a16:creationId xmlns:a16="http://schemas.microsoft.com/office/drawing/2014/main" id="{B31EDC99-51BD-4DAF-9CE1-A69F8910CBF8}"/>
                </a:ext>
              </a:extLst>
            </p:cNvPr>
            <p:cNvSpPr/>
            <p:nvPr/>
          </p:nvSpPr>
          <p:spPr bwMode="auto">
            <a:xfrm>
              <a:off x="4775329" y="2731517"/>
              <a:ext cx="2160000" cy="432000"/>
            </a:xfrm>
            <a:prstGeom prst="rect">
              <a:avLst/>
            </a:prstGeom>
            <a:solidFill>
              <a:srgbClr val="0178D4"/>
            </a:solidFill>
            <a:ln w="12700" cap="flat" cmpd="sng" algn="ctr">
              <a:solidFill>
                <a:srgbClr val="01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Azure Functions service</a:t>
              </a:r>
            </a:p>
          </p:txBody>
        </p:sp>
        <p:pic>
          <p:nvPicPr>
            <p:cNvPr id="27" name="Graphic 26">
              <a:extLst>
                <a:ext uri="{FF2B5EF4-FFF2-40B4-BE49-F238E27FC236}">
                  <a16:creationId xmlns:a16="http://schemas.microsoft.com/office/drawing/2014/main" id="{B625B303-12CE-4A5A-A9CA-B547F550AE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61252" y="3314412"/>
              <a:ext cx="563105" cy="563105"/>
            </a:xfrm>
            <a:prstGeom prst="rect">
              <a:avLst/>
            </a:prstGeom>
          </p:spPr>
        </p:pic>
        <p:pic>
          <p:nvPicPr>
            <p:cNvPr id="122" name="Graphic 121">
              <a:extLst>
                <a:ext uri="{FF2B5EF4-FFF2-40B4-BE49-F238E27FC236}">
                  <a16:creationId xmlns:a16="http://schemas.microsoft.com/office/drawing/2014/main" id="{3A82BD18-B9D2-4E4A-8200-6A21BAF354B7}"/>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7182" t="20471" r="27182" b="20471"/>
            <a:stretch/>
          </p:blipFill>
          <p:spPr>
            <a:xfrm>
              <a:off x="5501030" y="4318649"/>
              <a:ext cx="708599" cy="708599"/>
            </a:xfrm>
            <a:prstGeom prst="rect">
              <a:avLst/>
            </a:prstGeom>
          </p:spPr>
        </p:pic>
        <p:grpSp>
          <p:nvGrpSpPr>
            <p:cNvPr id="125" name="Group 124">
              <a:extLst>
                <a:ext uri="{FF2B5EF4-FFF2-40B4-BE49-F238E27FC236}">
                  <a16:creationId xmlns:a16="http://schemas.microsoft.com/office/drawing/2014/main" id="{2F3D58A5-F3F4-43AA-95A7-16833C1A123C}"/>
                </a:ext>
              </a:extLst>
            </p:cNvPr>
            <p:cNvGrpSpPr/>
            <p:nvPr/>
          </p:nvGrpSpPr>
          <p:grpSpPr>
            <a:xfrm>
              <a:off x="5244811" y="5368485"/>
              <a:ext cx="1351626" cy="610187"/>
              <a:chOff x="4183524" y="5381038"/>
              <a:chExt cx="919121" cy="414934"/>
            </a:xfrm>
          </p:grpSpPr>
          <p:pic>
            <p:nvPicPr>
              <p:cNvPr id="126" name="Graphic 125">
                <a:extLst>
                  <a:ext uri="{FF2B5EF4-FFF2-40B4-BE49-F238E27FC236}">
                    <a16:creationId xmlns:a16="http://schemas.microsoft.com/office/drawing/2014/main" id="{6C2DD6FD-68EF-47C4-8C42-87BF341335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183524" y="5410568"/>
                <a:ext cx="355875" cy="355875"/>
              </a:xfrm>
              <a:prstGeom prst="rect">
                <a:avLst/>
              </a:prstGeom>
            </p:spPr>
          </p:pic>
          <p:pic>
            <p:nvPicPr>
              <p:cNvPr id="127" name="Graphic 126">
                <a:extLst>
                  <a:ext uri="{FF2B5EF4-FFF2-40B4-BE49-F238E27FC236}">
                    <a16:creationId xmlns:a16="http://schemas.microsoft.com/office/drawing/2014/main" id="{C63A3609-6991-4915-A0DC-AD48D45723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87711" y="5381038"/>
                <a:ext cx="414934" cy="414934"/>
              </a:xfrm>
              <a:prstGeom prst="rect">
                <a:avLst/>
              </a:prstGeom>
            </p:spPr>
          </p:pic>
        </p:grpSp>
        <p:grpSp>
          <p:nvGrpSpPr>
            <p:cNvPr id="128" name="Group 127">
              <a:extLst>
                <a:ext uri="{FF2B5EF4-FFF2-40B4-BE49-F238E27FC236}">
                  <a16:creationId xmlns:a16="http://schemas.microsoft.com/office/drawing/2014/main" id="{DE433107-994F-45EF-BEDB-4CF3DE3BB09A}"/>
                </a:ext>
              </a:extLst>
            </p:cNvPr>
            <p:cNvGrpSpPr/>
            <p:nvPr/>
          </p:nvGrpSpPr>
          <p:grpSpPr>
            <a:xfrm>
              <a:off x="7271286" y="4303678"/>
              <a:ext cx="1636012" cy="723234"/>
              <a:chOff x="1557506" y="4464103"/>
              <a:chExt cx="980871" cy="433615"/>
            </a:xfrm>
          </p:grpSpPr>
          <p:pic>
            <p:nvPicPr>
              <p:cNvPr id="129" name="Graphic 128">
                <a:extLst>
                  <a:ext uri="{FF2B5EF4-FFF2-40B4-BE49-F238E27FC236}">
                    <a16:creationId xmlns:a16="http://schemas.microsoft.com/office/drawing/2014/main" id="{96E5E96D-7D9F-46F4-8E88-8242F9FD62F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7182" t="20471" r="27182" b="20471"/>
              <a:stretch/>
            </p:blipFill>
            <p:spPr>
              <a:xfrm>
                <a:off x="1557506" y="4479978"/>
                <a:ext cx="414448" cy="414448"/>
              </a:xfrm>
              <a:prstGeom prst="rect">
                <a:avLst/>
              </a:prstGeom>
            </p:spPr>
          </p:pic>
          <p:pic>
            <p:nvPicPr>
              <p:cNvPr id="130" name="Picture 129">
                <a:extLst>
                  <a:ext uri="{FF2B5EF4-FFF2-40B4-BE49-F238E27FC236}">
                    <a16:creationId xmlns:a16="http://schemas.microsoft.com/office/drawing/2014/main" id="{C2AE5B84-3703-4F66-9356-278637997020}"/>
                  </a:ext>
                </a:extLst>
              </p:cNvPr>
              <p:cNvPicPr>
                <a:picLocks noChangeAspect="1"/>
              </p:cNvPicPr>
              <p:nvPr/>
            </p:nvPicPr>
            <p:blipFill>
              <a:blip r:embed="rId14"/>
              <a:stretch>
                <a:fillRect/>
              </a:stretch>
            </p:blipFill>
            <p:spPr>
              <a:xfrm>
                <a:off x="2034529" y="4464103"/>
                <a:ext cx="503848" cy="433615"/>
              </a:xfrm>
              <a:prstGeom prst="rect">
                <a:avLst/>
              </a:prstGeom>
            </p:spPr>
          </p:pic>
        </p:grpSp>
        <p:sp>
          <p:nvSpPr>
            <p:cNvPr id="56" name="Rectangle 55">
              <a:extLst>
                <a:ext uri="{FF2B5EF4-FFF2-40B4-BE49-F238E27FC236}">
                  <a16:creationId xmlns:a16="http://schemas.microsoft.com/office/drawing/2014/main" id="{556CA686-BA97-42CC-8906-DA085252B9EF}"/>
                </a:ext>
              </a:extLst>
            </p:cNvPr>
            <p:cNvSpPr/>
            <p:nvPr/>
          </p:nvSpPr>
          <p:spPr bwMode="auto">
            <a:xfrm>
              <a:off x="776583" y="3453487"/>
              <a:ext cx="1548000" cy="530333"/>
            </a:xfrm>
            <a:prstGeom prst="rect">
              <a:avLst/>
            </a:prstGeom>
            <a:solidFill>
              <a:srgbClr val="004B5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t>Platform</a:t>
              </a:r>
            </a:p>
          </p:txBody>
        </p:sp>
        <p:sp>
          <p:nvSpPr>
            <p:cNvPr id="131" name="Rectangle 130">
              <a:extLst>
                <a:ext uri="{FF2B5EF4-FFF2-40B4-BE49-F238E27FC236}">
                  <a16:creationId xmlns:a16="http://schemas.microsoft.com/office/drawing/2014/main" id="{D194B1DC-DC7A-4ABA-A1B9-E8A3A125C311}"/>
                </a:ext>
              </a:extLst>
            </p:cNvPr>
            <p:cNvSpPr/>
            <p:nvPr/>
          </p:nvSpPr>
          <p:spPr bwMode="auto">
            <a:xfrm>
              <a:off x="776583" y="4406300"/>
              <a:ext cx="1548000" cy="530333"/>
            </a:xfrm>
            <a:prstGeom prst="rect">
              <a:avLst/>
            </a:prstGeom>
            <a:solidFill>
              <a:srgbClr val="01BCF3"/>
            </a:solidFill>
            <a:ln>
              <a:solidFill>
                <a:srgbClr val="01BC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tx1"/>
                  </a:solidFill>
                </a:rPr>
                <a:t>App delivery</a:t>
              </a:r>
            </a:p>
          </p:txBody>
        </p:sp>
        <p:sp>
          <p:nvSpPr>
            <p:cNvPr id="132" name="Rectangle 131">
              <a:extLst>
                <a:ext uri="{FF2B5EF4-FFF2-40B4-BE49-F238E27FC236}">
                  <a16:creationId xmlns:a16="http://schemas.microsoft.com/office/drawing/2014/main" id="{B6B7806A-D888-4CDB-86EA-820F3A70A854}"/>
                </a:ext>
              </a:extLst>
            </p:cNvPr>
            <p:cNvSpPr/>
            <p:nvPr/>
          </p:nvSpPr>
          <p:spPr bwMode="auto">
            <a:xfrm>
              <a:off x="776583" y="5423739"/>
              <a:ext cx="1548000" cy="530333"/>
            </a:xfrm>
            <a:prstGeom prst="rect">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bg1"/>
                  </a:solidFill>
                </a:rPr>
                <a:t>OS</a:t>
              </a:r>
            </a:p>
          </p:txBody>
        </p:sp>
        <p:pic>
          <p:nvPicPr>
            <p:cNvPr id="4" name="Graphic 3">
              <a:extLst>
                <a:ext uri="{FF2B5EF4-FFF2-40B4-BE49-F238E27FC236}">
                  <a16:creationId xmlns:a16="http://schemas.microsoft.com/office/drawing/2014/main" id="{C5BE8486-B7EC-4181-AFEB-9CD78ECAC69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168837" y="3314411"/>
              <a:ext cx="589363" cy="589363"/>
            </a:xfrm>
            <a:prstGeom prst="rect">
              <a:avLst/>
            </a:prstGeom>
          </p:spPr>
        </p:pic>
      </p:grpSp>
    </p:spTree>
    <p:extLst>
      <p:ext uri="{BB962C8B-B14F-4D97-AF65-F5344CB8AC3E}">
        <p14:creationId xmlns:p14="http://schemas.microsoft.com/office/powerpoint/2010/main" val="154465808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22E0A-7C8A-4D26-BDD7-FB8FF51B4306}"/>
              </a:ext>
            </a:extLst>
          </p:cNvPr>
          <p:cNvSpPr>
            <a:spLocks noGrp="1"/>
          </p:cNvSpPr>
          <p:nvPr>
            <p:ph type="title"/>
          </p:nvPr>
        </p:nvSpPr>
        <p:spPr/>
        <p:txBody>
          <a:bodyPr/>
          <a:lstStyle/>
          <a:p>
            <a:r>
              <a:rPr lang="en-US" dirty="0"/>
              <a:t>Azure Functions hosting (continued)</a:t>
            </a:r>
          </a:p>
        </p:txBody>
      </p:sp>
      <p:grpSp>
        <p:nvGrpSpPr>
          <p:cNvPr id="3" name="Group 2" descr="The diagram depicts how Azure functions can be hosted on additional hosts by using the Azure Functions Docker container images.">
            <a:extLst>
              <a:ext uri="{FF2B5EF4-FFF2-40B4-BE49-F238E27FC236}">
                <a16:creationId xmlns:a16="http://schemas.microsoft.com/office/drawing/2014/main" id="{8545EEF0-9494-4939-B9C8-E79F3886DF92}"/>
              </a:ext>
            </a:extLst>
          </p:cNvPr>
          <p:cNvGrpSpPr/>
          <p:nvPr/>
        </p:nvGrpSpPr>
        <p:grpSpPr>
          <a:xfrm>
            <a:off x="794138" y="1067918"/>
            <a:ext cx="10653210" cy="5194251"/>
            <a:chOff x="794138" y="1067918"/>
            <a:chExt cx="10653210" cy="5194251"/>
          </a:xfrm>
        </p:grpSpPr>
        <p:sp>
          <p:nvSpPr>
            <p:cNvPr id="70" name="Rectangle 69">
              <a:extLst>
                <a:ext uri="{FF2B5EF4-FFF2-40B4-BE49-F238E27FC236}">
                  <a16:creationId xmlns:a16="http://schemas.microsoft.com/office/drawing/2014/main" id="{54BA4336-2991-44E1-B0FE-D8A9009AF38C}"/>
                </a:ext>
              </a:extLst>
            </p:cNvPr>
            <p:cNvSpPr/>
            <p:nvPr/>
          </p:nvSpPr>
          <p:spPr bwMode="auto">
            <a:xfrm>
              <a:off x="2509402" y="2274525"/>
              <a:ext cx="8937944" cy="396000"/>
            </a:xfrm>
            <a:prstGeom prst="rect">
              <a:avLst/>
            </a:prstGeom>
            <a:solidFill>
              <a:srgbClr val="0078D4"/>
            </a:solidFill>
            <a:ln w="10795"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mj-lt"/>
                  <a:ea typeface="+mn-ea"/>
                  <a:cs typeface="+mn-cs"/>
                </a:rPr>
                <a:t>Hosting</a:t>
              </a:r>
            </a:p>
          </p:txBody>
        </p:sp>
        <p:sp>
          <p:nvSpPr>
            <p:cNvPr id="103" name="Rectangle 102">
              <a:extLst>
                <a:ext uri="{FF2B5EF4-FFF2-40B4-BE49-F238E27FC236}">
                  <a16:creationId xmlns:a16="http://schemas.microsoft.com/office/drawing/2014/main" id="{BCA50424-AA1A-4EAB-88AC-BEAF383AE02A}"/>
                </a:ext>
              </a:extLst>
            </p:cNvPr>
            <p:cNvSpPr/>
            <p:nvPr/>
          </p:nvSpPr>
          <p:spPr bwMode="auto">
            <a:xfrm>
              <a:off x="2569520" y="1540846"/>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host runtime</a:t>
              </a:r>
            </a:p>
          </p:txBody>
        </p:sp>
        <p:sp>
          <p:nvSpPr>
            <p:cNvPr id="104" name="Rectangle 103">
              <a:extLst>
                <a:ext uri="{FF2B5EF4-FFF2-40B4-BE49-F238E27FC236}">
                  <a16:creationId xmlns:a16="http://schemas.microsoft.com/office/drawing/2014/main" id="{5D353029-C25B-4F0C-B76B-320D33A34D5F}"/>
                </a:ext>
              </a:extLst>
            </p:cNvPr>
            <p:cNvSpPr/>
            <p:nvPr/>
          </p:nvSpPr>
          <p:spPr bwMode="auto">
            <a:xfrm>
              <a:off x="2509402" y="1540846"/>
              <a:ext cx="8937944" cy="456902"/>
            </a:xfrm>
            <a:prstGeom prst="rect">
              <a:avLst/>
            </a:prstGeom>
            <a:noFill/>
            <a:ln w="9525" cap="flat" cmpd="sng" algn="ctr">
              <a:solidFill>
                <a:srgbClr val="002050"/>
              </a:solidFill>
              <a:prstDash val="solid"/>
              <a:roun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5" name="Rectangle 104">
              <a:extLst>
                <a:ext uri="{FF2B5EF4-FFF2-40B4-BE49-F238E27FC236}">
                  <a16:creationId xmlns:a16="http://schemas.microsoft.com/office/drawing/2014/main" id="{BB95D9C2-DC1B-4586-BC9E-91D786918367}"/>
                </a:ext>
              </a:extLst>
            </p:cNvPr>
            <p:cNvSpPr/>
            <p:nvPr/>
          </p:nvSpPr>
          <p:spPr bwMode="auto">
            <a:xfrm>
              <a:off x="3775406" y="1540846"/>
              <a:ext cx="1278986"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Core Tools</a:t>
              </a:r>
            </a:p>
          </p:txBody>
        </p:sp>
        <p:sp>
          <p:nvSpPr>
            <p:cNvPr id="106" name="Rectangle 105">
              <a:extLst>
                <a:ext uri="{FF2B5EF4-FFF2-40B4-BE49-F238E27FC236}">
                  <a16:creationId xmlns:a16="http://schemas.microsoft.com/office/drawing/2014/main" id="{3A3A9BF9-C539-48EF-B92B-418EB6239860}"/>
                </a:ext>
              </a:extLst>
            </p:cNvPr>
            <p:cNvSpPr/>
            <p:nvPr/>
          </p:nvSpPr>
          <p:spPr bwMode="auto">
            <a:xfrm>
              <a:off x="5190841" y="1540846"/>
              <a:ext cx="1280160"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base Docker image</a:t>
              </a:r>
            </a:p>
          </p:txBody>
        </p:sp>
        <p:sp>
          <p:nvSpPr>
            <p:cNvPr id="107" name="Rectangle 106">
              <a:extLst>
                <a:ext uri="{FF2B5EF4-FFF2-40B4-BE49-F238E27FC236}">
                  <a16:creationId xmlns:a16="http://schemas.microsoft.com/office/drawing/2014/main" id="{052A9CDC-F03E-456A-887C-AD6997B6EE30}"/>
                </a:ext>
              </a:extLst>
            </p:cNvPr>
            <p:cNvSpPr/>
            <p:nvPr/>
          </p:nvSpPr>
          <p:spPr bwMode="auto">
            <a:xfrm>
              <a:off x="6607451"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.NET Docker image</a:t>
              </a:r>
            </a:p>
          </p:txBody>
        </p:sp>
        <p:sp>
          <p:nvSpPr>
            <p:cNvPr id="108" name="Rectangle 107">
              <a:extLst>
                <a:ext uri="{FF2B5EF4-FFF2-40B4-BE49-F238E27FC236}">
                  <a16:creationId xmlns:a16="http://schemas.microsoft.com/office/drawing/2014/main" id="{EED91973-5F60-4AFA-B8C2-B0514DEB7C46}"/>
                </a:ext>
              </a:extLst>
            </p:cNvPr>
            <p:cNvSpPr/>
            <p:nvPr/>
          </p:nvSpPr>
          <p:spPr bwMode="auto">
            <a:xfrm>
              <a:off x="8043111"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rgbClr val="1A1A1A"/>
                  </a:solidFill>
                  <a:effectLst/>
                  <a:uLnTx/>
                  <a:uFillTx/>
                  <a:latin typeface="+mj-lt"/>
                  <a:ea typeface="+mn-ea"/>
                  <a:cs typeface="+mn-cs"/>
                </a:rPr>
                <a:t>Azure Functions Node Docker image</a:t>
              </a:r>
            </a:p>
          </p:txBody>
        </p:sp>
        <p:sp>
          <p:nvSpPr>
            <p:cNvPr id="109" name="Rectangle 108">
              <a:extLst>
                <a:ext uri="{FF2B5EF4-FFF2-40B4-BE49-F238E27FC236}">
                  <a16:creationId xmlns:a16="http://schemas.microsoft.com/office/drawing/2014/main" id="{FE2C3DC6-A97F-427E-A509-451F7A6FA27D}"/>
                </a:ext>
              </a:extLst>
            </p:cNvPr>
            <p:cNvSpPr/>
            <p:nvPr/>
          </p:nvSpPr>
          <p:spPr bwMode="auto">
            <a:xfrm>
              <a:off x="9001384" y="1540846"/>
              <a:ext cx="1280161" cy="456902"/>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solidFill>
                    <a:sysClr val="windowText" lastClr="000000"/>
                  </a:solidFill>
                  <a:effectLst/>
                  <a:uLnTx/>
                  <a:uFillTx/>
                  <a:latin typeface="Segoe UI"/>
                  <a:ea typeface="+mn-ea"/>
                  <a:cs typeface="+mn-cs"/>
                </a:rPr>
                <a:t>●●●</a:t>
              </a:r>
              <a:endParaRPr kumimoji="0" lang="en-US" sz="1100" b="0" i="0" u="none" strike="noStrike" kern="0" cap="none" spc="0" normalizeH="0" baseline="0" noProof="0" dirty="0">
                <a:ln>
                  <a:noFill/>
                </a:ln>
                <a:solidFill>
                  <a:srgbClr val="1A1A1A"/>
                </a:solidFill>
                <a:effectLst/>
                <a:uLnTx/>
                <a:uFillTx/>
                <a:latin typeface="Segoe UI"/>
                <a:ea typeface="+mn-ea"/>
                <a:cs typeface="+mn-cs"/>
              </a:endParaRPr>
            </a:p>
          </p:txBody>
        </p:sp>
        <p:cxnSp>
          <p:nvCxnSpPr>
            <p:cNvPr id="111" name="Connector: Elbow 110">
              <a:extLst>
                <a:ext uri="{FF2B5EF4-FFF2-40B4-BE49-F238E27FC236}">
                  <a16:creationId xmlns:a16="http://schemas.microsoft.com/office/drawing/2014/main" id="{F8B794D1-C84E-42E7-8BF3-1DFF20C9F520}"/>
                </a:ext>
              </a:extLst>
            </p:cNvPr>
            <p:cNvCxnSpPr>
              <a:cxnSpLocks/>
              <a:endCxn id="70" idx="0"/>
            </p:cNvCxnSpPr>
            <p:nvPr/>
          </p:nvCxnSpPr>
          <p:spPr>
            <a:xfrm>
              <a:off x="3213510" y="2114550"/>
              <a:ext cx="3764864" cy="159975"/>
            </a:xfrm>
            <a:prstGeom prst="bentConnector2">
              <a:avLst/>
            </a:prstGeom>
            <a:noFill/>
            <a:ln w="38100" cap="flat" cmpd="sng" algn="ctr">
              <a:solidFill>
                <a:srgbClr val="D73B02"/>
              </a:solidFill>
              <a:prstDash val="solid"/>
              <a:headEnd type="none" w="lg" len="med"/>
              <a:tailEnd type="triangle"/>
            </a:ln>
            <a:effectLst/>
          </p:spPr>
        </p:cxnSp>
        <p:sp>
          <p:nvSpPr>
            <p:cNvPr id="33" name="Rectangle 32">
              <a:extLst>
                <a:ext uri="{FF2B5EF4-FFF2-40B4-BE49-F238E27FC236}">
                  <a16:creationId xmlns:a16="http://schemas.microsoft.com/office/drawing/2014/main" id="{853F5106-0448-49F1-97B0-97DB6969E51C}"/>
                </a:ext>
              </a:extLst>
            </p:cNvPr>
            <p:cNvSpPr/>
            <p:nvPr/>
          </p:nvSpPr>
          <p:spPr bwMode="auto">
            <a:xfrm>
              <a:off x="9287348"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App Service on Azure Stack</a:t>
              </a:r>
            </a:p>
          </p:txBody>
        </p:sp>
        <p:sp>
          <p:nvSpPr>
            <p:cNvPr id="34" name="Rectangle 33">
              <a:extLst>
                <a:ext uri="{FF2B5EF4-FFF2-40B4-BE49-F238E27FC236}">
                  <a16:creationId xmlns:a16="http://schemas.microsoft.com/office/drawing/2014/main" id="{7A4DC28D-A877-4469-9338-2880969EBB61}"/>
                </a:ext>
              </a:extLst>
            </p:cNvPr>
            <p:cNvSpPr/>
            <p:nvPr/>
          </p:nvSpPr>
          <p:spPr bwMode="auto">
            <a:xfrm>
              <a:off x="9287348"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Code</a:t>
              </a:r>
              <a:endParaRPr lang="en-US" sz="1200" kern="0" dirty="0">
                <a:gradFill>
                  <a:gsLst>
                    <a:gs pos="2917">
                      <a:srgbClr val="1A1A1A"/>
                    </a:gs>
                    <a:gs pos="30000">
                      <a:srgbClr val="1A1A1A"/>
                    </a:gs>
                  </a:gsLst>
                  <a:lin ang="5400000" scaled="0"/>
                </a:gradFill>
              </a:endParaRPr>
            </a:p>
          </p:txBody>
        </p:sp>
        <p:sp>
          <p:nvSpPr>
            <p:cNvPr id="35" name="Rectangle 34">
              <a:extLst>
                <a:ext uri="{FF2B5EF4-FFF2-40B4-BE49-F238E27FC236}">
                  <a16:creationId xmlns:a16="http://schemas.microsoft.com/office/drawing/2014/main" id="{2C7420A8-ED80-42B6-BFB1-5DE4CE03A2D1}"/>
                </a:ext>
              </a:extLst>
            </p:cNvPr>
            <p:cNvSpPr/>
            <p:nvPr/>
          </p:nvSpPr>
          <p:spPr bwMode="auto">
            <a:xfrm>
              <a:off x="9287348"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Windows</a:t>
              </a:r>
              <a:endParaRPr lang="en-US" sz="1200" kern="0" dirty="0">
                <a:gradFill>
                  <a:gsLst>
                    <a:gs pos="2917">
                      <a:srgbClr val="1A1A1A"/>
                    </a:gs>
                    <a:gs pos="30000">
                      <a:srgbClr val="1A1A1A"/>
                    </a:gs>
                  </a:gsLst>
                  <a:lin ang="5400000" scaled="0"/>
                </a:gradFill>
              </a:endParaRPr>
            </a:p>
          </p:txBody>
        </p:sp>
        <p:sp>
          <p:nvSpPr>
            <p:cNvPr id="36" name="Rectangle 35">
              <a:extLst>
                <a:ext uri="{FF2B5EF4-FFF2-40B4-BE49-F238E27FC236}">
                  <a16:creationId xmlns:a16="http://schemas.microsoft.com/office/drawing/2014/main" id="{7CA9FBC5-B50C-4536-86A2-B07C631A50B9}"/>
                </a:ext>
              </a:extLst>
            </p:cNvPr>
            <p:cNvSpPr/>
            <p:nvPr/>
          </p:nvSpPr>
          <p:spPr bwMode="auto">
            <a:xfrm>
              <a:off x="9287348" y="2773862"/>
              <a:ext cx="2160000" cy="396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kern="0" dirty="0">
                  <a:gradFill>
                    <a:gsLst>
                      <a:gs pos="40075">
                        <a:srgbClr val="FFFFFF"/>
                      </a:gs>
                      <a:gs pos="30000">
                        <a:srgbClr val="FFFFFF"/>
                      </a:gs>
                    </a:gsLst>
                    <a:lin ang="5400000" scaled="0"/>
                  </a:gradFill>
                  <a:latin typeface="+mj-lt"/>
                </a:rPr>
                <a:t>On-premises</a:t>
              </a:r>
            </a:p>
          </p:txBody>
        </p:sp>
        <p:pic>
          <p:nvPicPr>
            <p:cNvPr id="42" name="Graphic 41">
              <a:extLst>
                <a:ext uri="{FF2B5EF4-FFF2-40B4-BE49-F238E27FC236}">
                  <a16:creationId xmlns:a16="http://schemas.microsoft.com/office/drawing/2014/main" id="{8E4C5DCE-9348-46A8-874A-B109455AB0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20594" y="3282553"/>
              <a:ext cx="493509" cy="493509"/>
            </a:xfrm>
            <a:prstGeom prst="rect">
              <a:avLst/>
            </a:prstGeom>
          </p:spPr>
        </p:pic>
        <p:pic>
          <p:nvPicPr>
            <p:cNvPr id="99" name="Graphic 98">
              <a:extLst>
                <a:ext uri="{FF2B5EF4-FFF2-40B4-BE49-F238E27FC236}">
                  <a16:creationId xmlns:a16="http://schemas.microsoft.com/office/drawing/2014/main" id="{787ADF51-5775-4BB2-A9B4-9913A95971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29223" y="5388374"/>
              <a:ext cx="476250" cy="476250"/>
            </a:xfrm>
            <a:prstGeom prst="rect">
              <a:avLst/>
            </a:prstGeom>
          </p:spPr>
        </p:pic>
        <p:pic>
          <p:nvPicPr>
            <p:cNvPr id="100" name="Graphic 99">
              <a:extLst>
                <a:ext uri="{FF2B5EF4-FFF2-40B4-BE49-F238E27FC236}">
                  <a16:creationId xmlns:a16="http://schemas.microsoft.com/office/drawing/2014/main" id="{9E5CA4AF-7EE9-437C-AD47-40333A6258DA}"/>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27182" t="20471" r="27182" b="20471"/>
            <a:stretch/>
          </p:blipFill>
          <p:spPr>
            <a:xfrm>
              <a:off x="10013049" y="4265851"/>
              <a:ext cx="708599" cy="708599"/>
            </a:xfrm>
            <a:prstGeom prst="rect">
              <a:avLst/>
            </a:prstGeom>
          </p:spPr>
        </p:pic>
        <p:sp>
          <p:nvSpPr>
            <p:cNvPr id="57" name="Rectangle 56">
              <a:extLst>
                <a:ext uri="{FF2B5EF4-FFF2-40B4-BE49-F238E27FC236}">
                  <a16:creationId xmlns:a16="http://schemas.microsoft.com/office/drawing/2014/main" id="{0F24F945-C514-4AFF-8E5F-05906CD7D36F}"/>
                </a:ext>
              </a:extLst>
            </p:cNvPr>
            <p:cNvSpPr/>
            <p:nvPr/>
          </p:nvSpPr>
          <p:spPr bwMode="auto">
            <a:xfrm>
              <a:off x="7028032"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dirty="0">
                  <a:gradFill>
                    <a:gsLst>
                      <a:gs pos="2917">
                        <a:srgbClr val="1A1A1A"/>
                      </a:gs>
                      <a:gs pos="30000">
                        <a:srgbClr val="1A1A1A"/>
                      </a:gs>
                    </a:gsLst>
                    <a:lin ang="5400000" scaled="0"/>
                  </a:gradFill>
                </a:rPr>
                <a:t>K8s, raw VMs, &amp; more</a:t>
              </a:r>
            </a:p>
          </p:txBody>
        </p:sp>
        <p:sp>
          <p:nvSpPr>
            <p:cNvPr id="58" name="Rectangle 57">
              <a:extLst>
                <a:ext uri="{FF2B5EF4-FFF2-40B4-BE49-F238E27FC236}">
                  <a16:creationId xmlns:a16="http://schemas.microsoft.com/office/drawing/2014/main" id="{7A1C2B37-E89A-48E5-8AEC-5D4CCEA29D50}"/>
                </a:ext>
              </a:extLst>
            </p:cNvPr>
            <p:cNvSpPr/>
            <p:nvPr/>
          </p:nvSpPr>
          <p:spPr bwMode="auto">
            <a:xfrm>
              <a:off x="7028032"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Container</a:t>
              </a:r>
              <a:endParaRPr lang="en-US" sz="1200" kern="0" dirty="0">
                <a:gradFill>
                  <a:gsLst>
                    <a:gs pos="2917">
                      <a:srgbClr val="1A1A1A"/>
                    </a:gs>
                    <a:gs pos="30000">
                      <a:srgbClr val="1A1A1A"/>
                    </a:gs>
                  </a:gsLst>
                  <a:lin ang="5400000" scaled="0"/>
                </a:gradFill>
              </a:endParaRPr>
            </a:p>
          </p:txBody>
        </p:sp>
        <p:sp>
          <p:nvSpPr>
            <p:cNvPr id="59" name="Rectangle 58">
              <a:extLst>
                <a:ext uri="{FF2B5EF4-FFF2-40B4-BE49-F238E27FC236}">
                  <a16:creationId xmlns:a16="http://schemas.microsoft.com/office/drawing/2014/main" id="{B27AA0E1-52A3-4CB4-A860-3F1B7D03A5CE}"/>
                </a:ext>
              </a:extLst>
            </p:cNvPr>
            <p:cNvSpPr/>
            <p:nvPr/>
          </p:nvSpPr>
          <p:spPr bwMode="auto">
            <a:xfrm>
              <a:off x="7028032"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Linux</a:t>
              </a:r>
              <a:endParaRPr lang="en-US" sz="1200" kern="0" dirty="0">
                <a:gradFill>
                  <a:gsLst>
                    <a:gs pos="2917">
                      <a:srgbClr val="1A1A1A"/>
                    </a:gs>
                    <a:gs pos="30000">
                      <a:srgbClr val="1A1A1A"/>
                    </a:gs>
                  </a:gsLst>
                  <a:lin ang="5400000" scaled="0"/>
                </a:gradFill>
              </a:endParaRPr>
            </a:p>
          </p:txBody>
        </p:sp>
        <p:sp>
          <p:nvSpPr>
            <p:cNvPr id="60" name="Rectangle 59">
              <a:extLst>
                <a:ext uri="{FF2B5EF4-FFF2-40B4-BE49-F238E27FC236}">
                  <a16:creationId xmlns:a16="http://schemas.microsoft.com/office/drawing/2014/main" id="{CE603248-2EA7-48A9-A916-E86BB14D34AB}"/>
                </a:ext>
              </a:extLst>
            </p:cNvPr>
            <p:cNvSpPr/>
            <p:nvPr/>
          </p:nvSpPr>
          <p:spPr bwMode="auto">
            <a:xfrm>
              <a:off x="7028032" y="2773862"/>
              <a:ext cx="2160000" cy="396000"/>
            </a:xfrm>
            <a:prstGeom prst="rect">
              <a:avLst/>
            </a:prstGeom>
            <a:solidFill>
              <a:srgbClr val="5B2D90"/>
            </a:solidFill>
            <a:ln w="12700" cap="flat" cmpd="sng" algn="ctr">
              <a:solidFill>
                <a:srgbClr val="5B2D9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kern="0">
                  <a:gradFill>
                    <a:gsLst>
                      <a:gs pos="40075">
                        <a:srgbClr val="FFFFFF"/>
                      </a:gs>
                      <a:gs pos="30000">
                        <a:srgbClr val="FFFFFF"/>
                      </a:gs>
                    </a:gsLst>
                    <a:lin ang="5400000" scaled="0"/>
                  </a:gradFill>
                  <a:latin typeface="+mj-lt"/>
                </a:rPr>
                <a:t>Non-Azure hosts</a:t>
              </a:r>
            </a:p>
          </p:txBody>
        </p:sp>
        <p:pic>
          <p:nvPicPr>
            <p:cNvPr id="65" name="Picture 64" descr="A close up of a logo&#10;&#10;Description generated with very high confidence">
              <a:extLst>
                <a:ext uri="{FF2B5EF4-FFF2-40B4-BE49-F238E27FC236}">
                  <a16:creationId xmlns:a16="http://schemas.microsoft.com/office/drawing/2014/main" id="{C1569F1A-F9C1-477F-8DC5-C01123D4474C}"/>
                </a:ext>
              </a:extLst>
            </p:cNvPr>
            <p:cNvPicPr>
              <a:picLocks noChangeAspect="1"/>
            </p:cNvPicPr>
            <p:nvPr/>
          </p:nvPicPr>
          <p:blipFill>
            <a:blip r:embed="rId9"/>
            <a:stretch>
              <a:fillRect/>
            </a:stretch>
          </p:blipFill>
          <p:spPr>
            <a:xfrm>
              <a:off x="7164585" y="3273723"/>
              <a:ext cx="526825" cy="511168"/>
            </a:xfrm>
            <a:prstGeom prst="rect">
              <a:avLst/>
            </a:prstGeom>
          </p:spPr>
        </p:pic>
        <p:sp>
          <p:nvSpPr>
            <p:cNvPr id="66" name="Rectangle 65">
              <a:extLst>
                <a:ext uri="{FF2B5EF4-FFF2-40B4-BE49-F238E27FC236}">
                  <a16:creationId xmlns:a16="http://schemas.microsoft.com/office/drawing/2014/main" id="{F2DF8AED-5365-4FF1-9E4A-0A9AB8C7E113}"/>
                </a:ext>
              </a:extLst>
            </p:cNvPr>
            <p:cNvSpPr/>
            <p:nvPr/>
          </p:nvSpPr>
          <p:spPr bwMode="auto">
            <a:xfrm>
              <a:off x="8545327" y="3265895"/>
              <a:ext cx="526825" cy="526825"/>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pic>
          <p:nvPicPr>
            <p:cNvPr id="68" name="Graphic 67">
              <a:extLst>
                <a:ext uri="{FF2B5EF4-FFF2-40B4-BE49-F238E27FC236}">
                  <a16:creationId xmlns:a16="http://schemas.microsoft.com/office/drawing/2014/main" id="{DA04230E-DB41-4C00-B2AD-A2D7DC70093C}"/>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0788" t="25888" r="28207" b="21307"/>
            <a:stretch/>
          </p:blipFill>
          <p:spPr>
            <a:xfrm>
              <a:off x="7902623" y="3267189"/>
              <a:ext cx="526825" cy="524237"/>
            </a:xfrm>
            <a:prstGeom prst="rect">
              <a:avLst/>
            </a:prstGeom>
          </p:spPr>
        </p:pic>
        <p:pic>
          <p:nvPicPr>
            <p:cNvPr id="120" name="Picture 119">
              <a:extLst>
                <a:ext uri="{FF2B5EF4-FFF2-40B4-BE49-F238E27FC236}">
                  <a16:creationId xmlns:a16="http://schemas.microsoft.com/office/drawing/2014/main" id="{A82752B5-2E3E-4C15-80CC-DDFCC1C80936}"/>
                </a:ext>
              </a:extLst>
            </p:cNvPr>
            <p:cNvPicPr>
              <a:picLocks noChangeAspect="1"/>
            </p:cNvPicPr>
            <p:nvPr/>
          </p:nvPicPr>
          <p:blipFill>
            <a:blip r:embed="rId12"/>
            <a:stretch>
              <a:fillRect/>
            </a:stretch>
          </p:blipFill>
          <p:spPr>
            <a:xfrm>
              <a:off x="7687844" y="4258533"/>
              <a:ext cx="840377" cy="723234"/>
            </a:xfrm>
            <a:prstGeom prst="rect">
              <a:avLst/>
            </a:prstGeom>
          </p:spPr>
        </p:pic>
        <p:pic>
          <p:nvPicPr>
            <p:cNvPr id="137" name="Graphic 136">
              <a:extLst>
                <a:ext uri="{FF2B5EF4-FFF2-40B4-BE49-F238E27FC236}">
                  <a16:creationId xmlns:a16="http://schemas.microsoft.com/office/drawing/2014/main" id="{D077795A-C85A-4D78-8E9D-9A8341E42E9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02939" y="5321406"/>
              <a:ext cx="610187" cy="610187"/>
            </a:xfrm>
            <a:prstGeom prst="rect">
              <a:avLst/>
            </a:prstGeom>
          </p:spPr>
        </p:pic>
        <p:sp>
          <p:nvSpPr>
            <p:cNvPr id="44" name="Rectangle 43">
              <a:extLst>
                <a:ext uri="{FF2B5EF4-FFF2-40B4-BE49-F238E27FC236}">
                  <a16:creationId xmlns:a16="http://schemas.microsoft.com/office/drawing/2014/main" id="{9603E6A9-62BA-4DC0-88FB-29020F073E1C}"/>
                </a:ext>
              </a:extLst>
            </p:cNvPr>
            <p:cNvSpPr/>
            <p:nvPr/>
          </p:nvSpPr>
          <p:spPr bwMode="auto">
            <a:xfrm>
              <a:off x="4768717"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AKS, Service Fabric Mesh, …</a:t>
              </a:r>
              <a:endParaRPr lang="en-US" sz="1200" kern="0" dirty="0">
                <a:gradFill>
                  <a:gsLst>
                    <a:gs pos="2917">
                      <a:srgbClr val="1A1A1A"/>
                    </a:gs>
                    <a:gs pos="30000">
                      <a:srgbClr val="1A1A1A"/>
                    </a:gs>
                  </a:gsLst>
                  <a:lin ang="5400000" scaled="0"/>
                </a:gradFill>
              </a:endParaRPr>
            </a:p>
          </p:txBody>
        </p:sp>
        <p:sp>
          <p:nvSpPr>
            <p:cNvPr id="45" name="Rectangle 44">
              <a:extLst>
                <a:ext uri="{FF2B5EF4-FFF2-40B4-BE49-F238E27FC236}">
                  <a16:creationId xmlns:a16="http://schemas.microsoft.com/office/drawing/2014/main" id="{6FD7C82C-FA66-47F6-8195-CBCCAB4A3AD6}"/>
                </a:ext>
              </a:extLst>
            </p:cNvPr>
            <p:cNvSpPr/>
            <p:nvPr/>
          </p:nvSpPr>
          <p:spPr bwMode="auto">
            <a:xfrm>
              <a:off x="4768717"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Container</a:t>
              </a:r>
              <a:endParaRPr lang="en-US" sz="1200" kern="0" dirty="0">
                <a:gradFill>
                  <a:gsLst>
                    <a:gs pos="2917">
                      <a:srgbClr val="1A1A1A"/>
                    </a:gs>
                    <a:gs pos="30000">
                      <a:srgbClr val="1A1A1A"/>
                    </a:gs>
                  </a:gsLst>
                  <a:lin ang="5400000" scaled="0"/>
                </a:gradFill>
              </a:endParaRPr>
            </a:p>
          </p:txBody>
        </p:sp>
        <p:sp>
          <p:nvSpPr>
            <p:cNvPr id="46" name="Rectangle 45">
              <a:extLst>
                <a:ext uri="{FF2B5EF4-FFF2-40B4-BE49-F238E27FC236}">
                  <a16:creationId xmlns:a16="http://schemas.microsoft.com/office/drawing/2014/main" id="{20316B21-044B-4862-B46B-CF91512B9A40}"/>
                </a:ext>
              </a:extLst>
            </p:cNvPr>
            <p:cNvSpPr/>
            <p:nvPr/>
          </p:nvSpPr>
          <p:spPr bwMode="auto">
            <a:xfrm>
              <a:off x="4768717"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Linux</a:t>
              </a:r>
              <a:endParaRPr lang="en-US" sz="1200" kern="0" dirty="0">
                <a:gradFill>
                  <a:gsLst>
                    <a:gs pos="2917">
                      <a:srgbClr val="1A1A1A"/>
                    </a:gs>
                    <a:gs pos="30000">
                      <a:srgbClr val="1A1A1A"/>
                    </a:gs>
                  </a:gsLst>
                  <a:lin ang="5400000" scaled="0"/>
                </a:gradFill>
              </a:endParaRPr>
            </a:p>
          </p:txBody>
        </p:sp>
        <p:sp>
          <p:nvSpPr>
            <p:cNvPr id="47" name="Rectangle 46">
              <a:extLst>
                <a:ext uri="{FF2B5EF4-FFF2-40B4-BE49-F238E27FC236}">
                  <a16:creationId xmlns:a16="http://schemas.microsoft.com/office/drawing/2014/main" id="{8B94AE6E-A8B6-48B7-8C13-1FD1B2BD2EF4}"/>
                </a:ext>
              </a:extLst>
            </p:cNvPr>
            <p:cNvSpPr/>
            <p:nvPr/>
          </p:nvSpPr>
          <p:spPr bwMode="auto">
            <a:xfrm>
              <a:off x="4768717" y="2773862"/>
              <a:ext cx="2160000" cy="396000"/>
            </a:xfrm>
            <a:prstGeom prst="rect">
              <a:avLst/>
            </a:prstGeom>
            <a:solidFill>
              <a:srgbClr val="002050"/>
            </a:solidFill>
            <a:ln w="12700" cap="flat" cmpd="sng" algn="ctr">
              <a:solidFill>
                <a:srgbClr val="002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Additional Azure hosts</a:t>
              </a:r>
            </a:p>
          </p:txBody>
        </p:sp>
        <p:grpSp>
          <p:nvGrpSpPr>
            <p:cNvPr id="13" name="Group 12">
              <a:extLst>
                <a:ext uri="{FF2B5EF4-FFF2-40B4-BE49-F238E27FC236}">
                  <a16:creationId xmlns:a16="http://schemas.microsoft.com/office/drawing/2014/main" id="{4F641428-1D29-4398-B615-C20FD63CA4E3}"/>
                </a:ext>
              </a:extLst>
            </p:cNvPr>
            <p:cNvGrpSpPr/>
            <p:nvPr/>
          </p:nvGrpSpPr>
          <p:grpSpPr>
            <a:xfrm>
              <a:off x="4903537" y="3227108"/>
              <a:ext cx="1890360" cy="604399"/>
              <a:chOff x="5051908" y="3412054"/>
              <a:chExt cx="1143976" cy="365760"/>
            </a:xfrm>
          </p:grpSpPr>
          <p:pic>
            <p:nvPicPr>
              <p:cNvPr id="50" name="Graphic 49">
                <a:extLst>
                  <a:ext uri="{FF2B5EF4-FFF2-40B4-BE49-F238E27FC236}">
                    <a16:creationId xmlns:a16="http://schemas.microsoft.com/office/drawing/2014/main" id="{CCF5D944-8719-4BA1-97E7-F240C33552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051908" y="3412054"/>
                <a:ext cx="365760" cy="365760"/>
              </a:xfrm>
              <a:prstGeom prst="rect">
                <a:avLst/>
              </a:prstGeom>
            </p:spPr>
          </p:pic>
          <p:pic>
            <p:nvPicPr>
              <p:cNvPr id="51" name="Picture 50" descr="A close up of a logo&#10;&#10;Description generated with high confidence">
                <a:extLst>
                  <a:ext uri="{FF2B5EF4-FFF2-40B4-BE49-F238E27FC236}">
                    <a16:creationId xmlns:a16="http://schemas.microsoft.com/office/drawing/2014/main" id="{D8751402-DDBE-4AA4-A2EC-218256567CFF}"/>
                  </a:ext>
                </a:extLst>
              </p:cNvPr>
              <p:cNvPicPr>
                <a:picLocks noChangeAspect="1"/>
              </p:cNvPicPr>
              <p:nvPr/>
            </p:nvPicPr>
            <p:blipFill>
              <a:blip r:embed="rId17"/>
              <a:stretch>
                <a:fillRect/>
              </a:stretch>
            </p:blipFill>
            <p:spPr>
              <a:xfrm>
                <a:off x="5470718" y="3412054"/>
                <a:ext cx="365760" cy="365760"/>
              </a:xfrm>
              <a:prstGeom prst="rect">
                <a:avLst/>
              </a:prstGeom>
            </p:spPr>
          </p:pic>
          <p:sp>
            <p:nvSpPr>
              <p:cNvPr id="53" name="Rectangle 52">
                <a:extLst>
                  <a:ext uri="{FF2B5EF4-FFF2-40B4-BE49-F238E27FC236}">
                    <a16:creationId xmlns:a16="http://schemas.microsoft.com/office/drawing/2014/main" id="{5D182818-ECBC-4DA3-9ED5-B63DCF23BC63}"/>
                  </a:ext>
                </a:extLst>
              </p:cNvPr>
              <p:cNvSpPr/>
              <p:nvPr/>
            </p:nvSpPr>
            <p:spPr bwMode="auto">
              <a:xfrm>
                <a:off x="5830124" y="3412054"/>
                <a:ext cx="365760" cy="365760"/>
              </a:xfrm>
              <a:prstGeom prst="rect">
                <a:avLst/>
              </a:prstGeom>
              <a:no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ysClr val="windowText" lastClr="000000"/>
                    </a:solidFill>
                    <a:effectLst/>
                    <a:uLnTx/>
                    <a:uFillTx/>
                    <a:latin typeface="Segoe UI"/>
                    <a:ea typeface="+mn-ea"/>
                    <a:cs typeface="+mn-cs"/>
                  </a:rPr>
                  <a:t>●●●</a:t>
                </a:r>
              </a:p>
            </p:txBody>
          </p:sp>
        </p:grpSp>
        <p:pic>
          <p:nvPicPr>
            <p:cNvPr id="138" name="Picture 137">
              <a:extLst>
                <a:ext uri="{FF2B5EF4-FFF2-40B4-BE49-F238E27FC236}">
                  <a16:creationId xmlns:a16="http://schemas.microsoft.com/office/drawing/2014/main" id="{9B5D60B3-1734-4377-901E-F079D8147D35}"/>
                </a:ext>
              </a:extLst>
            </p:cNvPr>
            <p:cNvPicPr>
              <a:picLocks noChangeAspect="1"/>
            </p:cNvPicPr>
            <p:nvPr/>
          </p:nvPicPr>
          <p:blipFill>
            <a:blip r:embed="rId12"/>
            <a:stretch>
              <a:fillRect/>
            </a:stretch>
          </p:blipFill>
          <p:spPr>
            <a:xfrm>
              <a:off x="5428529" y="4258533"/>
              <a:ext cx="840377" cy="723234"/>
            </a:xfrm>
            <a:prstGeom prst="rect">
              <a:avLst/>
            </a:prstGeom>
          </p:spPr>
        </p:pic>
        <p:pic>
          <p:nvPicPr>
            <p:cNvPr id="139" name="Graphic 138">
              <a:extLst>
                <a:ext uri="{FF2B5EF4-FFF2-40B4-BE49-F238E27FC236}">
                  <a16:creationId xmlns:a16="http://schemas.microsoft.com/office/drawing/2014/main" id="{E83ABE6B-2002-4C0D-BFF4-CBE907D147E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43624" y="5321406"/>
              <a:ext cx="610187" cy="610187"/>
            </a:xfrm>
            <a:prstGeom prst="rect">
              <a:avLst/>
            </a:prstGeom>
          </p:spPr>
        </p:pic>
        <p:sp>
          <p:nvSpPr>
            <p:cNvPr id="72" name="Rectangle 71">
              <a:extLst>
                <a:ext uri="{FF2B5EF4-FFF2-40B4-BE49-F238E27FC236}">
                  <a16:creationId xmlns:a16="http://schemas.microsoft.com/office/drawing/2014/main" id="{ABBAD3C7-3F78-496F-AE81-062FB897E8CC}"/>
                </a:ext>
              </a:extLst>
            </p:cNvPr>
            <p:cNvSpPr/>
            <p:nvPr/>
          </p:nvSpPr>
          <p:spPr bwMode="auto">
            <a:xfrm>
              <a:off x="2509402" y="3169686"/>
              <a:ext cx="2160000" cy="1080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Azure IoT Edge</a:t>
              </a:r>
              <a:endParaRPr lang="en-US" sz="1200" kern="0" dirty="0">
                <a:gradFill>
                  <a:gsLst>
                    <a:gs pos="2917">
                      <a:srgbClr val="1A1A1A"/>
                    </a:gs>
                    <a:gs pos="30000">
                      <a:srgbClr val="1A1A1A"/>
                    </a:gs>
                  </a:gsLst>
                  <a:lin ang="5400000" scaled="0"/>
                </a:gradFill>
              </a:endParaRPr>
            </a:p>
          </p:txBody>
        </p:sp>
        <p:sp>
          <p:nvSpPr>
            <p:cNvPr id="73" name="Rectangle 72">
              <a:extLst>
                <a:ext uri="{FF2B5EF4-FFF2-40B4-BE49-F238E27FC236}">
                  <a16:creationId xmlns:a16="http://schemas.microsoft.com/office/drawing/2014/main" id="{8B8F4C7F-AA88-46D7-8264-FE5147A869BD}"/>
                </a:ext>
              </a:extLst>
            </p:cNvPr>
            <p:cNvSpPr/>
            <p:nvPr/>
          </p:nvSpPr>
          <p:spPr bwMode="auto">
            <a:xfrm>
              <a:off x="2509402" y="4246011"/>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Container</a:t>
              </a:r>
              <a:endParaRPr lang="en-US" sz="1200" kern="0" dirty="0">
                <a:gradFill>
                  <a:gsLst>
                    <a:gs pos="2917">
                      <a:srgbClr val="1A1A1A"/>
                    </a:gs>
                    <a:gs pos="30000">
                      <a:srgbClr val="1A1A1A"/>
                    </a:gs>
                  </a:gsLst>
                  <a:lin ang="5400000" scaled="0"/>
                </a:gradFill>
              </a:endParaRPr>
            </a:p>
          </p:txBody>
        </p:sp>
        <p:sp>
          <p:nvSpPr>
            <p:cNvPr id="74" name="Rectangle 73">
              <a:extLst>
                <a:ext uri="{FF2B5EF4-FFF2-40B4-BE49-F238E27FC236}">
                  <a16:creationId xmlns:a16="http://schemas.microsoft.com/office/drawing/2014/main" id="{B61505C5-6DFB-492B-ADC1-0ACCF86152F3}"/>
                </a:ext>
              </a:extLst>
            </p:cNvPr>
            <p:cNvSpPr/>
            <p:nvPr/>
          </p:nvSpPr>
          <p:spPr bwMode="auto">
            <a:xfrm>
              <a:off x="2509402" y="5254169"/>
              <a:ext cx="2160000" cy="1008000"/>
            </a:xfrm>
            <a:prstGeom prst="rect">
              <a:avLst/>
            </a:prstGeom>
            <a:solidFill>
              <a:schemeClr val="bg1"/>
            </a:solidFill>
            <a:ln w="12700" cap="flat" cmpd="sng" algn="ctr">
              <a:solidFill>
                <a:srgbClr val="D73B02"/>
              </a:solidFill>
              <a:prstDash val="solid"/>
              <a:headEnd type="none" w="med" len="med"/>
              <a:tailEnd type="none" w="med" len="med"/>
            </a:ln>
            <a:effectLst/>
          </p:spPr>
          <p:txBody>
            <a:bodyPr vert="horz" wrap="square" lIns="0" tIns="756000" rIns="0" bIns="46637" numCol="1" rtlCol="0" anchor="ctr" anchorCtr="0" compatLnSpc="1">
              <a:prstTxWarp prst="textNoShape">
                <a:avLst/>
              </a:prstTxWarp>
            </a:bodyPr>
            <a:lstStyle/>
            <a:p>
              <a:pPr lvl="0" algn="ctr" defTabSz="914400">
                <a:defRPr/>
              </a:pPr>
              <a:r>
                <a:rPr lang="en-US" sz="1200" kern="0">
                  <a:gradFill>
                    <a:gsLst>
                      <a:gs pos="2917">
                        <a:srgbClr val="1A1A1A"/>
                      </a:gs>
                      <a:gs pos="30000">
                        <a:srgbClr val="1A1A1A"/>
                      </a:gs>
                    </a:gsLst>
                    <a:lin ang="5400000" scaled="0"/>
                  </a:gradFill>
                </a:rPr>
                <a:t>Linux</a:t>
              </a:r>
              <a:endParaRPr lang="en-US" sz="1200" kern="0" dirty="0">
                <a:gradFill>
                  <a:gsLst>
                    <a:gs pos="2917">
                      <a:srgbClr val="1A1A1A"/>
                    </a:gs>
                    <a:gs pos="30000">
                      <a:srgbClr val="1A1A1A"/>
                    </a:gs>
                  </a:gsLst>
                  <a:lin ang="5400000" scaled="0"/>
                </a:gradFill>
              </a:endParaRPr>
            </a:p>
          </p:txBody>
        </p:sp>
        <p:sp>
          <p:nvSpPr>
            <p:cNvPr id="75" name="Rectangle 74">
              <a:extLst>
                <a:ext uri="{FF2B5EF4-FFF2-40B4-BE49-F238E27FC236}">
                  <a16:creationId xmlns:a16="http://schemas.microsoft.com/office/drawing/2014/main" id="{FACB082A-ADCE-4E67-B9F3-BA78581ADAE1}"/>
                </a:ext>
              </a:extLst>
            </p:cNvPr>
            <p:cNvSpPr/>
            <p:nvPr/>
          </p:nvSpPr>
          <p:spPr bwMode="auto">
            <a:xfrm>
              <a:off x="2509402" y="2773862"/>
              <a:ext cx="2160000" cy="396000"/>
            </a:xfrm>
            <a:prstGeom prst="rect">
              <a:avLst/>
            </a:prstGeom>
            <a:solidFill>
              <a:srgbClr val="002050"/>
            </a:solidFill>
            <a:ln w="12700" cap="flat" cmpd="sng" algn="ctr">
              <a:solidFill>
                <a:srgbClr val="002050"/>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IoT devices</a:t>
              </a:r>
            </a:p>
          </p:txBody>
        </p:sp>
        <p:pic>
          <p:nvPicPr>
            <p:cNvPr id="79" name="Graphic 78">
              <a:extLst>
                <a:ext uri="{FF2B5EF4-FFF2-40B4-BE49-F238E27FC236}">
                  <a16:creationId xmlns:a16="http://schemas.microsoft.com/office/drawing/2014/main" id="{C2662229-4748-4F90-A518-CBC6333FFF2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85324" y="3204683"/>
              <a:ext cx="608156" cy="649249"/>
            </a:xfrm>
            <a:prstGeom prst="rect">
              <a:avLst/>
            </a:prstGeom>
          </p:spPr>
        </p:pic>
        <p:pic>
          <p:nvPicPr>
            <p:cNvPr id="140" name="Graphic 139">
              <a:extLst>
                <a:ext uri="{FF2B5EF4-FFF2-40B4-BE49-F238E27FC236}">
                  <a16:creationId xmlns:a16="http://schemas.microsoft.com/office/drawing/2014/main" id="{3700C2C1-9544-473D-9A23-F71BA6A897F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84309" y="5321406"/>
              <a:ext cx="610187" cy="610187"/>
            </a:xfrm>
            <a:prstGeom prst="rect">
              <a:avLst/>
            </a:prstGeom>
          </p:spPr>
        </p:pic>
        <p:pic>
          <p:nvPicPr>
            <p:cNvPr id="141" name="Picture 140">
              <a:extLst>
                <a:ext uri="{FF2B5EF4-FFF2-40B4-BE49-F238E27FC236}">
                  <a16:creationId xmlns:a16="http://schemas.microsoft.com/office/drawing/2014/main" id="{28D0904D-53EC-4B3B-B624-98DD5F80A638}"/>
                </a:ext>
              </a:extLst>
            </p:cNvPr>
            <p:cNvPicPr>
              <a:picLocks noChangeAspect="1"/>
            </p:cNvPicPr>
            <p:nvPr/>
          </p:nvPicPr>
          <p:blipFill>
            <a:blip r:embed="rId12"/>
            <a:stretch>
              <a:fillRect/>
            </a:stretch>
          </p:blipFill>
          <p:spPr>
            <a:xfrm>
              <a:off x="3169214" y="4258533"/>
              <a:ext cx="840377" cy="723234"/>
            </a:xfrm>
            <a:prstGeom prst="rect">
              <a:avLst/>
            </a:prstGeom>
          </p:spPr>
        </p:pic>
        <p:cxnSp>
          <p:nvCxnSpPr>
            <p:cNvPr id="19" name="Straight Connector 18">
              <a:extLst>
                <a:ext uri="{FF2B5EF4-FFF2-40B4-BE49-F238E27FC236}">
                  <a16:creationId xmlns:a16="http://schemas.microsoft.com/office/drawing/2014/main" id="{2F121BCE-228D-473D-A6F1-1071FE29C0BB}"/>
                </a:ext>
              </a:extLst>
            </p:cNvPr>
            <p:cNvCxnSpPr/>
            <p:nvPr/>
          </p:nvCxnSpPr>
          <p:spPr>
            <a:xfrm>
              <a:off x="3232697" y="1997748"/>
              <a:ext cx="0" cy="116647"/>
            </a:xfrm>
            <a:prstGeom prst="line">
              <a:avLst/>
            </a:prstGeom>
            <a:ln w="381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850DF34C-AA61-435F-89C4-516441D8AF40}"/>
                </a:ext>
              </a:extLst>
            </p:cNvPr>
            <p:cNvSpPr/>
            <p:nvPr/>
          </p:nvSpPr>
          <p:spPr bwMode="auto">
            <a:xfrm>
              <a:off x="794138" y="3453487"/>
              <a:ext cx="1548000" cy="530333"/>
            </a:xfrm>
            <a:prstGeom prst="rect">
              <a:avLst/>
            </a:prstGeom>
            <a:solidFill>
              <a:srgbClr val="004B50"/>
            </a:solidFill>
            <a:ln>
              <a:solidFill>
                <a:srgbClr val="004B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t>Platform</a:t>
              </a:r>
            </a:p>
          </p:txBody>
        </p:sp>
        <p:sp>
          <p:nvSpPr>
            <p:cNvPr id="143" name="Rectangle 142">
              <a:extLst>
                <a:ext uri="{FF2B5EF4-FFF2-40B4-BE49-F238E27FC236}">
                  <a16:creationId xmlns:a16="http://schemas.microsoft.com/office/drawing/2014/main" id="{E0FC526C-AE66-4EAE-865E-D46DD5E26304}"/>
                </a:ext>
              </a:extLst>
            </p:cNvPr>
            <p:cNvSpPr/>
            <p:nvPr/>
          </p:nvSpPr>
          <p:spPr bwMode="auto">
            <a:xfrm>
              <a:off x="794138" y="4406300"/>
              <a:ext cx="1548000" cy="530333"/>
            </a:xfrm>
            <a:prstGeom prst="rect">
              <a:avLst/>
            </a:prstGeom>
            <a:solidFill>
              <a:srgbClr val="01BCF3"/>
            </a:solidFill>
            <a:ln>
              <a:solidFill>
                <a:srgbClr val="01BC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tx1"/>
                  </a:solidFill>
                </a:rPr>
                <a:t>App delivery</a:t>
              </a:r>
            </a:p>
          </p:txBody>
        </p:sp>
        <p:sp>
          <p:nvSpPr>
            <p:cNvPr id="144" name="Rectangle 143">
              <a:extLst>
                <a:ext uri="{FF2B5EF4-FFF2-40B4-BE49-F238E27FC236}">
                  <a16:creationId xmlns:a16="http://schemas.microsoft.com/office/drawing/2014/main" id="{1A65C8B5-1D76-4A21-AAD7-B8676E7124F1}"/>
                </a:ext>
              </a:extLst>
            </p:cNvPr>
            <p:cNvSpPr/>
            <p:nvPr/>
          </p:nvSpPr>
          <p:spPr bwMode="auto">
            <a:xfrm>
              <a:off x="794138" y="5423739"/>
              <a:ext cx="1548000" cy="530333"/>
            </a:xfrm>
            <a:prstGeom prst="rect">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400" kern="0" dirty="0">
                  <a:solidFill>
                    <a:schemeClr val="bg1"/>
                  </a:solidFill>
                </a:rPr>
                <a:t>OS</a:t>
              </a:r>
            </a:p>
          </p:txBody>
        </p:sp>
        <p:sp>
          <p:nvSpPr>
            <p:cNvPr id="145" name="Rectangle 144">
              <a:extLst>
                <a:ext uri="{FF2B5EF4-FFF2-40B4-BE49-F238E27FC236}">
                  <a16:creationId xmlns:a16="http://schemas.microsoft.com/office/drawing/2014/main" id="{72D62706-F70A-4905-9FDA-5A2DE6616C0C}"/>
                </a:ext>
              </a:extLst>
            </p:cNvPr>
            <p:cNvSpPr/>
            <p:nvPr/>
          </p:nvSpPr>
          <p:spPr>
            <a:xfrm>
              <a:off x="3127145" y="1067919"/>
              <a:ext cx="3891285" cy="2539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a:ea typeface="+mn-ea"/>
                  <a:cs typeface="+mn-cs"/>
                  <a:hlinkClick r:id="rId20">
                    <a:extLst>
                      <a:ext uri="{A12FA001-AC4F-418D-AE19-62706E023703}">
                        <ahyp:hlinkClr xmlns:ahyp="http://schemas.microsoft.com/office/drawing/2018/hyperlinkcolor" val="tx"/>
                      </a:ext>
                    </a:extLst>
                  </a:hlinkClick>
                </a:rPr>
                <a:t>https://github.com/azure/azure-functions-host</a:t>
              </a:r>
              <a:r>
                <a:rPr kumimoji="0" lang="en-US" sz="1050" b="0" i="0" u="none" strike="noStrike" kern="0" cap="none" spc="0" normalizeH="0" baseline="0" noProof="0" dirty="0">
                  <a:ln>
                    <a:noFill/>
                  </a:ln>
                  <a:effectLst/>
                  <a:uLnTx/>
                  <a:uFillTx/>
                  <a:latin typeface="Segoe UI"/>
                  <a:ea typeface="+mn-ea"/>
                  <a:cs typeface="+mn-cs"/>
                </a:rPr>
                <a:t> </a:t>
              </a:r>
              <a:r>
                <a:rPr kumimoji="0" lang="en-US" sz="1000" b="0" i="0" u="none" strike="noStrike" kern="0" cap="none" spc="0" normalizeH="0" baseline="0" noProof="0" dirty="0">
                  <a:ln>
                    <a:noFill/>
                  </a:ln>
                  <a:effectLst/>
                  <a:uLnTx/>
                  <a:uFillTx/>
                  <a:latin typeface="Segoe UI"/>
                  <a:ea typeface="+mn-ea"/>
                  <a:cs typeface="+mn-cs"/>
                </a:rPr>
                <a:t>(+other repos)</a:t>
              </a:r>
            </a:p>
          </p:txBody>
        </p:sp>
        <p:pic>
          <p:nvPicPr>
            <p:cNvPr id="146" name="Graphic 145">
              <a:extLst>
                <a:ext uri="{FF2B5EF4-FFF2-40B4-BE49-F238E27FC236}">
                  <a16:creationId xmlns:a16="http://schemas.microsoft.com/office/drawing/2014/main" id="{3CCE3B12-FF90-495C-9658-2741F77A7AF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767556" y="1067918"/>
              <a:ext cx="365760" cy="365760"/>
            </a:xfrm>
            <a:prstGeom prst="rect">
              <a:avLst/>
            </a:prstGeom>
          </p:spPr>
        </p:pic>
      </p:grpSp>
    </p:spTree>
    <p:extLst>
      <p:ext uri="{BB962C8B-B14F-4D97-AF65-F5344CB8AC3E}">
        <p14:creationId xmlns:p14="http://schemas.microsoft.com/office/powerpoint/2010/main" val="46083679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0590-FBAC-47BD-95C7-71D33A270A01}"/>
              </a:ext>
            </a:extLst>
          </p:cNvPr>
          <p:cNvSpPr>
            <a:spLocks noGrp="1"/>
          </p:cNvSpPr>
          <p:nvPr>
            <p:ph type="title"/>
          </p:nvPr>
        </p:nvSpPr>
        <p:spPr/>
        <p:txBody>
          <a:bodyPr/>
          <a:lstStyle/>
          <a:p>
            <a:r>
              <a:rPr lang="en-US" dirty="0"/>
              <a:t>Triggers</a:t>
            </a:r>
          </a:p>
        </p:txBody>
      </p:sp>
      <p:grpSp>
        <p:nvGrpSpPr>
          <p:cNvPr id="3" name="Group 2" descr="The diagram depicts an Azure function with exactly one trigger initiating its execution.">
            <a:extLst>
              <a:ext uri="{FF2B5EF4-FFF2-40B4-BE49-F238E27FC236}">
                <a16:creationId xmlns:a16="http://schemas.microsoft.com/office/drawing/2014/main" id="{7659347E-90FE-45DB-A0F2-E07B9E4A9364}"/>
              </a:ext>
            </a:extLst>
          </p:cNvPr>
          <p:cNvGrpSpPr/>
          <p:nvPr/>
        </p:nvGrpSpPr>
        <p:grpSpPr>
          <a:xfrm>
            <a:off x="2288989" y="2525369"/>
            <a:ext cx="7931531" cy="2303163"/>
            <a:chOff x="2288989" y="2525369"/>
            <a:chExt cx="7931531" cy="2303163"/>
          </a:xfrm>
        </p:grpSpPr>
        <p:pic>
          <p:nvPicPr>
            <p:cNvPr id="9" name="Picture 8" descr="A close up of a sign&#10;&#10;Description automatically generated">
              <a:extLst>
                <a:ext uri="{FF2B5EF4-FFF2-40B4-BE49-F238E27FC236}">
                  <a16:creationId xmlns:a16="http://schemas.microsoft.com/office/drawing/2014/main" id="{5AB1BEB1-D419-44CC-90B0-4B8653C36DF6}"/>
                </a:ext>
              </a:extLst>
            </p:cNvPr>
            <p:cNvPicPr>
              <a:picLocks noChangeAspect="1"/>
            </p:cNvPicPr>
            <p:nvPr/>
          </p:nvPicPr>
          <p:blipFill>
            <a:blip r:embed="rId3"/>
            <a:stretch>
              <a:fillRect/>
            </a:stretch>
          </p:blipFill>
          <p:spPr>
            <a:xfrm>
              <a:off x="5637600" y="2934000"/>
              <a:ext cx="1458432" cy="1458432"/>
            </a:xfrm>
            <a:prstGeom prst="rect">
              <a:avLst/>
            </a:prstGeom>
          </p:spPr>
        </p:pic>
        <p:cxnSp>
          <p:nvCxnSpPr>
            <p:cNvPr id="13" name="Straight Arrow Connector 12">
              <a:extLst>
                <a:ext uri="{FF2B5EF4-FFF2-40B4-BE49-F238E27FC236}">
                  <a16:creationId xmlns:a16="http://schemas.microsoft.com/office/drawing/2014/main" id="{184819EA-5E0D-44C1-805D-211D50B9FFBA}"/>
                </a:ext>
              </a:extLst>
            </p:cNvPr>
            <p:cNvCxnSpPr/>
            <p:nvPr/>
          </p:nvCxnSpPr>
          <p:spPr>
            <a:xfrm>
              <a:off x="3356218" y="3613437"/>
              <a:ext cx="914727" cy="0"/>
            </a:xfrm>
            <a:prstGeom prst="straightConnector1">
              <a:avLst/>
            </a:prstGeom>
            <a:ln w="7620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7EC650B3-DDC5-4088-AAE1-E4C090238B55}"/>
                </a:ext>
              </a:extLst>
            </p:cNvPr>
            <p:cNvSpPr/>
            <p:nvPr/>
          </p:nvSpPr>
          <p:spPr bwMode="auto">
            <a:xfrm>
              <a:off x="4432234" y="3397437"/>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4D2753F-815D-403A-8A3A-61246D90D254}"/>
                </a:ext>
              </a:extLst>
            </p:cNvPr>
            <p:cNvCxnSpPr/>
            <p:nvPr/>
          </p:nvCxnSpPr>
          <p:spPr>
            <a:xfrm>
              <a:off x="4953524" y="3613437"/>
              <a:ext cx="509612" cy="0"/>
            </a:xfrm>
            <a:prstGeom prst="line">
              <a:avLst/>
            </a:prstGeom>
            <a:ln w="7620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57F2CB2-1687-4969-8F78-49B40FBEE848}"/>
                </a:ext>
              </a:extLst>
            </p:cNvPr>
            <p:cNvSpPr txBox="1"/>
            <p:nvPr/>
          </p:nvSpPr>
          <p:spPr>
            <a:xfrm>
              <a:off x="2288989" y="4305806"/>
              <a:ext cx="920188" cy="338554"/>
            </a:xfrm>
            <a:prstGeom prst="rect">
              <a:avLst/>
            </a:prstGeom>
            <a:noFill/>
          </p:spPr>
          <p:txBody>
            <a:bodyPr wrap="none" lIns="0" tIns="0" rIns="0" bIns="0" rtlCol="0">
              <a:spAutoFit/>
            </a:bodyPr>
            <a:lstStyle/>
            <a:p>
              <a:pPr algn="l"/>
              <a:r>
                <a:rPr lang="en-IN" sz="2200" dirty="0">
                  <a:gradFill>
                    <a:gsLst>
                      <a:gs pos="2917">
                        <a:schemeClr val="tx1"/>
                      </a:gs>
                      <a:gs pos="30000">
                        <a:schemeClr val="tx1"/>
                      </a:gs>
                    </a:gsLst>
                    <a:lin ang="5400000" scaled="0"/>
                  </a:gradFill>
                  <a:latin typeface="+mj-lt"/>
                </a:rPr>
                <a:t>Service</a:t>
              </a:r>
            </a:p>
          </p:txBody>
        </p:sp>
        <p:sp>
          <p:nvSpPr>
            <p:cNvPr id="21" name="TextBox 20">
              <a:extLst>
                <a:ext uri="{FF2B5EF4-FFF2-40B4-BE49-F238E27FC236}">
                  <a16:creationId xmlns:a16="http://schemas.microsoft.com/office/drawing/2014/main" id="{A19C5FDE-BB5B-42B1-B6BA-35ABD4CE5F4D}"/>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pic>
          <p:nvPicPr>
            <p:cNvPr id="5" name="Graphic 4">
              <a:extLst>
                <a:ext uri="{FF2B5EF4-FFF2-40B4-BE49-F238E27FC236}">
                  <a16:creationId xmlns:a16="http://schemas.microsoft.com/office/drawing/2014/main" id="{92137FB8-F0C8-45DA-A68C-0514FA5582F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946874">
              <a:off x="7917357" y="2525369"/>
              <a:ext cx="2303163" cy="2303163"/>
            </a:xfrm>
            <a:prstGeom prst="rect">
              <a:avLst/>
            </a:prstGeom>
          </p:spPr>
        </p:pic>
        <p:sp>
          <p:nvSpPr>
            <p:cNvPr id="18" name="TextBox 17">
              <a:extLst>
                <a:ext uri="{FF2B5EF4-FFF2-40B4-BE49-F238E27FC236}">
                  <a16:creationId xmlns:a16="http://schemas.microsoft.com/office/drawing/2014/main" id="{289B7872-CC29-4DD3-905D-D3ED6C00C8E0}"/>
                </a:ext>
              </a:extLst>
            </p:cNvPr>
            <p:cNvSpPr txBox="1"/>
            <p:nvPr/>
          </p:nvSpPr>
          <p:spPr>
            <a:xfrm>
              <a:off x="8668995" y="3721715"/>
              <a:ext cx="799886" cy="215444"/>
            </a:xfrm>
            <a:prstGeom prst="rect">
              <a:avLst/>
            </a:prstGeom>
            <a:noFill/>
          </p:spPr>
          <p:txBody>
            <a:bodyPr wrap="squar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IN" sz="1400" dirty="0"/>
                <a:t>Execution</a:t>
              </a:r>
            </a:p>
          </p:txBody>
        </p:sp>
        <p:pic>
          <p:nvPicPr>
            <p:cNvPr id="10" name="Graphic 9">
              <a:extLst>
                <a:ext uri="{FF2B5EF4-FFF2-40B4-BE49-F238E27FC236}">
                  <a16:creationId xmlns:a16="http://schemas.microsoft.com/office/drawing/2014/main" id="{76924B82-C583-4C6B-BC33-9DF86E5A23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88989" y="3099785"/>
              <a:ext cx="1067229" cy="1067229"/>
            </a:xfrm>
            <a:prstGeom prst="rect">
              <a:avLst/>
            </a:prstGeom>
          </p:spPr>
        </p:pic>
      </p:grpSp>
    </p:spTree>
    <p:extLst>
      <p:ext uri="{BB962C8B-B14F-4D97-AF65-F5344CB8AC3E}">
        <p14:creationId xmlns:p14="http://schemas.microsoft.com/office/powerpoint/2010/main" val="49210507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A67F-E970-409E-B200-42A4BEC18F3B}"/>
              </a:ext>
            </a:extLst>
          </p:cNvPr>
          <p:cNvSpPr>
            <a:spLocks noGrp="1"/>
          </p:cNvSpPr>
          <p:nvPr>
            <p:ph type="title"/>
          </p:nvPr>
        </p:nvSpPr>
        <p:spPr/>
        <p:txBody>
          <a:bodyPr/>
          <a:lstStyle/>
          <a:p>
            <a:r>
              <a:rPr lang="en-US" dirty="0"/>
              <a:t>Trigger types</a:t>
            </a:r>
          </a:p>
        </p:txBody>
      </p:sp>
      <p:sp>
        <p:nvSpPr>
          <p:cNvPr id="3" name="Text Placeholder 2">
            <a:extLst>
              <a:ext uri="{FF2B5EF4-FFF2-40B4-BE49-F238E27FC236}">
                <a16:creationId xmlns:a16="http://schemas.microsoft.com/office/drawing/2014/main" id="{D9E15E11-FA2D-443C-BF7C-97B6D1CBD0FD}"/>
              </a:ext>
            </a:extLst>
          </p:cNvPr>
          <p:cNvSpPr>
            <a:spLocks noGrp="1"/>
          </p:cNvSpPr>
          <p:nvPr>
            <p:ph type="body" sz="quarter" idx="10"/>
          </p:nvPr>
        </p:nvSpPr>
        <p:spPr>
          <a:xfrm>
            <a:off x="584200" y="1435497"/>
            <a:ext cx="11018520" cy="4567404"/>
          </a:xfrm>
        </p:spPr>
        <p:txBody>
          <a:bodyPr/>
          <a:lstStyle/>
          <a:p>
            <a:r>
              <a:rPr lang="en-US" dirty="0">
                <a:latin typeface="+mn-lt"/>
              </a:rPr>
              <a:t>Triggers based on Azure services</a:t>
            </a:r>
          </a:p>
          <a:p>
            <a:pPr lvl="1"/>
            <a:r>
              <a:rPr lang="en-US" dirty="0"/>
              <a:t>Cosmos DB</a:t>
            </a:r>
          </a:p>
          <a:p>
            <a:pPr lvl="1"/>
            <a:r>
              <a:rPr lang="en-US" dirty="0"/>
              <a:t>Blob and queues</a:t>
            </a:r>
          </a:p>
          <a:p>
            <a:pPr lvl="1"/>
            <a:r>
              <a:rPr lang="en-US" dirty="0"/>
              <a:t>Service Bus</a:t>
            </a:r>
          </a:p>
          <a:p>
            <a:pPr lvl="1"/>
            <a:r>
              <a:rPr lang="en-US" dirty="0"/>
              <a:t>Event Hub</a:t>
            </a:r>
          </a:p>
          <a:p>
            <a:r>
              <a:rPr lang="en-US" dirty="0">
                <a:latin typeface="+mn-lt"/>
              </a:rPr>
              <a:t>Triggers based on common scenarios</a:t>
            </a:r>
          </a:p>
          <a:p>
            <a:pPr lvl="1"/>
            <a:r>
              <a:rPr lang="en-US" dirty="0"/>
              <a:t>HTTP request</a:t>
            </a:r>
          </a:p>
          <a:p>
            <a:pPr lvl="1"/>
            <a:r>
              <a:rPr lang="en-US" dirty="0"/>
              <a:t>Scheduled timer</a:t>
            </a:r>
          </a:p>
          <a:p>
            <a:r>
              <a:rPr lang="en-US" dirty="0">
                <a:latin typeface="+mn-lt"/>
              </a:rPr>
              <a:t>Triggers based on third-party services</a:t>
            </a:r>
          </a:p>
          <a:p>
            <a:pPr lvl="1"/>
            <a:r>
              <a:rPr lang="en-US" dirty="0"/>
              <a:t>GitHub</a:t>
            </a:r>
          </a:p>
          <a:p>
            <a:r>
              <a:rPr lang="en-US" dirty="0">
                <a:latin typeface="+mn-lt"/>
              </a:rPr>
              <a:t>And more…</a:t>
            </a:r>
          </a:p>
        </p:txBody>
      </p:sp>
    </p:spTree>
    <p:extLst>
      <p:ext uri="{BB962C8B-B14F-4D97-AF65-F5344CB8AC3E}">
        <p14:creationId xmlns:p14="http://schemas.microsoft.com/office/powerpoint/2010/main" val="123126922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B95A6-AD99-419C-A5D9-FA298CBFEC8E}"/>
              </a:ext>
            </a:extLst>
          </p:cNvPr>
          <p:cNvSpPr>
            <a:spLocks noGrp="1"/>
          </p:cNvSpPr>
          <p:nvPr>
            <p:ph type="title"/>
          </p:nvPr>
        </p:nvSpPr>
        <p:spPr/>
        <p:txBody>
          <a:bodyPr/>
          <a:lstStyle/>
          <a:p>
            <a:r>
              <a:rPr lang="en-US" dirty="0"/>
              <a:t>Input and Output Bindings</a:t>
            </a:r>
          </a:p>
        </p:txBody>
      </p:sp>
      <p:grpSp>
        <p:nvGrpSpPr>
          <p:cNvPr id="3" name="Group 2" descr="The diagram depicts a Function app with input and output bindings reading data from external services, and then sending that data to other external services.">
            <a:extLst>
              <a:ext uri="{FF2B5EF4-FFF2-40B4-BE49-F238E27FC236}">
                <a16:creationId xmlns:a16="http://schemas.microsoft.com/office/drawing/2014/main" id="{305554A1-E39A-4632-8F6A-164869E5C142}"/>
              </a:ext>
            </a:extLst>
          </p:cNvPr>
          <p:cNvGrpSpPr/>
          <p:nvPr/>
        </p:nvGrpSpPr>
        <p:grpSpPr>
          <a:xfrm>
            <a:off x="1924221" y="1411716"/>
            <a:ext cx="7994920" cy="4781409"/>
            <a:chOff x="1924221" y="1411716"/>
            <a:chExt cx="7994920" cy="4781409"/>
          </a:xfrm>
        </p:grpSpPr>
        <p:grpSp>
          <p:nvGrpSpPr>
            <p:cNvPr id="24" name="Group 23">
              <a:extLst>
                <a:ext uri="{FF2B5EF4-FFF2-40B4-BE49-F238E27FC236}">
                  <a16:creationId xmlns:a16="http://schemas.microsoft.com/office/drawing/2014/main" id="{279F90B1-1C01-446C-8906-E9E20587A6DF}"/>
                </a:ext>
              </a:extLst>
            </p:cNvPr>
            <p:cNvGrpSpPr/>
            <p:nvPr/>
          </p:nvGrpSpPr>
          <p:grpSpPr>
            <a:xfrm>
              <a:off x="1924221" y="2208549"/>
              <a:ext cx="7784408" cy="3984576"/>
              <a:chOff x="1924221" y="2161664"/>
              <a:chExt cx="7784408" cy="3984576"/>
            </a:xfrm>
          </p:grpSpPr>
          <p:pic>
            <p:nvPicPr>
              <p:cNvPr id="34" name="Graphic 33">
                <a:extLst>
                  <a:ext uri="{FF2B5EF4-FFF2-40B4-BE49-F238E27FC236}">
                    <a16:creationId xmlns:a16="http://schemas.microsoft.com/office/drawing/2014/main" id="{098D523F-48E7-4186-848E-8C239F5979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24221" y="2760355"/>
                <a:ext cx="1276350" cy="1276350"/>
              </a:xfrm>
              <a:prstGeom prst="rect">
                <a:avLst/>
              </a:prstGeom>
            </p:spPr>
          </p:pic>
          <p:pic>
            <p:nvPicPr>
              <p:cNvPr id="11" name="Picture 10" descr="A close up of a sign&#10;&#10;Description automatically generated">
                <a:extLst>
                  <a:ext uri="{FF2B5EF4-FFF2-40B4-BE49-F238E27FC236}">
                    <a16:creationId xmlns:a16="http://schemas.microsoft.com/office/drawing/2014/main" id="{D93311BA-8200-4D63-AF08-85315D11D9E9}"/>
                  </a:ext>
                </a:extLst>
              </p:cNvPr>
              <p:cNvPicPr>
                <a:picLocks noChangeAspect="1"/>
              </p:cNvPicPr>
              <p:nvPr/>
            </p:nvPicPr>
            <p:blipFill>
              <a:blip r:embed="rId5"/>
              <a:stretch>
                <a:fillRect/>
              </a:stretch>
            </p:blipFill>
            <p:spPr>
              <a:xfrm>
                <a:off x="5637600" y="2887115"/>
                <a:ext cx="1458432" cy="1458432"/>
              </a:xfrm>
              <a:prstGeom prst="rect">
                <a:avLst/>
              </a:prstGeom>
            </p:spPr>
          </p:pic>
          <p:sp>
            <p:nvSpPr>
              <p:cNvPr id="13" name="Oval 12">
                <a:extLst>
                  <a:ext uri="{FF2B5EF4-FFF2-40B4-BE49-F238E27FC236}">
                    <a16:creationId xmlns:a16="http://schemas.microsoft.com/office/drawing/2014/main" id="{E2FAE01D-FF94-4F6E-8B29-9847081570EE}"/>
                  </a:ext>
                </a:extLst>
              </p:cNvPr>
              <p:cNvSpPr/>
              <p:nvPr/>
            </p:nvSpPr>
            <p:spPr bwMode="auto">
              <a:xfrm>
                <a:off x="3583348" y="3182530"/>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a:extLst>
                  <a:ext uri="{FF2B5EF4-FFF2-40B4-BE49-F238E27FC236}">
                    <a16:creationId xmlns:a16="http://schemas.microsoft.com/office/drawing/2014/main" id="{A2A8972E-18AA-4944-BEF1-D21D6088584F}"/>
                  </a:ext>
                </a:extLst>
              </p:cNvPr>
              <p:cNvCxnSpPr>
                <a:cxnSpLocks/>
              </p:cNvCxnSpPr>
              <p:nvPr/>
            </p:nvCxnSpPr>
            <p:spPr>
              <a:xfrm>
                <a:off x="4173816" y="3398530"/>
                <a:ext cx="1122745" cy="0"/>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EF28508-E073-4AA2-B61D-17339C844712}"/>
                  </a:ext>
                </a:extLst>
              </p:cNvPr>
              <p:cNvSpPr txBox="1"/>
              <p:nvPr/>
            </p:nvSpPr>
            <p:spPr>
              <a:xfrm>
                <a:off x="9062426" y="2453251"/>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sp>
            <p:nvSpPr>
              <p:cNvPr id="18" name="TextBox 17">
                <a:extLst>
                  <a:ext uri="{FF2B5EF4-FFF2-40B4-BE49-F238E27FC236}">
                    <a16:creationId xmlns:a16="http://schemas.microsoft.com/office/drawing/2014/main" id="{D7CF601B-5FDF-44D3-9CF2-B35C4FD1E1E7}"/>
                  </a:ext>
                </a:extLst>
              </p:cNvPr>
              <p:cNvSpPr txBox="1"/>
              <p:nvPr/>
            </p:nvSpPr>
            <p:spPr>
              <a:xfrm>
                <a:off x="9062426" y="5900019"/>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cxnSp>
            <p:nvCxnSpPr>
              <p:cNvPr id="20" name="Straight Arrow Connector 19">
                <a:extLst>
                  <a:ext uri="{FF2B5EF4-FFF2-40B4-BE49-F238E27FC236}">
                    <a16:creationId xmlns:a16="http://schemas.microsoft.com/office/drawing/2014/main" id="{E989D980-3FDB-4644-A1F1-4F8BE412EB6A}"/>
                  </a:ext>
                </a:extLst>
              </p:cNvPr>
              <p:cNvCxnSpPr>
                <a:cxnSpLocks/>
              </p:cNvCxnSpPr>
              <p:nvPr/>
            </p:nvCxnSpPr>
            <p:spPr>
              <a:xfrm flipV="1">
                <a:off x="6925808" y="2161664"/>
                <a:ext cx="1842513" cy="95147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3D77BC1-C900-428C-B62C-447F225FF907}"/>
                  </a:ext>
                </a:extLst>
              </p:cNvPr>
              <p:cNvSpPr txBox="1"/>
              <p:nvPr/>
            </p:nvSpPr>
            <p:spPr>
              <a:xfrm>
                <a:off x="2239295" y="5900019"/>
                <a:ext cx="64620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Service</a:t>
                </a:r>
              </a:p>
            </p:txBody>
          </p:sp>
          <p:cxnSp>
            <p:nvCxnSpPr>
              <p:cNvPr id="28" name="Straight Arrow Connector 27">
                <a:extLst>
                  <a:ext uri="{FF2B5EF4-FFF2-40B4-BE49-F238E27FC236}">
                    <a16:creationId xmlns:a16="http://schemas.microsoft.com/office/drawing/2014/main" id="{8CC02B7B-5CC2-4290-84B5-9395B78E8F27}"/>
                  </a:ext>
                </a:extLst>
              </p:cNvPr>
              <p:cNvCxnSpPr>
                <a:cxnSpLocks/>
              </p:cNvCxnSpPr>
              <p:nvPr/>
            </p:nvCxnSpPr>
            <p:spPr>
              <a:xfrm flipV="1">
                <a:off x="3299826" y="3899809"/>
                <a:ext cx="2214028" cy="1299208"/>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974E1D-5AAB-4AEA-AB04-B95E108B061C}"/>
                  </a:ext>
                </a:extLst>
              </p:cNvPr>
              <p:cNvSpPr txBox="1"/>
              <p:nvPr/>
            </p:nvSpPr>
            <p:spPr>
              <a:xfrm>
                <a:off x="2254107" y="4127746"/>
                <a:ext cx="631391"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Trigger</a:t>
                </a:r>
              </a:p>
            </p:txBody>
          </p:sp>
          <p:sp>
            <p:nvSpPr>
              <p:cNvPr id="30" name="TextBox 29">
                <a:extLst>
                  <a:ext uri="{FF2B5EF4-FFF2-40B4-BE49-F238E27FC236}">
                    <a16:creationId xmlns:a16="http://schemas.microsoft.com/office/drawing/2014/main" id="{C4D73C14-C5A5-412C-B493-2CDD251C1FEE}"/>
                  </a:ext>
                </a:extLst>
              </p:cNvPr>
              <p:cNvSpPr txBox="1"/>
              <p:nvPr/>
            </p:nvSpPr>
            <p:spPr>
              <a:xfrm>
                <a:off x="3843896" y="5075906"/>
                <a:ext cx="1461100"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Input bindings</a:t>
                </a:r>
              </a:p>
            </p:txBody>
          </p:sp>
          <p:sp>
            <p:nvSpPr>
              <p:cNvPr id="32" name="TextBox 31">
                <a:extLst>
                  <a:ext uri="{FF2B5EF4-FFF2-40B4-BE49-F238E27FC236}">
                    <a16:creationId xmlns:a16="http://schemas.microsoft.com/office/drawing/2014/main" id="{6032B891-01C7-48AD-A6A6-5DDD89FFBF9D}"/>
                  </a:ext>
                </a:extLst>
              </p:cNvPr>
              <p:cNvSpPr txBox="1"/>
              <p:nvPr/>
            </p:nvSpPr>
            <p:spPr>
              <a:xfrm>
                <a:off x="7176679" y="3100379"/>
                <a:ext cx="2394773"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Output bindings</a:t>
                </a:r>
              </a:p>
            </p:txBody>
          </p:sp>
          <p:sp>
            <p:nvSpPr>
              <p:cNvPr id="33" name="TextBox 32">
                <a:extLst>
                  <a:ext uri="{FF2B5EF4-FFF2-40B4-BE49-F238E27FC236}">
                    <a16:creationId xmlns:a16="http://schemas.microsoft.com/office/drawing/2014/main" id="{619FBB97-5F0F-4374-884E-FFCD4E646BC0}"/>
                  </a:ext>
                </a:extLst>
              </p:cNvPr>
              <p:cNvSpPr txBox="1"/>
              <p:nvPr/>
            </p:nvSpPr>
            <p:spPr>
              <a:xfrm>
                <a:off x="7176679" y="3712109"/>
                <a:ext cx="2369348"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Output bindings</a:t>
                </a:r>
              </a:p>
            </p:txBody>
          </p:sp>
          <p:cxnSp>
            <p:nvCxnSpPr>
              <p:cNvPr id="27" name="Straight Arrow Connector 26">
                <a:extLst>
                  <a:ext uri="{FF2B5EF4-FFF2-40B4-BE49-F238E27FC236}">
                    <a16:creationId xmlns:a16="http://schemas.microsoft.com/office/drawing/2014/main" id="{7E947F43-4B68-4D25-982D-E27370AC9159}"/>
                  </a:ext>
                </a:extLst>
              </p:cNvPr>
              <p:cNvCxnSpPr>
                <a:cxnSpLocks/>
              </p:cNvCxnSpPr>
              <p:nvPr/>
            </p:nvCxnSpPr>
            <p:spPr>
              <a:xfrm>
                <a:off x="6925808" y="3899808"/>
                <a:ext cx="1869216" cy="1299209"/>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Graphic 34">
              <a:extLst>
                <a:ext uri="{FF2B5EF4-FFF2-40B4-BE49-F238E27FC236}">
                  <a16:creationId xmlns:a16="http://schemas.microsoft.com/office/drawing/2014/main" id="{913504DD-12CF-4AE0-9591-53ADBE46FFC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71018" y="4809090"/>
              <a:ext cx="1067229" cy="1067229"/>
            </a:xfrm>
            <a:prstGeom prst="rect">
              <a:avLst/>
            </a:prstGeom>
          </p:spPr>
        </p:pic>
        <p:pic>
          <p:nvPicPr>
            <p:cNvPr id="36" name="Graphic 35">
              <a:extLst>
                <a:ext uri="{FF2B5EF4-FFF2-40B4-BE49-F238E27FC236}">
                  <a16:creationId xmlns:a16="http://schemas.microsoft.com/office/drawing/2014/main" id="{E92168DB-F3AF-41BC-AF63-D6DBC509D8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1912" y="4873223"/>
              <a:ext cx="1067229" cy="1067229"/>
            </a:xfrm>
            <a:prstGeom prst="rect">
              <a:avLst/>
            </a:prstGeom>
          </p:spPr>
        </p:pic>
        <p:sp>
          <p:nvSpPr>
            <p:cNvPr id="37" name="TextBox 36">
              <a:extLst>
                <a:ext uri="{FF2B5EF4-FFF2-40B4-BE49-F238E27FC236}">
                  <a16:creationId xmlns:a16="http://schemas.microsoft.com/office/drawing/2014/main" id="{11B839D8-D651-4A1F-BD6D-179D70F70079}"/>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sp>
          <p:nvSpPr>
            <p:cNvPr id="23" name="TextBox 22">
              <a:extLst>
                <a:ext uri="{FF2B5EF4-FFF2-40B4-BE49-F238E27FC236}">
                  <a16:creationId xmlns:a16="http://schemas.microsoft.com/office/drawing/2014/main" id="{AF45A116-EF0D-4984-B913-D94E2EB242E9}"/>
                </a:ext>
              </a:extLst>
            </p:cNvPr>
            <p:cNvSpPr txBox="1"/>
            <p:nvPr/>
          </p:nvSpPr>
          <p:spPr>
            <a:xfrm>
              <a:off x="4082718" y="2928491"/>
              <a:ext cx="1461100"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Input bindings</a:t>
              </a:r>
            </a:p>
          </p:txBody>
        </p:sp>
        <p:pic>
          <p:nvPicPr>
            <p:cNvPr id="25" name="Graphic 24">
              <a:extLst>
                <a:ext uri="{FF2B5EF4-FFF2-40B4-BE49-F238E27FC236}">
                  <a16:creationId xmlns:a16="http://schemas.microsoft.com/office/drawing/2014/main" id="{A66DBAB9-6ACD-422A-9EBA-EB92A58BB5C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51912" y="1411716"/>
              <a:ext cx="1067229" cy="1067229"/>
            </a:xfrm>
            <a:prstGeom prst="rect">
              <a:avLst/>
            </a:prstGeom>
          </p:spPr>
        </p:pic>
      </p:grpSp>
    </p:spTree>
    <p:extLst>
      <p:ext uri="{BB962C8B-B14F-4D97-AF65-F5344CB8AC3E}">
        <p14:creationId xmlns:p14="http://schemas.microsoft.com/office/powerpoint/2010/main" val="190480150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F99EB-38AD-4522-BDDC-90F0615808E7}"/>
              </a:ext>
            </a:extLst>
          </p:cNvPr>
          <p:cNvSpPr>
            <a:spLocks noGrp="1"/>
          </p:cNvSpPr>
          <p:nvPr>
            <p:ph type="title"/>
          </p:nvPr>
        </p:nvSpPr>
        <p:spPr/>
        <p:txBody>
          <a:bodyPr/>
          <a:lstStyle/>
          <a:p>
            <a:r>
              <a:rPr lang="en-US" dirty="0"/>
              <a:t>Bindings</a:t>
            </a:r>
          </a:p>
        </p:txBody>
      </p:sp>
      <p:sp>
        <p:nvSpPr>
          <p:cNvPr id="3" name="Text Placeholder 2">
            <a:extLst>
              <a:ext uri="{FF2B5EF4-FFF2-40B4-BE49-F238E27FC236}">
                <a16:creationId xmlns:a16="http://schemas.microsoft.com/office/drawing/2014/main" id="{69BD570F-4145-4C2A-9A9B-5187AC61677B}"/>
              </a:ext>
            </a:extLst>
          </p:cNvPr>
          <p:cNvSpPr>
            <a:spLocks noGrp="1"/>
          </p:cNvSpPr>
          <p:nvPr>
            <p:ph type="body" sz="quarter" idx="10"/>
          </p:nvPr>
        </p:nvSpPr>
        <p:spPr>
          <a:xfrm>
            <a:off x="584200" y="1435497"/>
            <a:ext cx="11018520" cy="3681008"/>
          </a:xfrm>
        </p:spPr>
        <p:txBody>
          <a:bodyPr/>
          <a:lstStyle/>
          <a:p>
            <a:r>
              <a:rPr lang="en-US" dirty="0">
                <a:latin typeface="+mn-lt"/>
              </a:rPr>
              <a:t>Declarative way to connect to data from your code</a:t>
            </a:r>
          </a:p>
          <a:p>
            <a:pPr lvl="1"/>
            <a:r>
              <a:rPr lang="en-US" dirty="0"/>
              <a:t>Connect to services without writing plumbing code</a:t>
            </a:r>
          </a:p>
          <a:p>
            <a:pPr lvl="1"/>
            <a:r>
              <a:rPr lang="en-US" dirty="0"/>
              <a:t>Service credentials are not stored in code</a:t>
            </a:r>
          </a:p>
          <a:p>
            <a:pPr lvl="1"/>
            <a:r>
              <a:rPr lang="en-US" dirty="0"/>
              <a:t>Bindings are optional</a:t>
            </a:r>
          </a:p>
          <a:p>
            <a:r>
              <a:rPr lang="en-US" dirty="0">
                <a:latin typeface="+mn-lt"/>
              </a:rPr>
              <a:t>Function can have multiple input and output bindings</a:t>
            </a:r>
          </a:p>
          <a:p>
            <a:r>
              <a:rPr lang="en-US" dirty="0">
                <a:latin typeface="+mn-lt"/>
              </a:rPr>
              <a:t>Output bindings can send data to Azure services such as</a:t>
            </a:r>
          </a:p>
          <a:p>
            <a:pPr lvl="1"/>
            <a:r>
              <a:rPr lang="en-US" dirty="0"/>
              <a:t>Storage</a:t>
            </a:r>
          </a:p>
          <a:p>
            <a:pPr lvl="1"/>
            <a:r>
              <a:rPr lang="en-US" dirty="0"/>
              <a:t>Azure Cosmos DB</a:t>
            </a:r>
          </a:p>
          <a:p>
            <a:pPr lvl="1"/>
            <a:r>
              <a:rPr lang="en-US" dirty="0"/>
              <a:t>Service Bus</a:t>
            </a:r>
          </a:p>
        </p:txBody>
      </p:sp>
    </p:spTree>
    <p:extLst>
      <p:ext uri="{BB962C8B-B14F-4D97-AF65-F5344CB8AC3E}">
        <p14:creationId xmlns:p14="http://schemas.microsoft.com/office/powerpoint/2010/main" val="369955688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F5171-2B42-4885-A739-F3C0885EC967}"/>
              </a:ext>
            </a:extLst>
          </p:cNvPr>
          <p:cNvSpPr>
            <a:spLocks noGrp="1"/>
          </p:cNvSpPr>
          <p:nvPr>
            <p:ph type="title"/>
          </p:nvPr>
        </p:nvSpPr>
        <p:spPr/>
        <p:txBody>
          <a:bodyPr/>
          <a:lstStyle/>
          <a:p>
            <a:r>
              <a:rPr lang="en-US"/>
              <a:t>Trigger and Bindings example</a:t>
            </a:r>
          </a:p>
        </p:txBody>
      </p:sp>
      <p:grpSp>
        <p:nvGrpSpPr>
          <p:cNvPr id="12" name="Group 11" descr="The diagram depicts a schedule trigger starting a Function app that has a Cosmos DB input binding, Azure Storage output binding, and an Event Hubs output binding.">
            <a:extLst>
              <a:ext uri="{FF2B5EF4-FFF2-40B4-BE49-F238E27FC236}">
                <a16:creationId xmlns:a16="http://schemas.microsoft.com/office/drawing/2014/main" id="{81986D34-1812-4C53-9716-B7ED8E991715}"/>
              </a:ext>
            </a:extLst>
          </p:cNvPr>
          <p:cNvGrpSpPr/>
          <p:nvPr/>
        </p:nvGrpSpPr>
        <p:grpSpPr>
          <a:xfrm>
            <a:off x="1159944" y="1381296"/>
            <a:ext cx="10045109" cy="4692422"/>
            <a:chOff x="1159944" y="1381296"/>
            <a:chExt cx="10045109" cy="4692422"/>
          </a:xfrm>
        </p:grpSpPr>
        <p:pic>
          <p:nvPicPr>
            <p:cNvPr id="11" name="Picture 10" descr="A close up of a sign&#10;&#10;Description automatically generated">
              <a:extLst>
                <a:ext uri="{FF2B5EF4-FFF2-40B4-BE49-F238E27FC236}">
                  <a16:creationId xmlns:a16="http://schemas.microsoft.com/office/drawing/2014/main" id="{1F0F9196-1DED-418E-B8AD-EA8E66F400E7}"/>
                </a:ext>
              </a:extLst>
            </p:cNvPr>
            <p:cNvPicPr>
              <a:picLocks noChangeAspect="1"/>
            </p:cNvPicPr>
            <p:nvPr/>
          </p:nvPicPr>
          <p:blipFill>
            <a:blip r:embed="rId3"/>
            <a:stretch>
              <a:fillRect/>
            </a:stretch>
          </p:blipFill>
          <p:spPr>
            <a:xfrm>
              <a:off x="5637580" y="2935241"/>
              <a:ext cx="1458432" cy="1458432"/>
            </a:xfrm>
            <a:prstGeom prst="rect">
              <a:avLst/>
            </a:prstGeom>
          </p:spPr>
        </p:pic>
        <p:grpSp>
          <p:nvGrpSpPr>
            <p:cNvPr id="5" name="Group 4">
              <a:extLst>
                <a:ext uri="{FF2B5EF4-FFF2-40B4-BE49-F238E27FC236}">
                  <a16:creationId xmlns:a16="http://schemas.microsoft.com/office/drawing/2014/main" id="{CC343962-8953-440A-B12B-4A0E42E2976E}"/>
                </a:ext>
              </a:extLst>
            </p:cNvPr>
            <p:cNvGrpSpPr/>
            <p:nvPr/>
          </p:nvGrpSpPr>
          <p:grpSpPr>
            <a:xfrm>
              <a:off x="1980402" y="1381296"/>
              <a:ext cx="1573555" cy="1384319"/>
              <a:chOff x="1993545" y="1382048"/>
              <a:chExt cx="1573555" cy="1384319"/>
            </a:xfrm>
          </p:grpSpPr>
          <p:sp>
            <p:nvSpPr>
              <p:cNvPr id="13" name="TextBox 12">
                <a:extLst>
                  <a:ext uri="{FF2B5EF4-FFF2-40B4-BE49-F238E27FC236}">
                    <a16:creationId xmlns:a16="http://schemas.microsoft.com/office/drawing/2014/main" id="{DD91243A-341C-4A69-904B-57F2ACDA4BF9}"/>
                  </a:ext>
                </a:extLst>
              </p:cNvPr>
              <p:cNvSpPr txBox="1"/>
              <p:nvPr/>
            </p:nvSpPr>
            <p:spPr>
              <a:xfrm>
                <a:off x="1993545" y="2520146"/>
                <a:ext cx="15735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Schedule trigger</a:t>
                </a:r>
              </a:p>
            </p:txBody>
          </p:sp>
          <p:pic>
            <p:nvPicPr>
              <p:cNvPr id="14" name="Graphic 13">
                <a:extLst>
                  <a:ext uri="{FF2B5EF4-FFF2-40B4-BE49-F238E27FC236}">
                    <a16:creationId xmlns:a16="http://schemas.microsoft.com/office/drawing/2014/main" id="{57A00057-3A10-4DB2-B4FE-904AFD5BDC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72674" y="1382048"/>
                <a:ext cx="1015297" cy="1015297"/>
              </a:xfrm>
              <a:prstGeom prst="rect">
                <a:avLst/>
              </a:prstGeom>
            </p:spPr>
          </p:pic>
        </p:grpSp>
        <p:cxnSp>
          <p:nvCxnSpPr>
            <p:cNvPr id="16" name="Straight Connector 15">
              <a:extLst>
                <a:ext uri="{FF2B5EF4-FFF2-40B4-BE49-F238E27FC236}">
                  <a16:creationId xmlns:a16="http://schemas.microsoft.com/office/drawing/2014/main" id="{D509C2FD-AD3A-49B8-A4CB-BF63E87FFFAF}"/>
                </a:ext>
              </a:extLst>
            </p:cNvPr>
            <p:cNvCxnSpPr>
              <a:cxnSpLocks/>
            </p:cNvCxnSpPr>
            <p:nvPr/>
          </p:nvCxnSpPr>
          <p:spPr>
            <a:xfrm>
              <a:off x="4393764" y="2765615"/>
              <a:ext cx="1167570" cy="499896"/>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49C52BD-129B-4DF1-9F02-5A58FB3F2F29}"/>
                </a:ext>
              </a:extLst>
            </p:cNvPr>
            <p:cNvCxnSpPr>
              <a:cxnSpLocks/>
            </p:cNvCxnSpPr>
            <p:nvPr/>
          </p:nvCxnSpPr>
          <p:spPr>
            <a:xfrm flipV="1">
              <a:off x="3271715" y="4059277"/>
              <a:ext cx="2289619" cy="1191811"/>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E1E3D4AB-394E-4362-ADD5-1B5651B485F3}"/>
                </a:ext>
              </a:extLst>
            </p:cNvPr>
            <p:cNvGrpSpPr/>
            <p:nvPr/>
          </p:nvGrpSpPr>
          <p:grpSpPr>
            <a:xfrm>
              <a:off x="9810268" y="4915577"/>
              <a:ext cx="1049967" cy="1121797"/>
              <a:chOff x="10009523" y="4781624"/>
              <a:chExt cx="1049967" cy="1121797"/>
            </a:xfrm>
          </p:grpSpPr>
          <p:pic>
            <p:nvPicPr>
              <p:cNvPr id="23" name="Picture 22" descr="A picture containing vector graphics&#10;&#10;Description automatically generated">
                <a:extLst>
                  <a:ext uri="{FF2B5EF4-FFF2-40B4-BE49-F238E27FC236}">
                    <a16:creationId xmlns:a16="http://schemas.microsoft.com/office/drawing/2014/main" id="{7EEB002F-32A7-4BE1-9CFA-53CEFA371617}"/>
                  </a:ext>
                </a:extLst>
              </p:cNvPr>
              <p:cNvPicPr>
                <a:picLocks noChangeAspect="1"/>
              </p:cNvPicPr>
              <p:nvPr/>
            </p:nvPicPr>
            <p:blipFill>
              <a:blip r:embed="rId6"/>
              <a:stretch>
                <a:fillRect/>
              </a:stretch>
            </p:blipFill>
            <p:spPr>
              <a:xfrm>
                <a:off x="10113446" y="4781624"/>
                <a:ext cx="780290" cy="780290"/>
              </a:xfrm>
              <a:prstGeom prst="rect">
                <a:avLst/>
              </a:prstGeom>
            </p:spPr>
          </p:pic>
          <p:sp>
            <p:nvSpPr>
              <p:cNvPr id="26" name="TextBox 25">
                <a:extLst>
                  <a:ext uri="{FF2B5EF4-FFF2-40B4-BE49-F238E27FC236}">
                    <a16:creationId xmlns:a16="http://schemas.microsoft.com/office/drawing/2014/main" id="{B398CA92-DDE7-4B91-9484-F41B4EFEF117}"/>
                  </a:ext>
                </a:extLst>
              </p:cNvPr>
              <p:cNvSpPr txBox="1"/>
              <p:nvPr/>
            </p:nvSpPr>
            <p:spPr>
              <a:xfrm>
                <a:off x="10009523" y="5657200"/>
                <a:ext cx="1049967"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Event Hubs</a:t>
                </a:r>
              </a:p>
            </p:txBody>
          </p:sp>
        </p:grpSp>
        <p:cxnSp>
          <p:nvCxnSpPr>
            <p:cNvPr id="10" name="Straight Arrow Connector 9">
              <a:extLst>
                <a:ext uri="{FF2B5EF4-FFF2-40B4-BE49-F238E27FC236}">
                  <a16:creationId xmlns:a16="http://schemas.microsoft.com/office/drawing/2014/main" id="{8B7EF8F2-1BE1-40EE-9223-D564B0ECDE0B}"/>
                </a:ext>
              </a:extLst>
            </p:cNvPr>
            <p:cNvCxnSpPr>
              <a:cxnSpLocks/>
            </p:cNvCxnSpPr>
            <p:nvPr/>
          </p:nvCxnSpPr>
          <p:spPr>
            <a:xfrm flipV="1">
              <a:off x="7355387" y="2123968"/>
              <a:ext cx="2666487" cy="1298392"/>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45832D-7DB8-44DA-B744-810FCEECACBA}"/>
                </a:ext>
              </a:extLst>
            </p:cNvPr>
            <p:cNvCxnSpPr>
              <a:cxnSpLocks/>
            </p:cNvCxnSpPr>
            <p:nvPr/>
          </p:nvCxnSpPr>
          <p:spPr>
            <a:xfrm>
              <a:off x="7355387" y="4059276"/>
              <a:ext cx="2469821" cy="1288533"/>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1" name="Graphic 20">
              <a:extLst>
                <a:ext uri="{FF2B5EF4-FFF2-40B4-BE49-F238E27FC236}">
                  <a16:creationId xmlns:a16="http://schemas.microsoft.com/office/drawing/2014/main" id="{ADA7D5D5-2875-46FC-99C4-033760B48B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61308" y="3636853"/>
              <a:ext cx="724770" cy="724770"/>
            </a:xfrm>
            <a:prstGeom prst="rect">
              <a:avLst/>
            </a:prstGeom>
          </p:spPr>
        </p:pic>
        <p:sp>
          <p:nvSpPr>
            <p:cNvPr id="39" name="TextBox 38">
              <a:extLst>
                <a:ext uri="{FF2B5EF4-FFF2-40B4-BE49-F238E27FC236}">
                  <a16:creationId xmlns:a16="http://schemas.microsoft.com/office/drawing/2014/main" id="{7A31221D-C8E1-46B1-A921-2BA93D21BF48}"/>
                </a:ext>
              </a:extLst>
            </p:cNvPr>
            <p:cNvSpPr txBox="1"/>
            <p:nvPr/>
          </p:nvSpPr>
          <p:spPr>
            <a:xfrm>
              <a:off x="9897900" y="2368625"/>
              <a:ext cx="1307153"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Azure Storage</a:t>
              </a:r>
            </a:p>
          </p:txBody>
        </p:sp>
        <p:sp>
          <p:nvSpPr>
            <p:cNvPr id="40" name="TextBox 39">
              <a:extLst>
                <a:ext uri="{FF2B5EF4-FFF2-40B4-BE49-F238E27FC236}">
                  <a16:creationId xmlns:a16="http://schemas.microsoft.com/office/drawing/2014/main" id="{A2C4A8AE-9F2A-4382-8D4C-7A2846FEABE0}"/>
                </a:ext>
              </a:extLst>
            </p:cNvPr>
            <p:cNvSpPr txBox="1"/>
            <p:nvPr/>
          </p:nvSpPr>
          <p:spPr>
            <a:xfrm>
              <a:off x="7998721" y="1708312"/>
              <a:ext cx="5097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Blobs</a:t>
              </a:r>
            </a:p>
          </p:txBody>
        </p:sp>
        <p:sp>
          <p:nvSpPr>
            <p:cNvPr id="42" name="TextBox 41">
              <a:extLst>
                <a:ext uri="{FF2B5EF4-FFF2-40B4-BE49-F238E27FC236}">
                  <a16:creationId xmlns:a16="http://schemas.microsoft.com/office/drawing/2014/main" id="{6D7D003B-7B1D-44C0-9176-94753514AB3B}"/>
                </a:ext>
              </a:extLst>
            </p:cNvPr>
            <p:cNvSpPr txBox="1"/>
            <p:nvPr/>
          </p:nvSpPr>
          <p:spPr>
            <a:xfrm>
              <a:off x="8404636" y="3280891"/>
              <a:ext cx="509755"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Logs</a:t>
              </a:r>
            </a:p>
          </p:txBody>
        </p:sp>
        <p:sp>
          <p:nvSpPr>
            <p:cNvPr id="34" name="Oval 33">
              <a:extLst>
                <a:ext uri="{FF2B5EF4-FFF2-40B4-BE49-F238E27FC236}">
                  <a16:creationId xmlns:a16="http://schemas.microsoft.com/office/drawing/2014/main" id="{64550B5D-83DF-4916-A3F7-9532625B4236}"/>
                </a:ext>
              </a:extLst>
            </p:cNvPr>
            <p:cNvSpPr/>
            <p:nvPr/>
          </p:nvSpPr>
          <p:spPr bwMode="auto">
            <a:xfrm>
              <a:off x="1159944" y="1748928"/>
              <a:ext cx="648000" cy="649054"/>
            </a:xfrm>
            <a:prstGeom prst="ellipse">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L</a:t>
              </a:r>
            </a:p>
          </p:txBody>
        </p:sp>
        <p:sp>
          <p:nvSpPr>
            <p:cNvPr id="50" name="Oval 49">
              <a:extLst>
                <a:ext uri="{FF2B5EF4-FFF2-40B4-BE49-F238E27FC236}">
                  <a16:creationId xmlns:a16="http://schemas.microsoft.com/office/drawing/2014/main" id="{9C8B527C-F0A7-461D-AFE9-42B739995FE8}"/>
                </a:ext>
              </a:extLst>
            </p:cNvPr>
            <p:cNvSpPr/>
            <p:nvPr/>
          </p:nvSpPr>
          <p:spPr bwMode="auto">
            <a:xfrm>
              <a:off x="1159944" y="5146991"/>
              <a:ext cx="648000" cy="649054"/>
            </a:xfrm>
            <a:prstGeom prst="ellipse">
              <a:avLst/>
            </a:prstGeom>
            <a:solidFill>
              <a:srgbClr val="00204F"/>
            </a:solidFill>
            <a:ln>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latin typeface="+mj-lt"/>
                  <a:ea typeface="Segoe UI" pitchFamily="34" charset="0"/>
                  <a:cs typeface="Segoe UI" pitchFamily="34" charset="0"/>
                </a:rPr>
                <a:t>P</a:t>
              </a:r>
            </a:p>
          </p:txBody>
        </p:sp>
        <p:sp>
          <p:nvSpPr>
            <p:cNvPr id="20" name="TextBox 19">
              <a:extLst>
                <a:ext uri="{FF2B5EF4-FFF2-40B4-BE49-F238E27FC236}">
                  <a16:creationId xmlns:a16="http://schemas.microsoft.com/office/drawing/2014/main" id="{AD15EE57-361A-451C-A31D-7B87EEBABD2C}"/>
                </a:ext>
              </a:extLst>
            </p:cNvPr>
            <p:cNvSpPr txBox="1"/>
            <p:nvPr/>
          </p:nvSpPr>
          <p:spPr>
            <a:xfrm>
              <a:off x="1894344" y="5827497"/>
              <a:ext cx="1745671" cy="246221"/>
            </a:xfrm>
            <a:prstGeom prst="rect">
              <a:avLst/>
            </a:prstGeom>
            <a:noFill/>
          </p:spPr>
          <p:txBody>
            <a:bodyPr wrap="none" lIns="0" tIns="0" rIns="0" bIns="0" rtlCol="0">
              <a:spAutoFit/>
            </a:bodyPr>
            <a:lstStyle/>
            <a:p>
              <a:pPr algn="l"/>
              <a:r>
                <a:rPr lang="en-IN" sz="1600" dirty="0">
                  <a:gradFill>
                    <a:gsLst>
                      <a:gs pos="2917">
                        <a:schemeClr val="tx1"/>
                      </a:gs>
                      <a:gs pos="30000">
                        <a:schemeClr val="tx1"/>
                      </a:gs>
                    </a:gsLst>
                    <a:lin ang="5400000" scaled="0"/>
                  </a:gradFill>
                </a:rPr>
                <a:t>Cosmos DB trigger</a:t>
              </a:r>
            </a:p>
          </p:txBody>
        </p:sp>
        <p:sp>
          <p:nvSpPr>
            <p:cNvPr id="15" name="Oval 14">
              <a:extLst>
                <a:ext uri="{FF2B5EF4-FFF2-40B4-BE49-F238E27FC236}">
                  <a16:creationId xmlns:a16="http://schemas.microsoft.com/office/drawing/2014/main" id="{3729404D-B5F4-4F8B-83C7-BAF88095189C}"/>
                </a:ext>
              </a:extLst>
            </p:cNvPr>
            <p:cNvSpPr/>
            <p:nvPr/>
          </p:nvSpPr>
          <p:spPr bwMode="auto">
            <a:xfrm>
              <a:off x="3831829" y="2398846"/>
              <a:ext cx="432000" cy="432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900D654D-248D-438E-987A-F12B6E663E71}"/>
                </a:ext>
              </a:extLst>
            </p:cNvPr>
            <p:cNvCxnSpPr>
              <a:cxnSpLocks/>
            </p:cNvCxnSpPr>
            <p:nvPr/>
          </p:nvCxnSpPr>
          <p:spPr>
            <a:xfrm>
              <a:off x="3366469" y="2269501"/>
              <a:ext cx="411897" cy="180508"/>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9" name="Graphic 48">
              <a:extLst>
                <a:ext uri="{FF2B5EF4-FFF2-40B4-BE49-F238E27FC236}">
                  <a16:creationId xmlns:a16="http://schemas.microsoft.com/office/drawing/2014/main" id="{2C3B97AF-471C-4312-966C-44E438907E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3785" y="4760479"/>
              <a:ext cx="1069375" cy="980261"/>
            </a:xfrm>
            <a:prstGeom prst="rect">
              <a:avLst/>
            </a:prstGeom>
          </p:spPr>
        </p:pic>
        <p:pic>
          <p:nvPicPr>
            <p:cNvPr id="51" name="Picture 50">
              <a:extLst>
                <a:ext uri="{FF2B5EF4-FFF2-40B4-BE49-F238E27FC236}">
                  <a16:creationId xmlns:a16="http://schemas.microsoft.com/office/drawing/2014/main" id="{64F53F8F-0FF1-4719-BE56-D329A7C4C5C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045560" y="1648694"/>
              <a:ext cx="726949" cy="726949"/>
            </a:xfrm>
            <a:prstGeom prst="rect">
              <a:avLst/>
            </a:prstGeom>
          </p:spPr>
        </p:pic>
        <p:pic>
          <p:nvPicPr>
            <p:cNvPr id="52" name="Graphic 51">
              <a:extLst>
                <a:ext uri="{FF2B5EF4-FFF2-40B4-BE49-F238E27FC236}">
                  <a16:creationId xmlns:a16="http://schemas.microsoft.com/office/drawing/2014/main" id="{F4BAB837-11E9-4120-A0DB-4EBA10A24EE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207741" y="2495614"/>
              <a:ext cx="606220" cy="606220"/>
            </a:xfrm>
            <a:prstGeom prst="rect">
              <a:avLst/>
            </a:prstGeom>
          </p:spPr>
        </p:pic>
        <p:pic>
          <p:nvPicPr>
            <p:cNvPr id="55" name="Graphic 54">
              <a:extLst>
                <a:ext uri="{FF2B5EF4-FFF2-40B4-BE49-F238E27FC236}">
                  <a16:creationId xmlns:a16="http://schemas.microsoft.com/office/drawing/2014/main" id="{E65FC8CC-195F-417D-ABE0-564B9DA026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875457" y="2128113"/>
              <a:ext cx="606220" cy="606220"/>
            </a:xfrm>
            <a:prstGeom prst="rect">
              <a:avLst/>
            </a:prstGeom>
          </p:spPr>
        </p:pic>
        <p:pic>
          <p:nvPicPr>
            <p:cNvPr id="57" name="Graphic 56">
              <a:extLst>
                <a:ext uri="{FF2B5EF4-FFF2-40B4-BE49-F238E27FC236}">
                  <a16:creationId xmlns:a16="http://schemas.microsoft.com/office/drawing/2014/main" id="{8A598D96-4046-4F98-AEA1-5D95C03AF8E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7195" y="1865011"/>
              <a:ext cx="606220" cy="606220"/>
            </a:xfrm>
            <a:prstGeom prst="rect">
              <a:avLst/>
            </a:prstGeom>
          </p:spPr>
        </p:pic>
        <p:sp>
          <p:nvSpPr>
            <p:cNvPr id="58" name="TextBox 57">
              <a:extLst>
                <a:ext uri="{FF2B5EF4-FFF2-40B4-BE49-F238E27FC236}">
                  <a16:creationId xmlns:a16="http://schemas.microsoft.com/office/drawing/2014/main" id="{E0D875DF-217C-483A-8E35-B9412E600378}"/>
                </a:ext>
              </a:extLst>
            </p:cNvPr>
            <p:cNvSpPr txBox="1"/>
            <p:nvPr/>
          </p:nvSpPr>
          <p:spPr>
            <a:xfrm>
              <a:off x="5543818" y="4270127"/>
              <a:ext cx="1678345" cy="338554"/>
            </a:xfrm>
            <a:prstGeom prst="rect">
              <a:avLst/>
            </a:prstGeom>
            <a:noFill/>
          </p:spPr>
          <p:txBody>
            <a:bodyPr wrap="none" lIns="0" tIns="0" rIns="0" bIns="0" rtlCol="0">
              <a:spAutoFit/>
            </a:bodyPr>
            <a:lstStyle>
              <a:defPPr>
                <a:defRPr lang="en-US"/>
              </a:defPPr>
              <a:lvl1pPr>
                <a:defRPr sz="2200">
                  <a:gradFill>
                    <a:gsLst>
                      <a:gs pos="2917">
                        <a:schemeClr val="tx1"/>
                      </a:gs>
                      <a:gs pos="30000">
                        <a:schemeClr val="tx1"/>
                      </a:gs>
                    </a:gsLst>
                    <a:lin ang="5400000" scaled="0"/>
                  </a:gradFill>
                  <a:latin typeface="+mj-lt"/>
                </a:defRPr>
              </a:lvl1pPr>
            </a:lstStyle>
            <a:p>
              <a:r>
                <a:rPr lang="en-US" dirty="0"/>
                <a:t>Function app</a:t>
              </a:r>
              <a:endParaRPr lang="en-IN" dirty="0"/>
            </a:p>
          </p:txBody>
        </p:sp>
        <p:grpSp>
          <p:nvGrpSpPr>
            <p:cNvPr id="7" name="Group 6">
              <a:extLst>
                <a:ext uri="{FF2B5EF4-FFF2-40B4-BE49-F238E27FC236}">
                  <a16:creationId xmlns:a16="http://schemas.microsoft.com/office/drawing/2014/main" id="{0243A856-D137-43ED-8818-4462A9EA70B3}"/>
                </a:ext>
              </a:extLst>
            </p:cNvPr>
            <p:cNvGrpSpPr/>
            <p:nvPr/>
          </p:nvGrpSpPr>
          <p:grpSpPr>
            <a:xfrm>
              <a:off x="3508330" y="3739388"/>
              <a:ext cx="1340449" cy="1114335"/>
              <a:chOff x="3211042" y="3494346"/>
              <a:chExt cx="1848583" cy="1536754"/>
            </a:xfrm>
          </p:grpSpPr>
          <p:grpSp>
            <p:nvGrpSpPr>
              <p:cNvPr id="45" name="Group 44">
                <a:extLst>
                  <a:ext uri="{FF2B5EF4-FFF2-40B4-BE49-F238E27FC236}">
                    <a16:creationId xmlns:a16="http://schemas.microsoft.com/office/drawing/2014/main" id="{B120424F-38BB-4665-B4DB-E6CC8F33819E}"/>
                  </a:ext>
                </a:extLst>
              </p:cNvPr>
              <p:cNvGrpSpPr/>
              <p:nvPr/>
            </p:nvGrpSpPr>
            <p:grpSpPr>
              <a:xfrm>
                <a:off x="3356361" y="3769713"/>
                <a:ext cx="1551396" cy="990766"/>
                <a:chOff x="2995204" y="3598294"/>
                <a:chExt cx="1816806" cy="1160264"/>
              </a:xfrm>
            </p:grpSpPr>
            <p:pic>
              <p:nvPicPr>
                <p:cNvPr id="33" name="Picture 32">
                  <a:extLst>
                    <a:ext uri="{FF2B5EF4-FFF2-40B4-BE49-F238E27FC236}">
                      <a16:creationId xmlns:a16="http://schemas.microsoft.com/office/drawing/2014/main" id="{C497E8CF-E4DB-4748-9BF2-F1D90400A958}"/>
                    </a:ext>
                  </a:extLst>
                </p:cNvPr>
                <p:cNvPicPr>
                  <a:picLocks noChangeAspect="1"/>
                </p:cNvPicPr>
                <p:nvPr/>
              </p:nvPicPr>
              <p:blipFill>
                <a:blip r:embed="rId15"/>
                <a:stretch>
                  <a:fillRect/>
                </a:stretch>
              </p:blipFill>
              <p:spPr>
                <a:xfrm>
                  <a:off x="2995204" y="4156632"/>
                  <a:ext cx="601926" cy="601926"/>
                </a:xfrm>
                <a:prstGeom prst="rect">
                  <a:avLst/>
                </a:prstGeom>
              </p:spPr>
            </p:pic>
            <p:pic>
              <p:nvPicPr>
                <p:cNvPr id="47" name="Picture 46">
                  <a:extLst>
                    <a:ext uri="{FF2B5EF4-FFF2-40B4-BE49-F238E27FC236}">
                      <a16:creationId xmlns:a16="http://schemas.microsoft.com/office/drawing/2014/main" id="{40865ED2-6F79-4FCD-8CC9-8B51DB8E921D}"/>
                    </a:ext>
                  </a:extLst>
                </p:cNvPr>
                <p:cNvPicPr>
                  <a:picLocks noChangeAspect="1"/>
                </p:cNvPicPr>
                <p:nvPr/>
              </p:nvPicPr>
              <p:blipFill>
                <a:blip r:embed="rId15"/>
                <a:stretch>
                  <a:fillRect/>
                </a:stretch>
              </p:blipFill>
              <p:spPr>
                <a:xfrm>
                  <a:off x="3643848" y="3869504"/>
                  <a:ext cx="601926" cy="601926"/>
                </a:xfrm>
                <a:prstGeom prst="rect">
                  <a:avLst/>
                </a:prstGeom>
              </p:spPr>
            </p:pic>
            <p:pic>
              <p:nvPicPr>
                <p:cNvPr id="48" name="Picture 47">
                  <a:extLst>
                    <a:ext uri="{FF2B5EF4-FFF2-40B4-BE49-F238E27FC236}">
                      <a16:creationId xmlns:a16="http://schemas.microsoft.com/office/drawing/2014/main" id="{6D435BB1-01AF-4747-88AE-9D9590C37314}"/>
                    </a:ext>
                  </a:extLst>
                </p:cNvPr>
                <p:cNvPicPr>
                  <a:picLocks noChangeAspect="1"/>
                </p:cNvPicPr>
                <p:nvPr/>
              </p:nvPicPr>
              <p:blipFill>
                <a:blip r:embed="rId15"/>
                <a:stretch>
                  <a:fillRect/>
                </a:stretch>
              </p:blipFill>
              <p:spPr>
                <a:xfrm>
                  <a:off x="4210084" y="3598294"/>
                  <a:ext cx="601926" cy="601926"/>
                </a:xfrm>
                <a:prstGeom prst="rect">
                  <a:avLst/>
                </a:prstGeom>
              </p:spPr>
            </p:pic>
          </p:grpSp>
          <p:sp>
            <p:nvSpPr>
              <p:cNvPr id="4" name="Left Bracket 3">
                <a:extLst>
                  <a:ext uri="{FF2B5EF4-FFF2-40B4-BE49-F238E27FC236}">
                    <a16:creationId xmlns:a16="http://schemas.microsoft.com/office/drawing/2014/main" id="{3FD2C4D8-3340-4338-840B-AA0DC5890740}"/>
                  </a:ext>
                </a:extLst>
              </p:cNvPr>
              <p:cNvSpPr/>
              <p:nvPr/>
            </p:nvSpPr>
            <p:spPr>
              <a:xfrm rot="19671598">
                <a:off x="3211042" y="4344674"/>
                <a:ext cx="256510" cy="686426"/>
              </a:xfrm>
              <a:prstGeom prst="leftBracket">
                <a:avLst/>
              </a:prstGeom>
              <a:ln w="28575">
                <a:solidFill>
                  <a:srgbClr val="7D7D7D"/>
                </a:solidFill>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sp>
            <p:nvSpPr>
              <p:cNvPr id="36" name="Left Bracket 35">
                <a:extLst>
                  <a:ext uri="{FF2B5EF4-FFF2-40B4-BE49-F238E27FC236}">
                    <a16:creationId xmlns:a16="http://schemas.microsoft.com/office/drawing/2014/main" id="{BE75F27A-0045-40BE-A0FB-BF10C2E9971F}"/>
                  </a:ext>
                </a:extLst>
              </p:cNvPr>
              <p:cNvSpPr/>
              <p:nvPr/>
            </p:nvSpPr>
            <p:spPr>
              <a:xfrm rot="8871598">
                <a:off x="4803115" y="3494346"/>
                <a:ext cx="256510" cy="686426"/>
              </a:xfrm>
              <a:prstGeom prst="leftBracket">
                <a:avLst/>
              </a:prstGeom>
              <a:ln w="28575">
                <a:solidFill>
                  <a:srgbClr val="7D7D7D"/>
                </a:solidFill>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1400"/>
              </a:p>
            </p:txBody>
          </p:sp>
        </p:grpSp>
      </p:grpSp>
      <p:sp>
        <p:nvSpPr>
          <p:cNvPr id="41" name="TextBox 40" descr="The diagram depicts a schedule trigger starting a Function app that has a Cosmos DB input binding, Azure Storage output binding, and an Event Hubs output binding.">
            <a:extLst>
              <a:ext uri="{FF2B5EF4-FFF2-40B4-BE49-F238E27FC236}">
                <a16:creationId xmlns:a16="http://schemas.microsoft.com/office/drawing/2014/main" id="{E9618DB6-5533-4EFE-9B37-E384E1396040}"/>
              </a:ext>
            </a:extLst>
          </p:cNvPr>
          <p:cNvSpPr txBox="1"/>
          <p:nvPr/>
        </p:nvSpPr>
        <p:spPr>
          <a:xfrm>
            <a:off x="3229285" y="3673248"/>
            <a:ext cx="1458432"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rPr>
              <a:t>Query docs</a:t>
            </a:r>
          </a:p>
        </p:txBody>
      </p:sp>
    </p:spTree>
    <p:extLst>
      <p:ext uri="{BB962C8B-B14F-4D97-AF65-F5344CB8AC3E}">
        <p14:creationId xmlns:p14="http://schemas.microsoft.com/office/powerpoint/2010/main" val="38319632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782461-A37C-456A-AD2F-DA27075AF665}"/>
              </a:ext>
            </a:extLst>
          </p:cNvPr>
          <p:cNvSpPr>
            <a:spLocks noGrp="1"/>
          </p:cNvSpPr>
          <p:nvPr>
            <p:ph type="title"/>
          </p:nvPr>
        </p:nvSpPr>
        <p:spPr/>
        <p:txBody>
          <a:bodyPr/>
          <a:lstStyle/>
          <a:p>
            <a:r>
              <a:rPr lang="en-US" dirty="0"/>
              <a:t>What data does Azure Monitor collect?</a:t>
            </a:r>
          </a:p>
        </p:txBody>
      </p:sp>
      <p:grpSp>
        <p:nvGrpSpPr>
          <p:cNvPr id="3" name="Group 2" descr="The diagram depicts Azure Monitor collecting data from various sources.&#10;">
            <a:extLst>
              <a:ext uri="{FF2B5EF4-FFF2-40B4-BE49-F238E27FC236}">
                <a16:creationId xmlns:a16="http://schemas.microsoft.com/office/drawing/2014/main" id="{3AA6E7DF-D20B-41B4-AD33-F4A4E1074FD6}"/>
              </a:ext>
            </a:extLst>
          </p:cNvPr>
          <p:cNvGrpSpPr/>
          <p:nvPr/>
        </p:nvGrpSpPr>
        <p:grpSpPr>
          <a:xfrm>
            <a:off x="1566261" y="2300021"/>
            <a:ext cx="8600303" cy="4246987"/>
            <a:chOff x="1566261" y="2300021"/>
            <a:chExt cx="8600303" cy="4246987"/>
          </a:xfrm>
        </p:grpSpPr>
        <p:pic>
          <p:nvPicPr>
            <p:cNvPr id="4" name="Graphic 3">
              <a:extLst>
                <a:ext uri="{FF2B5EF4-FFF2-40B4-BE49-F238E27FC236}">
                  <a16:creationId xmlns:a16="http://schemas.microsoft.com/office/drawing/2014/main" id="{DFAF72A2-5080-41EC-9E38-0BE3FDA359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2493" y="3655568"/>
              <a:ext cx="1191941" cy="1191941"/>
            </a:xfrm>
            <a:prstGeom prst="rect">
              <a:avLst/>
            </a:prstGeom>
          </p:spPr>
        </p:pic>
        <p:sp>
          <p:nvSpPr>
            <p:cNvPr id="5" name="Rectangle 4">
              <a:extLst>
                <a:ext uri="{FF2B5EF4-FFF2-40B4-BE49-F238E27FC236}">
                  <a16:creationId xmlns:a16="http://schemas.microsoft.com/office/drawing/2014/main" id="{07C54AF1-AFD2-4C93-827D-16B7C1A61399}"/>
                </a:ext>
              </a:extLst>
            </p:cNvPr>
            <p:cNvSpPr/>
            <p:nvPr/>
          </p:nvSpPr>
          <p:spPr bwMode="auto">
            <a:xfrm>
              <a:off x="2023460" y="2300021"/>
              <a:ext cx="2459820" cy="97906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Application monitoring data</a:t>
              </a:r>
            </a:p>
          </p:txBody>
        </p:sp>
        <p:sp>
          <p:nvSpPr>
            <p:cNvPr id="6" name="Rectangle 5">
              <a:extLst>
                <a:ext uri="{FF2B5EF4-FFF2-40B4-BE49-F238E27FC236}">
                  <a16:creationId xmlns:a16="http://schemas.microsoft.com/office/drawing/2014/main" id="{3C32DBEB-B567-48B7-9AA3-6B0DE18E0FD3}"/>
                </a:ext>
              </a:extLst>
            </p:cNvPr>
            <p:cNvSpPr/>
            <p:nvPr/>
          </p:nvSpPr>
          <p:spPr bwMode="auto">
            <a:xfrm>
              <a:off x="6951334" y="2300022"/>
              <a:ext cx="2399682" cy="97906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Guest OS monitoring data</a:t>
              </a:r>
            </a:p>
          </p:txBody>
        </p:sp>
        <p:sp>
          <p:nvSpPr>
            <p:cNvPr id="7" name="Rectangle 6">
              <a:extLst>
                <a:ext uri="{FF2B5EF4-FFF2-40B4-BE49-F238E27FC236}">
                  <a16:creationId xmlns:a16="http://schemas.microsoft.com/office/drawing/2014/main" id="{FAE485D8-C84F-449C-BCC8-F68B3C4D1EEC}"/>
                </a:ext>
              </a:extLst>
            </p:cNvPr>
            <p:cNvSpPr/>
            <p:nvPr/>
          </p:nvSpPr>
          <p:spPr bwMode="auto">
            <a:xfrm>
              <a:off x="1566261" y="4262132"/>
              <a:ext cx="2200327" cy="97906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 resource monitoring data</a:t>
              </a:r>
            </a:p>
          </p:txBody>
        </p:sp>
        <p:sp>
          <p:nvSpPr>
            <p:cNvPr id="8" name="Rectangle 7">
              <a:extLst>
                <a:ext uri="{FF2B5EF4-FFF2-40B4-BE49-F238E27FC236}">
                  <a16:creationId xmlns:a16="http://schemas.microsoft.com/office/drawing/2014/main" id="{452A6BC1-4D7A-4937-A04E-3B3060F6C6CF}"/>
                </a:ext>
              </a:extLst>
            </p:cNvPr>
            <p:cNvSpPr/>
            <p:nvPr/>
          </p:nvSpPr>
          <p:spPr bwMode="auto">
            <a:xfrm>
              <a:off x="7655670" y="4267581"/>
              <a:ext cx="2510894" cy="97906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 subscription monitoring data</a:t>
              </a:r>
            </a:p>
          </p:txBody>
        </p:sp>
        <p:sp>
          <p:nvSpPr>
            <p:cNvPr id="9" name="Rectangle 8">
              <a:extLst>
                <a:ext uri="{FF2B5EF4-FFF2-40B4-BE49-F238E27FC236}">
                  <a16:creationId xmlns:a16="http://schemas.microsoft.com/office/drawing/2014/main" id="{62EACEFB-44F0-4862-A362-C49C5E87F17B}"/>
                </a:ext>
              </a:extLst>
            </p:cNvPr>
            <p:cNvSpPr/>
            <p:nvPr/>
          </p:nvSpPr>
          <p:spPr bwMode="auto">
            <a:xfrm>
              <a:off x="4538647" y="5567939"/>
              <a:ext cx="2619632" cy="979069"/>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180000" rIns="180000" bIns="180000" numCol="1" spcCol="0" rtlCol="0" fromWordArt="0" anchor="t" anchorCtr="0" forceAA="0" compatLnSpc="1">
              <a:prstTxWarp prst="textNoShape">
                <a:avLst/>
              </a:prstTxWarp>
              <a:sp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cs typeface="Segoe UI" pitchFamily="34" charset="0"/>
                </a:rPr>
                <a:t>Azure tenant monitoring data</a:t>
              </a:r>
            </a:p>
          </p:txBody>
        </p:sp>
        <p:cxnSp>
          <p:nvCxnSpPr>
            <p:cNvPr id="19" name="Straight Arrow Connector 18">
              <a:extLst>
                <a:ext uri="{FF2B5EF4-FFF2-40B4-BE49-F238E27FC236}">
                  <a16:creationId xmlns:a16="http://schemas.microsoft.com/office/drawing/2014/main" id="{E698C164-32F3-4397-BF26-FD17EC9ED8AD}"/>
                </a:ext>
              </a:extLst>
            </p:cNvPr>
            <p:cNvCxnSpPr>
              <a:cxnSpLocks/>
              <a:stCxn id="9" idx="0"/>
            </p:cNvCxnSpPr>
            <p:nvPr/>
          </p:nvCxnSpPr>
          <p:spPr>
            <a:xfrm flipV="1">
              <a:off x="5848463" y="4799509"/>
              <a:ext cx="0" cy="768430"/>
            </a:xfrm>
            <a:prstGeom prst="straightConnector1">
              <a:avLst/>
            </a:prstGeom>
            <a:ln w="38100">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7139759-2C93-449F-A3D7-50FEAB75A7C9}"/>
                </a:ext>
              </a:extLst>
            </p:cNvPr>
            <p:cNvCxnSpPr>
              <a:stCxn id="7" idx="3"/>
              <a:endCxn id="4" idx="1"/>
            </p:cNvCxnSpPr>
            <p:nvPr/>
          </p:nvCxnSpPr>
          <p:spPr>
            <a:xfrm flipV="1">
              <a:off x="3766588" y="4251539"/>
              <a:ext cx="1485905" cy="500128"/>
            </a:xfrm>
            <a:prstGeom prst="bentConnector3">
              <a:avLst/>
            </a:prstGeom>
            <a:ln w="38100">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960FC17E-499D-4102-979E-20034BADF882}"/>
                </a:ext>
              </a:extLst>
            </p:cNvPr>
            <p:cNvCxnSpPr>
              <a:stCxn id="8" idx="1"/>
              <a:endCxn id="4" idx="3"/>
            </p:cNvCxnSpPr>
            <p:nvPr/>
          </p:nvCxnSpPr>
          <p:spPr>
            <a:xfrm rot="10800000">
              <a:off x="6444434" y="4251540"/>
              <a:ext cx="1211236" cy="505577"/>
            </a:xfrm>
            <a:prstGeom prst="bentConnector3">
              <a:avLst/>
            </a:prstGeom>
            <a:ln w="38100">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F33E9161-0C48-439F-9554-E86FBC1AED1F}"/>
                </a:ext>
              </a:extLst>
            </p:cNvPr>
            <p:cNvCxnSpPr>
              <a:cxnSpLocks/>
              <a:stCxn id="5" idx="3"/>
            </p:cNvCxnSpPr>
            <p:nvPr/>
          </p:nvCxnSpPr>
          <p:spPr>
            <a:xfrm>
              <a:off x="4483280" y="2789556"/>
              <a:ext cx="1000073" cy="800166"/>
            </a:xfrm>
            <a:prstGeom prst="bentConnector3">
              <a:avLst>
                <a:gd name="adj1" fmla="val 50000"/>
              </a:avLst>
            </a:prstGeom>
            <a:ln w="38100">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C4D2132-D852-401A-8582-DED57E6CC6CB}"/>
                </a:ext>
              </a:extLst>
            </p:cNvPr>
            <p:cNvCxnSpPr>
              <a:cxnSpLocks/>
              <a:stCxn id="6" idx="1"/>
            </p:cNvCxnSpPr>
            <p:nvPr/>
          </p:nvCxnSpPr>
          <p:spPr>
            <a:xfrm rot="10800000" flipV="1">
              <a:off x="6212406" y="2789557"/>
              <a:ext cx="738929" cy="812522"/>
            </a:xfrm>
            <a:prstGeom prst="bentConnector2">
              <a:avLst/>
            </a:prstGeom>
            <a:ln w="38100">
              <a:solidFill>
                <a:srgbClr val="737373"/>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20" name="Text Placeholder 12">
            <a:extLst>
              <a:ext uri="{FF2B5EF4-FFF2-40B4-BE49-F238E27FC236}">
                <a16:creationId xmlns:a16="http://schemas.microsoft.com/office/drawing/2014/main" id="{DCE3096E-AC20-4661-8208-FE5787A9742C}"/>
              </a:ext>
            </a:extLst>
          </p:cNvPr>
          <p:cNvSpPr>
            <a:spLocks noGrp="1"/>
          </p:cNvSpPr>
          <p:nvPr>
            <p:ph type="body" sz="quarter" idx="10"/>
          </p:nvPr>
        </p:nvSpPr>
        <p:spPr>
          <a:xfrm>
            <a:off x="584199" y="1437481"/>
            <a:ext cx="10764375" cy="430887"/>
          </a:xfrm>
        </p:spPr>
        <p:txBody>
          <a:bodyPr/>
          <a:lstStyle/>
          <a:p>
            <a:r>
              <a:rPr lang="en-US" dirty="0">
                <a:latin typeface="+mn-lt"/>
              </a:rPr>
              <a:t>Azure Monitor can collect data from:</a:t>
            </a:r>
          </a:p>
        </p:txBody>
      </p:sp>
    </p:spTree>
    <p:extLst>
      <p:ext uri="{BB962C8B-B14F-4D97-AF65-F5344CB8AC3E}">
        <p14:creationId xmlns:p14="http://schemas.microsoft.com/office/powerpoint/2010/main" val="4239122675"/>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94F08-B9DD-4319-9665-C59B78714101}"/>
              </a:ext>
            </a:extLst>
          </p:cNvPr>
          <p:cNvSpPr>
            <a:spLocks noGrp="1"/>
          </p:cNvSpPr>
          <p:nvPr>
            <p:ph type="title"/>
          </p:nvPr>
        </p:nvSpPr>
        <p:spPr/>
        <p:txBody>
          <a:bodyPr/>
          <a:lstStyle/>
          <a:p>
            <a:r>
              <a:rPr lang="en-US" dirty="0"/>
              <a:t>Integrating with Azure Virtual Network</a:t>
            </a:r>
          </a:p>
        </p:txBody>
      </p:sp>
      <p:sp>
        <p:nvSpPr>
          <p:cNvPr id="3" name="Text Placeholder 2">
            <a:extLst>
              <a:ext uri="{FF2B5EF4-FFF2-40B4-BE49-F238E27FC236}">
                <a16:creationId xmlns:a16="http://schemas.microsoft.com/office/drawing/2014/main" id="{CBC10F6A-F3E1-4BEB-92B6-B563351758AB}"/>
              </a:ext>
            </a:extLst>
          </p:cNvPr>
          <p:cNvSpPr>
            <a:spLocks noGrp="1"/>
          </p:cNvSpPr>
          <p:nvPr>
            <p:ph type="body" sz="quarter" idx="10"/>
          </p:nvPr>
        </p:nvSpPr>
        <p:spPr>
          <a:xfrm>
            <a:off x="584200" y="1435496"/>
            <a:ext cx="6118419" cy="2757678"/>
          </a:xfrm>
        </p:spPr>
        <p:txBody>
          <a:bodyPr/>
          <a:lstStyle/>
          <a:p>
            <a:r>
              <a:rPr lang="en-US" dirty="0">
                <a:latin typeface="+mn-lt"/>
              </a:rPr>
              <a:t>Requires the Premium plan</a:t>
            </a:r>
          </a:p>
          <a:p>
            <a:r>
              <a:rPr lang="en-US" dirty="0">
                <a:latin typeface="+mn-lt"/>
              </a:rPr>
              <a:t>Secures the inbound HTTP access to your app to one subnet in a Virtual Network</a:t>
            </a:r>
          </a:p>
          <a:p>
            <a:r>
              <a:rPr lang="en-US" dirty="0">
                <a:latin typeface="+mn-lt"/>
              </a:rPr>
              <a:t>Allows secure outbound calls to resources in a Virtual Network</a:t>
            </a:r>
          </a:p>
        </p:txBody>
      </p:sp>
      <p:grpSp>
        <p:nvGrpSpPr>
          <p:cNvPr id="5" name="Group 4" descr="The diagram depicts the Functions runtime making outbound connections to the internet and the Azure Virtual Network while only allowing inbound connections from the Virtual Network.">
            <a:extLst>
              <a:ext uri="{FF2B5EF4-FFF2-40B4-BE49-F238E27FC236}">
                <a16:creationId xmlns:a16="http://schemas.microsoft.com/office/drawing/2014/main" id="{27D78F4C-6AFC-4072-9E76-F811BF5B1FEE}"/>
              </a:ext>
            </a:extLst>
          </p:cNvPr>
          <p:cNvGrpSpPr/>
          <p:nvPr/>
        </p:nvGrpSpPr>
        <p:grpSpPr>
          <a:xfrm>
            <a:off x="5095875" y="471764"/>
            <a:ext cx="6482334" cy="5898456"/>
            <a:chOff x="5095875" y="471764"/>
            <a:chExt cx="6482334" cy="5898456"/>
          </a:xfrm>
        </p:grpSpPr>
        <p:pic>
          <p:nvPicPr>
            <p:cNvPr id="24" name="Graphic 23">
              <a:extLst>
                <a:ext uri="{FF2B5EF4-FFF2-40B4-BE49-F238E27FC236}">
                  <a16:creationId xmlns:a16="http://schemas.microsoft.com/office/drawing/2014/main" id="{B8D3D953-C8E5-4F2F-A46E-7323F6A234C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84570" y="471764"/>
              <a:ext cx="1643985" cy="1270352"/>
            </a:xfrm>
            <a:prstGeom prst="rect">
              <a:avLst/>
            </a:prstGeom>
          </p:spPr>
        </p:pic>
        <p:grpSp>
          <p:nvGrpSpPr>
            <p:cNvPr id="4" name="Group 3">
              <a:extLst>
                <a:ext uri="{FF2B5EF4-FFF2-40B4-BE49-F238E27FC236}">
                  <a16:creationId xmlns:a16="http://schemas.microsoft.com/office/drawing/2014/main" id="{39E2706F-887D-445D-BD2A-56165CBC1C91}"/>
                </a:ext>
              </a:extLst>
            </p:cNvPr>
            <p:cNvGrpSpPr/>
            <p:nvPr/>
          </p:nvGrpSpPr>
          <p:grpSpPr>
            <a:xfrm>
              <a:off x="5095875" y="1176298"/>
              <a:ext cx="6482334" cy="5193922"/>
              <a:chOff x="5095875" y="1176298"/>
              <a:chExt cx="6482334" cy="5193922"/>
            </a:xfrm>
          </p:grpSpPr>
          <p:sp>
            <p:nvSpPr>
              <p:cNvPr id="11" name="TextBox 10">
                <a:extLst>
                  <a:ext uri="{FF2B5EF4-FFF2-40B4-BE49-F238E27FC236}">
                    <a16:creationId xmlns:a16="http://schemas.microsoft.com/office/drawing/2014/main" id="{48672BFF-B194-4538-8454-07FDE0691D26}"/>
                  </a:ext>
                </a:extLst>
              </p:cNvPr>
              <p:cNvSpPr txBox="1"/>
              <p:nvPr/>
            </p:nvSpPr>
            <p:spPr>
              <a:xfrm>
                <a:off x="8816989" y="5723889"/>
                <a:ext cx="1179152"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Functions runtime</a:t>
                </a:r>
              </a:p>
            </p:txBody>
          </p:sp>
          <p:grpSp>
            <p:nvGrpSpPr>
              <p:cNvPr id="12" name="Group 11">
                <a:extLst>
                  <a:ext uri="{FF2B5EF4-FFF2-40B4-BE49-F238E27FC236}">
                    <a16:creationId xmlns:a16="http://schemas.microsoft.com/office/drawing/2014/main" id="{0DD6A0BC-FE9E-4220-867E-A140D0D2988B}"/>
                  </a:ext>
                </a:extLst>
              </p:cNvPr>
              <p:cNvGrpSpPr/>
              <p:nvPr/>
            </p:nvGrpSpPr>
            <p:grpSpPr>
              <a:xfrm>
                <a:off x="8116481" y="2909826"/>
                <a:ext cx="2580168" cy="817829"/>
                <a:chOff x="8789581" y="2744726"/>
                <a:chExt cx="2580168" cy="817829"/>
              </a:xfrm>
            </p:grpSpPr>
            <p:sp>
              <p:nvSpPr>
                <p:cNvPr id="13" name="Rectangle: Rounded Corners 12">
                  <a:extLst>
                    <a:ext uri="{FF2B5EF4-FFF2-40B4-BE49-F238E27FC236}">
                      <a16:creationId xmlns:a16="http://schemas.microsoft.com/office/drawing/2014/main" id="{498E6E8A-35B6-48CD-BE50-1A3292A7BA80}"/>
                    </a:ext>
                  </a:extLst>
                </p:cNvPr>
                <p:cNvSpPr/>
                <p:nvPr/>
              </p:nvSpPr>
              <p:spPr>
                <a:xfrm>
                  <a:off x="8789581" y="2744726"/>
                  <a:ext cx="2580168" cy="817829"/>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AFDCCCFA-CAF7-45E9-8B58-5191F9294D44}"/>
                    </a:ext>
                  </a:extLst>
                </p:cNvPr>
                <p:cNvSpPr txBox="1"/>
                <p:nvPr/>
              </p:nvSpPr>
              <p:spPr>
                <a:xfrm>
                  <a:off x="9461312" y="2959670"/>
                  <a:ext cx="1908437" cy="369332"/>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HTTP front-ends</a:t>
                  </a:r>
                </a:p>
              </p:txBody>
            </p:sp>
            <p:pic>
              <p:nvPicPr>
                <p:cNvPr id="15" name="Graphic 14">
                  <a:extLst>
                    <a:ext uri="{FF2B5EF4-FFF2-40B4-BE49-F238E27FC236}">
                      <a16:creationId xmlns:a16="http://schemas.microsoft.com/office/drawing/2014/main" id="{2C6681C2-73E4-496B-984B-4C6C932582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36037" y="2901416"/>
                  <a:ext cx="476250" cy="476250"/>
                </a:xfrm>
                <a:prstGeom prst="rect">
                  <a:avLst/>
                </a:prstGeom>
              </p:spPr>
            </p:pic>
          </p:grpSp>
          <p:sp>
            <p:nvSpPr>
              <p:cNvPr id="17" name="Rectangle: Rounded Corners 16">
                <a:extLst>
                  <a:ext uri="{FF2B5EF4-FFF2-40B4-BE49-F238E27FC236}">
                    <a16:creationId xmlns:a16="http://schemas.microsoft.com/office/drawing/2014/main" id="{DDA82C24-3A0C-4B24-9ED2-58E499E5FBF9}"/>
                  </a:ext>
                </a:extLst>
              </p:cNvPr>
              <p:cNvSpPr/>
              <p:nvPr/>
            </p:nvSpPr>
            <p:spPr>
              <a:xfrm>
                <a:off x="5095875" y="4880383"/>
                <a:ext cx="2662153" cy="817829"/>
              </a:xfrm>
              <a:prstGeom prst="roundRect">
                <a:avLst>
                  <a:gd name="adj" fmla="val 10844"/>
                </a:avLst>
              </a:prstGeom>
              <a:solidFill>
                <a:schemeClr val="bg1"/>
              </a:solidFill>
              <a:ln w="28575">
                <a:solidFill>
                  <a:srgbClr val="00188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90410C8-15B0-4DDC-A394-4D1E6E6FD9C4}"/>
                  </a:ext>
                </a:extLst>
              </p:cNvPr>
              <p:cNvSpPr txBox="1"/>
              <p:nvPr/>
            </p:nvSpPr>
            <p:spPr>
              <a:xfrm>
                <a:off x="5867073" y="5107324"/>
                <a:ext cx="1795706" cy="363946"/>
              </a:xfrm>
              <a:prstGeom prst="rect">
                <a:avLst/>
              </a:prstGeom>
              <a:no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Virtual </a:t>
                </a:r>
                <a:r>
                  <a:rPr lang="en-US" dirty="0">
                    <a:solidFill>
                      <a:srgbClr val="000000"/>
                    </a:solidFill>
                    <a:latin typeface="Segoe UI"/>
                  </a:rPr>
                  <a:t>Network</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9" name="Graphic 18">
                <a:extLst>
                  <a:ext uri="{FF2B5EF4-FFF2-40B4-BE49-F238E27FC236}">
                    <a16:creationId xmlns:a16="http://schemas.microsoft.com/office/drawing/2014/main" id="{FAFB19F2-DBC6-4861-AB4C-F6AEAF328A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5395" y="4997271"/>
                <a:ext cx="584052" cy="584052"/>
              </a:xfrm>
              <a:prstGeom prst="rect">
                <a:avLst/>
              </a:prstGeom>
            </p:spPr>
          </p:pic>
          <p:cxnSp>
            <p:nvCxnSpPr>
              <p:cNvPr id="20" name="Connector: Curved 19">
                <a:extLst>
                  <a:ext uri="{FF2B5EF4-FFF2-40B4-BE49-F238E27FC236}">
                    <a16:creationId xmlns:a16="http://schemas.microsoft.com/office/drawing/2014/main" id="{D331DB5F-B749-49DB-8D94-0776B4870E58}"/>
                  </a:ext>
                </a:extLst>
              </p:cNvPr>
              <p:cNvCxnSpPr>
                <a:cxnSpLocks/>
                <a:stCxn id="17" idx="0"/>
                <a:endCxn id="13" idx="1"/>
              </p:cNvCxnSpPr>
              <p:nvPr/>
            </p:nvCxnSpPr>
            <p:spPr>
              <a:xfrm rot="5400000" flipH="1" flipV="1">
                <a:off x="6490895" y="3254798"/>
                <a:ext cx="1561642" cy="1689529"/>
              </a:xfrm>
              <a:prstGeom prst="curvedConnector2">
                <a:avLst/>
              </a:prstGeom>
              <a:ln w="571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38E227-9D06-4E99-AFCD-490D708F53E6}"/>
                  </a:ext>
                </a:extLst>
              </p:cNvPr>
              <p:cNvCxnSpPr>
                <a:stCxn id="10" idx="1"/>
              </p:cNvCxnSpPr>
              <p:nvPr/>
            </p:nvCxnSpPr>
            <p:spPr>
              <a:xfrm flipH="1">
                <a:off x="7758028" y="5289298"/>
                <a:ext cx="1071661" cy="0"/>
              </a:xfrm>
              <a:prstGeom prst="straightConnector1">
                <a:avLst/>
              </a:prstGeom>
              <a:ln w="5715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57C95C2-D992-4F38-A35E-3CF07924BFE2}"/>
                  </a:ext>
                </a:extLst>
              </p:cNvPr>
              <p:cNvCxnSpPr/>
              <p:nvPr/>
            </p:nvCxnSpPr>
            <p:spPr>
              <a:xfrm>
                <a:off x="9410700" y="1447798"/>
                <a:ext cx="0" cy="1462028"/>
              </a:xfrm>
              <a:prstGeom prst="straightConnector1">
                <a:avLst/>
              </a:prstGeom>
              <a:ln w="57150">
                <a:solidFill>
                  <a:srgbClr val="E81123"/>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19A681F-C210-44D2-A94D-AC194FBD3BF3}"/>
                  </a:ext>
                </a:extLst>
              </p:cNvPr>
              <p:cNvSpPr txBox="1"/>
              <p:nvPr/>
            </p:nvSpPr>
            <p:spPr>
              <a:xfrm>
                <a:off x="8879369" y="1542377"/>
                <a:ext cx="1027689" cy="369332"/>
              </a:xfrm>
              <a:prstGeom prst="rect">
                <a:avLst/>
              </a:prstGeom>
              <a:solidFill>
                <a:schemeClr val="bg1"/>
              </a:solid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00000"/>
                    </a:solidFill>
                    <a:effectLst/>
                    <a:uLnTx/>
                    <a:uFillTx/>
                    <a:latin typeface="Segoe UI"/>
                    <a:ea typeface="+mn-ea"/>
                    <a:cs typeface="+mn-cs"/>
                  </a:rPr>
                  <a:t>Internet</a:t>
                </a:r>
              </a:p>
            </p:txBody>
          </p:sp>
          <p:sp>
            <p:nvSpPr>
              <p:cNvPr id="39" name="Arc 38">
                <a:extLst>
                  <a:ext uri="{FF2B5EF4-FFF2-40B4-BE49-F238E27FC236}">
                    <a16:creationId xmlns:a16="http://schemas.microsoft.com/office/drawing/2014/main" id="{80B792E4-E51B-489B-B36F-3A990B39BA46}"/>
                  </a:ext>
                </a:extLst>
              </p:cNvPr>
              <p:cNvSpPr/>
              <p:nvPr/>
            </p:nvSpPr>
            <p:spPr>
              <a:xfrm flipV="1">
                <a:off x="7997859" y="1176298"/>
                <a:ext cx="3580350" cy="4087161"/>
              </a:xfrm>
              <a:prstGeom prst="arc">
                <a:avLst>
                  <a:gd name="adj1" fmla="val 16333356"/>
                  <a:gd name="adj2" fmla="val 4929676"/>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pic>
            <p:nvPicPr>
              <p:cNvPr id="10" name="Graphic 9">
                <a:extLst>
                  <a:ext uri="{FF2B5EF4-FFF2-40B4-BE49-F238E27FC236}">
                    <a16:creationId xmlns:a16="http://schemas.microsoft.com/office/drawing/2014/main" id="{9BE05109-4018-4B6F-8C1A-849FFB4D0F2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29689" y="4725772"/>
                <a:ext cx="1127051" cy="1127051"/>
              </a:xfrm>
              <a:prstGeom prst="rect">
                <a:avLst/>
              </a:prstGeom>
            </p:spPr>
          </p:pic>
        </p:grpSp>
      </p:grpSp>
    </p:spTree>
    <p:extLst>
      <p:ext uri="{BB962C8B-B14F-4D97-AF65-F5344CB8AC3E}">
        <p14:creationId xmlns:p14="http://schemas.microsoft.com/office/powerpoint/2010/main" val="74445340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4B720-DC86-4C4D-84E3-5DC1FE7C6AD7}"/>
              </a:ext>
            </a:extLst>
          </p:cNvPr>
          <p:cNvSpPr>
            <a:spLocks noGrp="1"/>
          </p:cNvSpPr>
          <p:nvPr>
            <p:ph type="title"/>
          </p:nvPr>
        </p:nvSpPr>
        <p:spPr/>
        <p:txBody>
          <a:bodyPr/>
          <a:lstStyle/>
          <a:p>
            <a:r>
              <a:rPr lang="en-US" dirty="0"/>
              <a:t>Azure Virtual Network integration example</a:t>
            </a:r>
          </a:p>
        </p:txBody>
      </p:sp>
      <p:grpSp>
        <p:nvGrpSpPr>
          <p:cNvPr id="3" name="Group 2" descr="The diagram depicts a Function app making a secure request to a virtual machine within the same Virtual Network.&#10;">
            <a:extLst>
              <a:ext uri="{FF2B5EF4-FFF2-40B4-BE49-F238E27FC236}">
                <a16:creationId xmlns:a16="http://schemas.microsoft.com/office/drawing/2014/main" id="{4672A43E-2566-46C7-B9EE-87A1E0483B20}"/>
              </a:ext>
            </a:extLst>
          </p:cNvPr>
          <p:cNvGrpSpPr/>
          <p:nvPr/>
        </p:nvGrpSpPr>
        <p:grpSpPr>
          <a:xfrm>
            <a:off x="825553" y="1435254"/>
            <a:ext cx="9749898" cy="3987491"/>
            <a:chOff x="825553" y="1435254"/>
            <a:chExt cx="9749898" cy="3987491"/>
          </a:xfrm>
        </p:grpSpPr>
        <p:pic>
          <p:nvPicPr>
            <p:cNvPr id="6" name="Picture 5" descr="A close up of a sign&#10;&#10;Description automatically generated">
              <a:extLst>
                <a:ext uri="{FF2B5EF4-FFF2-40B4-BE49-F238E27FC236}">
                  <a16:creationId xmlns:a16="http://schemas.microsoft.com/office/drawing/2014/main" id="{B6BFE654-0538-4315-B415-8CB8BC87810A}"/>
                </a:ext>
              </a:extLst>
            </p:cNvPr>
            <p:cNvPicPr>
              <a:picLocks noChangeAspect="1"/>
            </p:cNvPicPr>
            <p:nvPr/>
          </p:nvPicPr>
          <p:blipFill>
            <a:blip r:embed="rId3"/>
            <a:stretch>
              <a:fillRect/>
            </a:stretch>
          </p:blipFill>
          <p:spPr>
            <a:xfrm>
              <a:off x="4008834" y="3635648"/>
              <a:ext cx="1458432" cy="1458432"/>
            </a:xfrm>
            <a:prstGeom prst="rect">
              <a:avLst/>
            </a:prstGeom>
          </p:spPr>
        </p:pic>
        <p:pic>
          <p:nvPicPr>
            <p:cNvPr id="7" name="Picture 6">
              <a:extLst>
                <a:ext uri="{FF2B5EF4-FFF2-40B4-BE49-F238E27FC236}">
                  <a16:creationId xmlns:a16="http://schemas.microsoft.com/office/drawing/2014/main" id="{978D3F72-A439-4B0F-8BCF-5D20E0C96818}"/>
                </a:ext>
              </a:extLst>
            </p:cNvPr>
            <p:cNvPicPr>
              <a:picLocks noChangeAspect="1"/>
            </p:cNvPicPr>
            <p:nvPr/>
          </p:nvPicPr>
          <p:blipFill>
            <a:blip r:embed="rId4"/>
            <a:stretch>
              <a:fillRect/>
            </a:stretch>
          </p:blipFill>
          <p:spPr>
            <a:xfrm>
              <a:off x="8833222" y="1624626"/>
              <a:ext cx="829816" cy="829816"/>
            </a:xfrm>
            <a:prstGeom prst="rect">
              <a:avLst/>
            </a:prstGeom>
          </p:spPr>
        </p:pic>
        <p:cxnSp>
          <p:nvCxnSpPr>
            <p:cNvPr id="13" name="Straight Arrow Connector 12">
              <a:extLst>
                <a:ext uri="{FF2B5EF4-FFF2-40B4-BE49-F238E27FC236}">
                  <a16:creationId xmlns:a16="http://schemas.microsoft.com/office/drawing/2014/main" id="{7171EA6F-8FED-4116-ADD7-12AD70DBABDA}"/>
                </a:ext>
              </a:extLst>
            </p:cNvPr>
            <p:cNvCxnSpPr>
              <a:cxnSpLocks/>
            </p:cNvCxnSpPr>
            <p:nvPr/>
          </p:nvCxnSpPr>
          <p:spPr>
            <a:xfrm>
              <a:off x="2217423" y="4364864"/>
              <a:ext cx="1702480" cy="0"/>
            </a:xfrm>
            <a:prstGeom prst="straightConnector1">
              <a:avLst/>
            </a:prstGeom>
            <a:ln w="57150">
              <a:solidFill>
                <a:srgbClr val="D73B0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A891A11-3E5D-4331-880B-C00212B230BC}"/>
                </a:ext>
              </a:extLst>
            </p:cNvPr>
            <p:cNvSpPr/>
            <p:nvPr/>
          </p:nvSpPr>
          <p:spPr bwMode="auto">
            <a:xfrm>
              <a:off x="3036183" y="1435254"/>
              <a:ext cx="2654642" cy="3987491"/>
            </a:xfrm>
            <a:prstGeom prst="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Box 16">
              <a:extLst>
                <a:ext uri="{FF2B5EF4-FFF2-40B4-BE49-F238E27FC236}">
                  <a16:creationId xmlns:a16="http://schemas.microsoft.com/office/drawing/2014/main" id="{46B755F6-7EE1-4EA5-80D8-DDE97317A425}"/>
                </a:ext>
              </a:extLst>
            </p:cNvPr>
            <p:cNvSpPr txBox="1"/>
            <p:nvPr/>
          </p:nvSpPr>
          <p:spPr>
            <a:xfrm>
              <a:off x="4329819" y="1973730"/>
              <a:ext cx="1219848" cy="738664"/>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latin typeface="+mj-lt"/>
                </a:rPr>
                <a:t>Premium App Service plan</a:t>
              </a:r>
            </a:p>
          </p:txBody>
        </p:sp>
        <p:pic>
          <p:nvPicPr>
            <p:cNvPr id="5" name="Graphic 4">
              <a:extLst>
                <a:ext uri="{FF2B5EF4-FFF2-40B4-BE49-F238E27FC236}">
                  <a16:creationId xmlns:a16="http://schemas.microsoft.com/office/drawing/2014/main" id="{2A8C384E-4553-4D1D-8E97-663A16CF81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553" y="3729688"/>
              <a:ext cx="1643985" cy="1270352"/>
            </a:xfrm>
            <a:prstGeom prst="rect">
              <a:avLst/>
            </a:prstGeom>
          </p:spPr>
        </p:pic>
        <p:sp>
          <p:nvSpPr>
            <p:cNvPr id="18" name="TextBox 17">
              <a:extLst>
                <a:ext uri="{FF2B5EF4-FFF2-40B4-BE49-F238E27FC236}">
                  <a16:creationId xmlns:a16="http://schemas.microsoft.com/office/drawing/2014/main" id="{52A1BF0C-2D7A-4205-A682-CC841306D443}"/>
                </a:ext>
              </a:extLst>
            </p:cNvPr>
            <p:cNvSpPr txBox="1"/>
            <p:nvPr/>
          </p:nvSpPr>
          <p:spPr>
            <a:xfrm>
              <a:off x="1235167" y="4748034"/>
              <a:ext cx="824756" cy="246221"/>
            </a:xfrm>
            <a:prstGeom prst="rect">
              <a:avLst/>
            </a:prstGeom>
            <a:noFill/>
          </p:spPr>
          <p:txBody>
            <a:bodyPr wrap="square" lIns="0" tIns="0" rIns="0" bIns="0" rtlCol="0">
              <a:spAutoFit/>
            </a:bodyPr>
            <a:lstStyle/>
            <a:p>
              <a:pPr algn="l"/>
              <a:r>
                <a:rPr lang="en-IN" sz="1600" dirty="0">
                  <a:gradFill>
                    <a:gsLst>
                      <a:gs pos="2917">
                        <a:schemeClr val="tx1"/>
                      </a:gs>
                      <a:gs pos="30000">
                        <a:schemeClr val="tx1"/>
                      </a:gs>
                    </a:gsLst>
                    <a:lin ang="5400000" scaled="0"/>
                  </a:gradFill>
                  <a:latin typeface="+mj-lt"/>
                </a:rPr>
                <a:t>Internet</a:t>
              </a:r>
            </a:p>
          </p:txBody>
        </p:sp>
        <p:sp>
          <p:nvSpPr>
            <p:cNvPr id="19" name="TextBox 18">
              <a:extLst>
                <a:ext uri="{FF2B5EF4-FFF2-40B4-BE49-F238E27FC236}">
                  <a16:creationId xmlns:a16="http://schemas.microsoft.com/office/drawing/2014/main" id="{6B450E62-5178-40B9-B7BE-0C7E5D8A79CF}"/>
                </a:ext>
              </a:extLst>
            </p:cNvPr>
            <p:cNvSpPr txBox="1"/>
            <p:nvPr/>
          </p:nvSpPr>
          <p:spPr>
            <a:xfrm>
              <a:off x="6170269" y="2387502"/>
              <a:ext cx="1955252" cy="492443"/>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Network </a:t>
              </a:r>
              <a:r>
                <a:rPr lang="en-IN" sz="1600" dirty="0">
                  <a:gradFill>
                    <a:gsLst>
                      <a:gs pos="2917">
                        <a:schemeClr val="tx1"/>
                      </a:gs>
                      <a:gs pos="30000">
                        <a:schemeClr val="tx1"/>
                      </a:gs>
                    </a:gsLst>
                    <a:lin ang="5400000" scaled="0"/>
                  </a:gradFill>
                  <a:latin typeface="+mj-lt"/>
                </a:rPr>
                <a:t>Integration</a:t>
              </a:r>
            </a:p>
          </p:txBody>
        </p:sp>
        <p:sp>
          <p:nvSpPr>
            <p:cNvPr id="20" name="Rectangle 19">
              <a:extLst>
                <a:ext uri="{FF2B5EF4-FFF2-40B4-BE49-F238E27FC236}">
                  <a16:creationId xmlns:a16="http://schemas.microsoft.com/office/drawing/2014/main" id="{342983C3-98EF-48F7-A84B-C2A45255F4C1}"/>
                </a:ext>
              </a:extLst>
            </p:cNvPr>
            <p:cNvSpPr/>
            <p:nvPr/>
          </p:nvSpPr>
          <p:spPr bwMode="auto">
            <a:xfrm>
              <a:off x="7920809" y="1435254"/>
              <a:ext cx="2654642" cy="3987491"/>
            </a:xfrm>
            <a:prstGeom prst="rect">
              <a:avLst/>
            </a:prstGeom>
            <a:noFill/>
            <a:ln w="38100">
              <a:solidFill>
                <a:srgbClr val="00188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C91408C5-1445-4845-AEDD-783223976427}"/>
                </a:ext>
              </a:extLst>
            </p:cNvPr>
            <p:cNvSpPr txBox="1"/>
            <p:nvPr/>
          </p:nvSpPr>
          <p:spPr>
            <a:xfrm>
              <a:off x="8512341" y="2404916"/>
              <a:ext cx="1471579" cy="246221"/>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Network</a:t>
              </a:r>
              <a:endParaRPr lang="en-IN" sz="1600" dirty="0">
                <a:gradFill>
                  <a:gsLst>
                    <a:gs pos="2917">
                      <a:schemeClr val="tx1"/>
                    </a:gs>
                    <a:gs pos="30000">
                      <a:schemeClr val="tx1"/>
                    </a:gs>
                  </a:gsLst>
                  <a:lin ang="5400000" scaled="0"/>
                </a:gradFill>
                <a:latin typeface="+mj-lt"/>
              </a:endParaRPr>
            </a:p>
          </p:txBody>
        </p:sp>
        <p:cxnSp>
          <p:nvCxnSpPr>
            <p:cNvPr id="25" name="Straight Connector 24">
              <a:extLst>
                <a:ext uri="{FF2B5EF4-FFF2-40B4-BE49-F238E27FC236}">
                  <a16:creationId xmlns:a16="http://schemas.microsoft.com/office/drawing/2014/main" id="{1D30B0D5-3FFF-4FDE-9387-4F8AA923A628}"/>
                </a:ext>
              </a:extLst>
            </p:cNvPr>
            <p:cNvCxnSpPr>
              <a:cxnSpLocks/>
            </p:cNvCxnSpPr>
            <p:nvPr/>
          </p:nvCxnSpPr>
          <p:spPr>
            <a:xfrm>
              <a:off x="4722810" y="3235919"/>
              <a:ext cx="4546968" cy="0"/>
            </a:xfrm>
            <a:prstGeom prst="line">
              <a:avLst/>
            </a:prstGeom>
            <a:ln w="57150">
              <a:solidFill>
                <a:srgbClr val="D73B0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5E43AB-7677-4034-BF38-AEBC336D0DEE}"/>
                </a:ext>
              </a:extLst>
            </p:cNvPr>
            <p:cNvCxnSpPr/>
            <p:nvPr/>
          </p:nvCxnSpPr>
          <p:spPr>
            <a:xfrm>
              <a:off x="4738050" y="3208415"/>
              <a:ext cx="0" cy="36576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7D29433-65E6-41AF-8AEA-018AF0124F92}"/>
                </a:ext>
              </a:extLst>
            </p:cNvPr>
            <p:cNvCxnSpPr>
              <a:cxnSpLocks/>
            </p:cNvCxnSpPr>
            <p:nvPr/>
          </p:nvCxnSpPr>
          <p:spPr>
            <a:xfrm>
              <a:off x="9248130" y="3208415"/>
              <a:ext cx="0" cy="365760"/>
            </a:xfrm>
            <a:prstGeom prst="straightConnector1">
              <a:avLst/>
            </a:prstGeom>
            <a:ln w="57150">
              <a:solidFill>
                <a:srgbClr val="D73B0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D2E2845-1C54-456A-BB0E-19975B217F89}"/>
                </a:ext>
              </a:extLst>
            </p:cNvPr>
            <p:cNvSpPr txBox="1"/>
            <p:nvPr/>
          </p:nvSpPr>
          <p:spPr>
            <a:xfrm>
              <a:off x="8467171" y="4646462"/>
              <a:ext cx="1561919" cy="246221"/>
            </a:xfrm>
            <a:prstGeom prst="rect">
              <a:avLst/>
            </a:prstGeom>
            <a:noFill/>
          </p:spPr>
          <p:txBody>
            <a:bodyPr wrap="square" lIns="0" tIns="0" rIns="0" bIns="0" rtlCol="0">
              <a:spAutoFit/>
            </a:bodyPr>
            <a:lstStyle/>
            <a:p>
              <a:r>
                <a:rPr lang="en-IN" sz="1600" dirty="0">
                  <a:gradFill>
                    <a:gsLst>
                      <a:gs pos="2917">
                        <a:schemeClr val="tx1"/>
                      </a:gs>
                      <a:gs pos="30000">
                        <a:schemeClr val="tx1"/>
                      </a:gs>
                    </a:gsLst>
                    <a:lin ang="5400000" scaled="0"/>
                  </a:gradFill>
                </a:rPr>
                <a:t>Virtual Machines</a:t>
              </a:r>
              <a:endParaRPr lang="en-IN" sz="1600" dirty="0">
                <a:gradFill>
                  <a:gsLst>
                    <a:gs pos="2917">
                      <a:schemeClr val="tx1"/>
                    </a:gs>
                    <a:gs pos="30000">
                      <a:schemeClr val="tx1"/>
                    </a:gs>
                  </a:gsLst>
                  <a:lin ang="5400000" scaled="0"/>
                </a:gradFill>
                <a:latin typeface="+mj-lt"/>
              </a:endParaRPr>
            </a:p>
          </p:txBody>
        </p:sp>
        <p:sp>
          <p:nvSpPr>
            <p:cNvPr id="24" name="TextBox 23">
              <a:extLst>
                <a:ext uri="{FF2B5EF4-FFF2-40B4-BE49-F238E27FC236}">
                  <a16:creationId xmlns:a16="http://schemas.microsoft.com/office/drawing/2014/main" id="{DA1D18BC-A3E2-4332-8064-8625D34B3F13}"/>
                </a:ext>
              </a:extLst>
            </p:cNvPr>
            <p:cNvSpPr txBox="1"/>
            <p:nvPr/>
          </p:nvSpPr>
          <p:spPr>
            <a:xfrm>
              <a:off x="3993594" y="5012191"/>
              <a:ext cx="1458431" cy="246221"/>
            </a:xfrm>
            <a:prstGeom prst="rect">
              <a:avLst/>
            </a:prstGeom>
            <a:noFill/>
          </p:spPr>
          <p:txBody>
            <a:bodyPr wrap="square" lIns="0" tIns="0" rIns="0" bIns="0" rtlCol="0">
              <a:spAutoFit/>
            </a:bodyPr>
            <a:lstStyle/>
            <a:p>
              <a:r>
                <a:rPr lang="en-US" sz="1600" dirty="0"/>
                <a:t>Function app </a:t>
              </a:r>
              <a:endParaRPr lang="en-IN" sz="1600" dirty="0">
                <a:gradFill>
                  <a:gsLst>
                    <a:gs pos="2917">
                      <a:schemeClr val="tx1"/>
                    </a:gs>
                    <a:gs pos="30000">
                      <a:schemeClr val="tx1"/>
                    </a:gs>
                  </a:gsLst>
                  <a:lin ang="5400000" scaled="0"/>
                </a:gradFill>
                <a:latin typeface="+mj-lt"/>
              </a:endParaRPr>
            </a:p>
          </p:txBody>
        </p:sp>
        <p:pic>
          <p:nvPicPr>
            <p:cNvPr id="8" name="Graphic 7">
              <a:extLst>
                <a:ext uri="{FF2B5EF4-FFF2-40B4-BE49-F238E27FC236}">
                  <a16:creationId xmlns:a16="http://schemas.microsoft.com/office/drawing/2014/main" id="{7F44D7A1-A609-4D06-905C-AB8EFEB3B1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65438" y="1903882"/>
              <a:ext cx="784325" cy="784325"/>
            </a:xfrm>
            <a:prstGeom prst="rect">
              <a:avLst/>
            </a:prstGeom>
          </p:spPr>
        </p:pic>
        <p:pic>
          <p:nvPicPr>
            <p:cNvPr id="12" name="Picture 11">
              <a:extLst>
                <a:ext uri="{FF2B5EF4-FFF2-40B4-BE49-F238E27FC236}">
                  <a16:creationId xmlns:a16="http://schemas.microsoft.com/office/drawing/2014/main" id="{F4A6518D-1D73-4F9E-AFF7-F1966793475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816722" y="3748724"/>
              <a:ext cx="906111" cy="906111"/>
            </a:xfrm>
            <a:prstGeom prst="rect">
              <a:avLst/>
            </a:prstGeom>
          </p:spPr>
        </p:pic>
        <p:sp>
          <p:nvSpPr>
            <p:cNvPr id="15" name="Arrow: Right 14">
              <a:extLst>
                <a:ext uri="{FF2B5EF4-FFF2-40B4-BE49-F238E27FC236}">
                  <a16:creationId xmlns:a16="http://schemas.microsoft.com/office/drawing/2014/main" id="{D4C42CE1-9939-4F67-B480-1CA9FD4F372B}"/>
                </a:ext>
              </a:extLst>
            </p:cNvPr>
            <p:cNvSpPr/>
            <p:nvPr/>
          </p:nvSpPr>
          <p:spPr bwMode="auto">
            <a:xfrm>
              <a:off x="5934553" y="2958920"/>
              <a:ext cx="1883504" cy="553998"/>
            </a:xfrm>
            <a:prstGeom prst="rightArrow">
              <a:avLst/>
            </a:prstGeom>
            <a:solidFill>
              <a:srgbClr val="D73B0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34837165"/>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D768E-D05E-4C64-ADF4-14C7A06E7FC7}"/>
              </a:ext>
            </a:extLst>
          </p:cNvPr>
          <p:cNvSpPr>
            <a:spLocks noGrp="1"/>
          </p:cNvSpPr>
          <p:nvPr>
            <p:ph type="title"/>
          </p:nvPr>
        </p:nvSpPr>
        <p:spPr>
          <a:xfrm>
            <a:off x="588263" y="457200"/>
            <a:ext cx="11018520" cy="553998"/>
          </a:xfrm>
        </p:spPr>
        <p:txBody>
          <a:bodyPr/>
          <a:lstStyle/>
          <a:p>
            <a:r>
              <a:rPr lang="en-US" dirty="0"/>
              <a:t>Best practices</a:t>
            </a:r>
          </a:p>
        </p:txBody>
      </p:sp>
      <p:sp>
        <p:nvSpPr>
          <p:cNvPr id="3" name="Text Placeholder 2">
            <a:extLst>
              <a:ext uri="{FF2B5EF4-FFF2-40B4-BE49-F238E27FC236}">
                <a16:creationId xmlns:a16="http://schemas.microsoft.com/office/drawing/2014/main" id="{EC18157E-2BB5-4975-8F66-AA63BD0FF125}"/>
              </a:ext>
            </a:extLst>
          </p:cNvPr>
          <p:cNvSpPr>
            <a:spLocks noGrp="1"/>
          </p:cNvSpPr>
          <p:nvPr>
            <p:ph type="body" sz="quarter" idx="10"/>
          </p:nvPr>
        </p:nvSpPr>
        <p:spPr>
          <a:xfrm>
            <a:off x="584200" y="1435497"/>
            <a:ext cx="11018520" cy="3976473"/>
          </a:xfrm>
        </p:spPr>
        <p:txBody>
          <a:bodyPr/>
          <a:lstStyle/>
          <a:p>
            <a:r>
              <a:rPr lang="en-US" dirty="0">
                <a:latin typeface="+mn-lt"/>
              </a:rPr>
              <a:t>Avoid long-running functions</a:t>
            </a:r>
          </a:p>
          <a:p>
            <a:pPr lvl="1"/>
            <a:r>
              <a:rPr lang="en-US" dirty="0"/>
              <a:t>Functions that run for a long time can time out</a:t>
            </a:r>
          </a:p>
          <a:p>
            <a:r>
              <a:rPr lang="en-US" dirty="0">
                <a:latin typeface="+mn-lt"/>
              </a:rPr>
              <a:t>Use queues for cross-function communication</a:t>
            </a:r>
          </a:p>
          <a:p>
            <a:pPr lvl="1"/>
            <a:r>
              <a:rPr lang="en-US" dirty="0"/>
              <a:t>If you require direct communication, consider Durable Functions or Azure Logic Apps</a:t>
            </a:r>
          </a:p>
          <a:p>
            <a:r>
              <a:rPr lang="en-US" dirty="0">
                <a:latin typeface="+mn-lt"/>
              </a:rPr>
              <a:t>Write stateless functions</a:t>
            </a:r>
          </a:p>
          <a:p>
            <a:pPr lvl="1"/>
            <a:r>
              <a:rPr lang="en-US" dirty="0"/>
              <a:t>Functions should be stateless and idempotent</a:t>
            </a:r>
          </a:p>
          <a:p>
            <a:pPr lvl="1"/>
            <a:r>
              <a:rPr lang="en-US" dirty="0"/>
              <a:t>State data should be associated with your input and output payloads</a:t>
            </a:r>
          </a:p>
          <a:p>
            <a:r>
              <a:rPr lang="en-US" dirty="0">
                <a:latin typeface="+mn-lt"/>
              </a:rPr>
              <a:t>Code defensively</a:t>
            </a:r>
          </a:p>
          <a:p>
            <a:pPr lvl="1"/>
            <a:r>
              <a:rPr lang="en-US" dirty="0"/>
              <a:t>Assume that your function might need to continue from a previous fail point</a:t>
            </a:r>
          </a:p>
        </p:txBody>
      </p:sp>
    </p:spTree>
    <p:extLst>
      <p:ext uri="{BB962C8B-B14F-4D97-AF65-F5344CB8AC3E}">
        <p14:creationId xmlns:p14="http://schemas.microsoft.com/office/powerpoint/2010/main" val="3950693779"/>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2537210"/>
            <a:ext cx="9144000" cy="997196"/>
          </a:xfrm>
          <a:noFill/>
        </p:spPr>
        <p:txBody>
          <a:bodyPr vert="horz" wrap="square" lIns="0" tIns="0" rIns="0" bIns="0" rtlCol="0" anchor="b" anchorCtr="0">
            <a:spAutoFit/>
          </a:bodyPr>
          <a:lstStyle/>
          <a:p>
            <a:r>
              <a:rPr lang="en-US" dirty="0"/>
              <a:t>Lesson 02: Develop Azure Functions by using Visual Studio</a:t>
            </a:r>
          </a:p>
        </p:txBody>
      </p:sp>
    </p:spTree>
    <p:extLst>
      <p:ext uri="{BB962C8B-B14F-4D97-AF65-F5344CB8AC3E}">
        <p14:creationId xmlns:p14="http://schemas.microsoft.com/office/powerpoint/2010/main" val="1055430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EFF03-3360-45A7-80EE-B46A316019CA}"/>
              </a:ext>
            </a:extLst>
          </p:cNvPr>
          <p:cNvSpPr>
            <a:spLocks noGrp="1"/>
          </p:cNvSpPr>
          <p:nvPr>
            <p:ph type="title"/>
          </p:nvPr>
        </p:nvSpPr>
        <p:spPr>
          <a:xfrm>
            <a:off x="588263" y="457200"/>
            <a:ext cx="11018520" cy="553998"/>
          </a:xfrm>
        </p:spPr>
        <p:txBody>
          <a:bodyPr/>
          <a:lstStyle/>
          <a:p>
            <a:r>
              <a:rPr lang="en-US" dirty="0"/>
              <a:t>Azure Functions in Visual Studio</a:t>
            </a:r>
          </a:p>
        </p:txBody>
      </p:sp>
      <p:sp>
        <p:nvSpPr>
          <p:cNvPr id="3" name="Text Placeholder 2">
            <a:extLst>
              <a:ext uri="{FF2B5EF4-FFF2-40B4-BE49-F238E27FC236}">
                <a16:creationId xmlns:a16="http://schemas.microsoft.com/office/drawing/2014/main" id="{E1DD8969-FA5A-44B1-83FA-87B5B228B39C}"/>
              </a:ext>
            </a:extLst>
          </p:cNvPr>
          <p:cNvSpPr>
            <a:spLocks noGrp="1"/>
          </p:cNvSpPr>
          <p:nvPr>
            <p:ph type="body" sz="quarter" idx="10"/>
          </p:nvPr>
        </p:nvSpPr>
        <p:spPr>
          <a:xfrm>
            <a:off x="584200" y="1435497"/>
            <a:ext cx="11018520" cy="2203680"/>
          </a:xfrm>
        </p:spPr>
        <p:txBody>
          <a:bodyPr/>
          <a:lstStyle/>
          <a:p>
            <a:r>
              <a:rPr lang="en-US" dirty="0">
                <a:latin typeface="+mn-lt"/>
              </a:rPr>
              <a:t>Visual </a:t>
            </a:r>
            <a:r>
              <a:rPr lang="en-US">
                <a:latin typeface="+mn-lt"/>
              </a:rPr>
              <a:t>Studio project type</a:t>
            </a:r>
            <a:endParaRPr lang="en-US" dirty="0">
              <a:latin typeface="+mn-lt"/>
            </a:endParaRPr>
          </a:p>
          <a:p>
            <a:pPr lvl="1"/>
            <a:r>
              <a:rPr lang="en-US" dirty="0"/>
              <a:t>Develop, test and deploy C# functions to Azure</a:t>
            </a:r>
          </a:p>
          <a:p>
            <a:r>
              <a:rPr lang="en-US" dirty="0">
                <a:latin typeface="+mn-lt"/>
              </a:rPr>
              <a:t>Use </a:t>
            </a:r>
            <a:r>
              <a:rPr lang="en-US" dirty="0" err="1">
                <a:latin typeface="+mn-lt"/>
              </a:rPr>
              <a:t>WebJobs</a:t>
            </a:r>
            <a:r>
              <a:rPr lang="en-US" dirty="0">
                <a:latin typeface="+mn-lt"/>
              </a:rPr>
              <a:t> attributes to configure functions in C# code</a:t>
            </a:r>
          </a:p>
          <a:p>
            <a:r>
              <a:rPr lang="en-US" dirty="0">
                <a:latin typeface="+mn-lt"/>
              </a:rPr>
              <a:t>Pre-compile C# functions</a:t>
            </a:r>
          </a:p>
          <a:p>
            <a:pPr lvl="1"/>
            <a:r>
              <a:rPr lang="en-US" dirty="0"/>
              <a:t>Better cold-start performance</a:t>
            </a:r>
          </a:p>
        </p:txBody>
      </p:sp>
    </p:spTree>
    <p:extLst>
      <p:ext uri="{BB962C8B-B14F-4D97-AF65-F5344CB8AC3E}">
        <p14:creationId xmlns:p14="http://schemas.microsoft.com/office/powerpoint/2010/main" val="15532949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8B1FC-D2DB-4128-87DE-BFD04E2E991E}"/>
              </a:ext>
            </a:extLst>
          </p:cNvPr>
          <p:cNvSpPr>
            <a:spLocks noGrp="1"/>
          </p:cNvSpPr>
          <p:nvPr>
            <p:ph type="title"/>
          </p:nvPr>
        </p:nvSpPr>
        <p:spPr/>
        <p:txBody>
          <a:bodyPr/>
          <a:lstStyle/>
          <a:p>
            <a:r>
              <a:rPr lang="en-US" dirty="0"/>
              <a:t>Function code</a:t>
            </a:r>
          </a:p>
        </p:txBody>
      </p:sp>
      <p:sp>
        <p:nvSpPr>
          <p:cNvPr id="4" name="Text Placeholder 3">
            <a:extLst>
              <a:ext uri="{FF2B5EF4-FFF2-40B4-BE49-F238E27FC236}">
                <a16:creationId xmlns:a16="http://schemas.microsoft.com/office/drawing/2014/main" id="{D442C278-A905-4D49-84C9-6F9544A43B48}"/>
              </a:ext>
            </a:extLst>
          </p:cNvPr>
          <p:cNvSpPr>
            <a:spLocks noGrp="1"/>
          </p:cNvSpPr>
          <p:nvPr>
            <p:ph type="body" sz="quarter" idx="10"/>
          </p:nvPr>
        </p:nvSpPr>
        <p:spPr/>
        <p:txBody>
          <a:bodyPr/>
          <a:lstStyle/>
          <a:p>
            <a:r>
              <a:rPr lang="en-US" sz="1800" dirty="0">
                <a:solidFill>
                  <a:srgbClr val="AF00DB"/>
                </a:solidFill>
              </a:rPr>
              <a:t>using</a:t>
            </a:r>
            <a:r>
              <a:rPr lang="en-US" sz="1800" dirty="0">
                <a:solidFill>
                  <a:srgbClr val="000000"/>
                </a:solidFill>
              </a:rPr>
              <a:t> </a:t>
            </a:r>
            <a:r>
              <a:rPr lang="en-US" sz="1800" dirty="0">
                <a:solidFill>
                  <a:srgbClr val="267F99"/>
                </a:solidFill>
              </a:rPr>
              <a:t>System</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err="1">
                <a:solidFill>
                  <a:srgbClr val="267F99"/>
                </a:solidFill>
              </a:rPr>
              <a:t>Microsoft</a:t>
            </a:r>
            <a:r>
              <a:rPr lang="en-US" sz="1800" dirty="0" err="1">
                <a:solidFill>
                  <a:srgbClr val="000000"/>
                </a:solidFill>
              </a:rPr>
              <a:t>.</a:t>
            </a:r>
            <a:r>
              <a:rPr lang="en-US" sz="1800" dirty="0" err="1">
                <a:solidFill>
                  <a:srgbClr val="267F99"/>
                </a:solidFill>
              </a:rPr>
              <a:t>Azure</a:t>
            </a:r>
            <a:r>
              <a:rPr lang="en-US" sz="1800" dirty="0" err="1">
                <a:solidFill>
                  <a:srgbClr val="000000"/>
                </a:solidFill>
              </a:rPr>
              <a:t>.</a:t>
            </a:r>
            <a:r>
              <a:rPr lang="en-US" sz="1800" dirty="0" err="1">
                <a:solidFill>
                  <a:srgbClr val="267F99"/>
                </a:solidFill>
              </a:rPr>
              <a:t>WebJobs</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err="1">
                <a:solidFill>
                  <a:srgbClr val="267F99"/>
                </a:solidFill>
              </a:rPr>
              <a:t>Microsoft</a:t>
            </a:r>
            <a:r>
              <a:rPr lang="en-US" sz="1800" dirty="0" err="1">
                <a:solidFill>
                  <a:srgbClr val="000000"/>
                </a:solidFill>
              </a:rPr>
              <a:t>.</a:t>
            </a:r>
            <a:r>
              <a:rPr lang="en-US" sz="1800" dirty="0" err="1">
                <a:solidFill>
                  <a:srgbClr val="267F99"/>
                </a:solidFill>
              </a:rPr>
              <a:t>Azure</a:t>
            </a:r>
            <a:r>
              <a:rPr lang="en-US" sz="1800" dirty="0" err="1">
                <a:solidFill>
                  <a:srgbClr val="000000"/>
                </a:solidFill>
              </a:rPr>
              <a:t>.</a:t>
            </a:r>
            <a:r>
              <a:rPr lang="en-US" sz="1800" dirty="0" err="1">
                <a:solidFill>
                  <a:srgbClr val="267F99"/>
                </a:solidFill>
              </a:rPr>
              <a:t>WebJobs</a:t>
            </a:r>
            <a:r>
              <a:rPr lang="en-US" sz="1800" dirty="0" err="1">
                <a:solidFill>
                  <a:srgbClr val="000000"/>
                </a:solidFill>
              </a:rPr>
              <a:t>.</a:t>
            </a:r>
            <a:r>
              <a:rPr lang="en-US" sz="1800" dirty="0" err="1">
                <a:solidFill>
                  <a:srgbClr val="267F99"/>
                </a:solidFill>
              </a:rPr>
              <a:t>Host</a:t>
            </a:r>
            <a:r>
              <a:rPr lang="en-US" sz="1800" dirty="0">
                <a:solidFill>
                  <a:srgbClr val="000000"/>
                </a:solidFill>
              </a:rPr>
              <a:t>;</a:t>
            </a:r>
          </a:p>
          <a:p>
            <a:br>
              <a:rPr lang="en-US" sz="1800" dirty="0">
                <a:solidFill>
                  <a:srgbClr val="000000"/>
                </a:solidFill>
              </a:rPr>
            </a:br>
            <a:r>
              <a:rPr lang="en-US" sz="1800" dirty="0">
                <a:solidFill>
                  <a:srgbClr val="0000FF"/>
                </a:solidFill>
              </a:rPr>
              <a:t>namespace</a:t>
            </a:r>
            <a:r>
              <a:rPr lang="en-US" sz="1800" dirty="0">
                <a:solidFill>
                  <a:srgbClr val="000000"/>
                </a:solidFill>
              </a:rPr>
              <a:t> </a:t>
            </a:r>
            <a:r>
              <a:rPr lang="en-US" sz="1800" dirty="0">
                <a:solidFill>
                  <a:srgbClr val="267F99"/>
                </a:solidFill>
              </a:rPr>
              <a:t>FunctionApp1</a:t>
            </a:r>
            <a:endParaRPr lang="en-US" sz="1800" dirty="0">
              <a:solidFill>
                <a:srgbClr val="000000"/>
              </a:solidFill>
            </a:endParaRPr>
          </a:p>
          <a:p>
            <a:r>
              <a:rPr lang="en-US" sz="1800" dirty="0">
                <a:solidFill>
                  <a:srgbClr val="000000"/>
                </a:solidFill>
              </a:rPr>
              <a:t>{</a:t>
            </a:r>
          </a:p>
          <a:p>
            <a:r>
              <a:rPr lang="en-US" sz="1800" dirty="0">
                <a:solidFill>
                  <a:srgbClr val="000000"/>
                </a:solidFill>
              </a:rPr>
              <a:t>    </a:t>
            </a: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class</a:t>
            </a:r>
            <a:r>
              <a:rPr lang="en-US" sz="1800" dirty="0">
                <a:solidFill>
                  <a:srgbClr val="000000"/>
                </a:solidFill>
              </a:rPr>
              <a:t> </a:t>
            </a:r>
            <a:r>
              <a:rPr lang="en-US" sz="1800" dirty="0">
                <a:solidFill>
                  <a:srgbClr val="267F99"/>
                </a:solidFill>
              </a:rPr>
              <a:t>Function1</a:t>
            </a:r>
            <a:endParaRPr lang="en-US" sz="1800" dirty="0">
              <a:solidFill>
                <a:srgbClr val="000000"/>
              </a:solidFill>
            </a:endParaRPr>
          </a:p>
          <a:p>
            <a:r>
              <a:rPr lang="en-US" sz="1800" dirty="0">
                <a:solidFill>
                  <a:srgbClr val="000000"/>
                </a:solidFill>
              </a:rPr>
              <a:t>    {</a:t>
            </a:r>
          </a:p>
          <a:p>
            <a:r>
              <a:rPr lang="en-US" sz="1800" dirty="0">
                <a:solidFill>
                  <a:srgbClr val="000000"/>
                </a:solidFill>
              </a:rPr>
              <a:t>        [</a:t>
            </a:r>
            <a:r>
              <a:rPr lang="en-US" sz="1800" dirty="0" err="1">
                <a:solidFill>
                  <a:srgbClr val="267F99"/>
                </a:solidFill>
              </a:rPr>
              <a:t>FunctionName</a:t>
            </a:r>
            <a:r>
              <a:rPr lang="en-US" sz="1800" dirty="0">
                <a:solidFill>
                  <a:srgbClr val="000000"/>
                </a:solidFill>
              </a:rPr>
              <a:t>(</a:t>
            </a:r>
            <a:r>
              <a:rPr lang="en-US" sz="1800" dirty="0">
                <a:solidFill>
                  <a:srgbClr val="A31515"/>
                </a:solidFill>
              </a:rPr>
              <a:t>"</a:t>
            </a:r>
            <a:r>
              <a:rPr lang="en-US" sz="1800" dirty="0" err="1">
                <a:solidFill>
                  <a:srgbClr val="A31515"/>
                </a:solidFill>
              </a:rPr>
              <a:t>QueueTriggerCSharp</a:t>
            </a:r>
            <a:r>
              <a:rPr lang="en-US" sz="1800" dirty="0">
                <a:solidFill>
                  <a:srgbClr val="A31515"/>
                </a:solidFill>
              </a:rPr>
              <a:t>"</a:t>
            </a:r>
            <a:r>
              <a:rPr lang="en-US" sz="1800" dirty="0">
                <a:solidFill>
                  <a:srgbClr val="000000"/>
                </a:solidFill>
              </a:rPr>
              <a:t>)]</a:t>
            </a:r>
          </a:p>
          <a:p>
            <a:r>
              <a:rPr lang="en-US" sz="1800" dirty="0">
                <a:solidFill>
                  <a:srgbClr val="000000"/>
                </a:solidFill>
              </a:rPr>
              <a:t>        </a:t>
            </a: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void</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err="1">
                <a:solidFill>
                  <a:srgbClr val="267F99"/>
                </a:solidFill>
              </a:rPr>
              <a:t>QueueTrigger</a:t>
            </a:r>
            <a:r>
              <a:rPr lang="en-US" sz="1800" dirty="0">
                <a:solidFill>
                  <a:srgbClr val="000000"/>
                </a:solidFill>
              </a:rPr>
              <a:t>(</a:t>
            </a:r>
            <a:r>
              <a:rPr lang="en-US" sz="1800" dirty="0">
                <a:solidFill>
                  <a:srgbClr val="A31515"/>
                </a:solidFill>
              </a:rPr>
              <a:t>"</a:t>
            </a:r>
            <a:r>
              <a:rPr lang="en-US" sz="1800" dirty="0" err="1">
                <a:solidFill>
                  <a:srgbClr val="A31515"/>
                </a:solidFill>
              </a:rPr>
              <a:t>myqueue</a:t>
            </a:r>
            <a:r>
              <a:rPr lang="en-US" sz="1800" dirty="0">
                <a:solidFill>
                  <a:srgbClr val="A31515"/>
                </a:solidFill>
              </a:rPr>
              <a:t>-items"</a:t>
            </a:r>
            <a:r>
              <a:rPr lang="en-US" sz="1800" dirty="0">
                <a:solidFill>
                  <a:srgbClr val="000000"/>
                </a:solidFill>
              </a:rPr>
              <a:t>, </a:t>
            </a:r>
            <a:r>
              <a:rPr lang="en-US" sz="1800" dirty="0">
                <a:solidFill>
                  <a:srgbClr val="001080"/>
                </a:solidFill>
              </a:rPr>
              <a:t>Connection</a:t>
            </a:r>
            <a:r>
              <a:rPr lang="en-US" sz="1800" dirty="0">
                <a:solidFill>
                  <a:srgbClr val="000000"/>
                </a:solidFill>
              </a:rPr>
              <a:t> = </a:t>
            </a:r>
            <a:r>
              <a:rPr lang="en-US" sz="1800" dirty="0">
                <a:solidFill>
                  <a:srgbClr val="A31515"/>
                </a:solidFill>
              </a:rPr>
              <a:t>"</a:t>
            </a:r>
            <a:r>
              <a:rPr lang="en-US" sz="1800" dirty="0" err="1">
                <a:solidFill>
                  <a:srgbClr val="A31515"/>
                </a:solidFill>
              </a:rPr>
              <a:t>QueueStorage</a:t>
            </a:r>
            <a:r>
              <a:rPr lang="en-US" sz="1800" dirty="0">
                <a:solidFill>
                  <a:srgbClr val="A31515"/>
                </a:solidFill>
              </a:rPr>
              <a:t>"</a:t>
            </a:r>
            <a:r>
              <a:rPr lang="en-US" sz="1800" dirty="0">
                <a:solidFill>
                  <a:srgbClr val="000000"/>
                </a:solidFill>
              </a:rPr>
              <a:t>)]</a:t>
            </a:r>
            <a:r>
              <a:rPr lang="en-US" sz="1800" dirty="0">
                <a:solidFill>
                  <a:srgbClr val="0000FF"/>
                </a:solidFill>
              </a:rPr>
              <a:t>string</a:t>
            </a:r>
            <a:r>
              <a:rPr lang="en-US" sz="1800" dirty="0">
                <a:solidFill>
                  <a:srgbClr val="000000"/>
                </a:solidFill>
              </a:rPr>
              <a:t> </a:t>
            </a:r>
            <a:r>
              <a:rPr lang="en-US" sz="1800" dirty="0" err="1">
                <a:solidFill>
                  <a:srgbClr val="001080"/>
                </a:solidFill>
              </a:rPr>
              <a:t>myQueueItem</a:t>
            </a:r>
            <a:r>
              <a:rPr lang="en-US" sz="1800" dirty="0">
                <a:solidFill>
                  <a:srgbClr val="000000"/>
                </a:solidFill>
              </a:rPr>
              <a:t>, </a:t>
            </a:r>
            <a:r>
              <a:rPr lang="en-US" sz="1800" dirty="0" err="1">
                <a:solidFill>
                  <a:srgbClr val="267F99"/>
                </a:solidFill>
              </a:rPr>
              <a:t>TraceWriter</a:t>
            </a:r>
            <a:r>
              <a:rPr lang="en-US" sz="1800" dirty="0">
                <a:solidFill>
                  <a:srgbClr val="000000"/>
                </a:solidFill>
              </a:rPr>
              <a:t> </a:t>
            </a:r>
            <a:r>
              <a:rPr lang="en-US" sz="1800" dirty="0">
                <a:solidFill>
                  <a:srgbClr val="001080"/>
                </a:solidFill>
              </a:rPr>
              <a:t>log</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err="1">
                <a:solidFill>
                  <a:srgbClr val="001080"/>
                </a:solidFill>
              </a:rPr>
              <a:t>log</a:t>
            </a:r>
            <a:r>
              <a:rPr lang="en-US" sz="1800" dirty="0" err="1">
                <a:solidFill>
                  <a:srgbClr val="000000"/>
                </a:solidFill>
              </a:rPr>
              <a:t>.</a:t>
            </a:r>
            <a:r>
              <a:rPr lang="en-US" sz="1800" dirty="0" err="1">
                <a:solidFill>
                  <a:srgbClr val="795E26"/>
                </a:solidFill>
              </a:rPr>
              <a:t>Info</a:t>
            </a:r>
            <a:r>
              <a:rPr lang="en-US" sz="1800" dirty="0">
                <a:solidFill>
                  <a:srgbClr val="000000"/>
                </a:solidFill>
              </a:rPr>
              <a:t>(</a:t>
            </a:r>
            <a:r>
              <a:rPr lang="en-US" sz="1800" dirty="0">
                <a:solidFill>
                  <a:srgbClr val="A31515"/>
                </a:solidFill>
              </a:rPr>
              <a:t>$"C# Queue trigger function processed: {</a:t>
            </a:r>
            <a:r>
              <a:rPr lang="en-US" sz="1800" dirty="0" err="1">
                <a:solidFill>
                  <a:srgbClr val="001080"/>
                </a:solidFill>
              </a:rPr>
              <a:t>myQueueItem</a:t>
            </a:r>
            <a:r>
              <a:rPr lang="en-US" sz="1800" dirty="0">
                <a:solidFill>
                  <a:srgbClr val="A31515"/>
                </a:solidFill>
              </a:rPr>
              <a:t>}"</a:t>
            </a:r>
            <a:r>
              <a:rPr lang="en-US" sz="1800" dirty="0">
                <a:solidFill>
                  <a:srgbClr val="000000"/>
                </a:solidFill>
              </a:rPr>
              <a:t>);</a:t>
            </a:r>
          </a:p>
          <a:p>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427155965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3C70-8950-4D8A-B4E9-8ADB61FB5FF2}"/>
              </a:ext>
            </a:extLst>
          </p:cNvPr>
          <p:cNvSpPr>
            <a:spLocks noGrp="1"/>
          </p:cNvSpPr>
          <p:nvPr>
            <p:ph type="title"/>
          </p:nvPr>
        </p:nvSpPr>
        <p:spPr/>
        <p:txBody>
          <a:bodyPr/>
          <a:lstStyle/>
          <a:p>
            <a:r>
              <a:rPr lang="en-US" dirty="0"/>
              <a:t>Bindings</a:t>
            </a:r>
          </a:p>
        </p:txBody>
      </p:sp>
      <p:sp>
        <p:nvSpPr>
          <p:cNvPr id="4" name="Text Placeholder 3">
            <a:extLst>
              <a:ext uri="{FF2B5EF4-FFF2-40B4-BE49-F238E27FC236}">
                <a16:creationId xmlns:a16="http://schemas.microsoft.com/office/drawing/2014/main" id="{104053DA-DEED-4570-AA55-B15FD87B5AC5}"/>
              </a:ext>
            </a:extLst>
          </p:cNvPr>
          <p:cNvSpPr>
            <a:spLocks noGrp="1"/>
          </p:cNvSpPr>
          <p:nvPr>
            <p:ph type="body" sz="quarter" idx="10"/>
          </p:nvPr>
        </p:nvSpPr>
        <p:spPr/>
        <p:txBody>
          <a:bodyPr/>
          <a:lstStyle/>
          <a:p>
            <a:r>
              <a:rPr lang="en-US" sz="1600" dirty="0">
                <a:solidFill>
                  <a:srgbClr val="000000"/>
                </a:solidFill>
              </a:rPr>
              <a:t>{</a:t>
            </a:r>
          </a:p>
          <a:p>
            <a:r>
              <a:rPr lang="en-US" sz="1600" dirty="0">
                <a:solidFill>
                  <a:srgbClr val="000000"/>
                </a:solidFill>
              </a:rPr>
              <a:t>    </a:t>
            </a:r>
            <a:r>
              <a:rPr lang="en-US" sz="1600" dirty="0">
                <a:solidFill>
                  <a:srgbClr val="0451A5"/>
                </a:solidFill>
              </a:rPr>
              <a:t>"bindings"</a:t>
            </a:r>
            <a:r>
              <a:rPr lang="en-US" sz="1600" dirty="0">
                <a:solidFill>
                  <a:srgbClr val="000000"/>
                </a:solidFill>
              </a:rPr>
              <a:t>: [</a:t>
            </a:r>
          </a:p>
          <a:p>
            <a:r>
              <a:rPr lang="en-US" sz="1600" dirty="0">
                <a:solidFill>
                  <a:srgbClr val="000000"/>
                </a:solidFill>
              </a:rPr>
              <a:t>        {</a:t>
            </a:r>
          </a:p>
          <a:p>
            <a:r>
              <a:rPr lang="en-US" sz="1600" dirty="0">
                <a:solidFill>
                  <a:srgbClr val="000000"/>
                </a:solidFill>
              </a:rPr>
              <a:t>            </a:t>
            </a:r>
            <a:r>
              <a:rPr lang="en-US" sz="1600" dirty="0">
                <a:solidFill>
                  <a:srgbClr val="0451A5"/>
                </a:solidFill>
              </a:rPr>
              <a:t>"name"</a:t>
            </a:r>
            <a:r>
              <a:rPr lang="en-US" sz="1600" dirty="0">
                <a:solidFill>
                  <a:srgbClr val="000000"/>
                </a:solidFill>
              </a:rPr>
              <a:t>: </a:t>
            </a:r>
            <a:r>
              <a:rPr lang="en-US" sz="1600" dirty="0">
                <a:solidFill>
                  <a:srgbClr val="A31515"/>
                </a:solidFill>
              </a:rPr>
              <a:t>"order"</a:t>
            </a:r>
            <a:r>
              <a:rPr lang="en-US" sz="1600" dirty="0">
                <a:solidFill>
                  <a:srgbClr val="000000"/>
                </a:solidFill>
              </a:rPr>
              <a:t>,</a:t>
            </a:r>
          </a:p>
          <a:p>
            <a:r>
              <a:rPr lang="en-US" sz="1600" dirty="0">
                <a:solidFill>
                  <a:srgbClr val="000000"/>
                </a:solidFill>
              </a:rPr>
              <a:t>            </a:t>
            </a:r>
            <a:r>
              <a:rPr lang="en-US" sz="1600" dirty="0">
                <a:solidFill>
                  <a:srgbClr val="0451A5"/>
                </a:solidFill>
              </a:rPr>
              <a:t>"type"</a:t>
            </a:r>
            <a:r>
              <a:rPr lang="en-US" sz="1600" dirty="0">
                <a:solidFill>
                  <a:srgbClr val="000000"/>
                </a:solidFill>
              </a:rPr>
              <a:t>: </a:t>
            </a:r>
            <a:r>
              <a:rPr lang="en-US" sz="1600" dirty="0">
                <a:solidFill>
                  <a:srgbClr val="A31515"/>
                </a:solidFill>
              </a:rPr>
              <a:t>"</a:t>
            </a:r>
            <a:r>
              <a:rPr lang="en-US" sz="1600" dirty="0" err="1">
                <a:solidFill>
                  <a:srgbClr val="A31515"/>
                </a:solidFill>
              </a:rPr>
              <a:t>queueTrigger</a:t>
            </a:r>
            <a:r>
              <a:rPr lang="en-US" sz="1600" dirty="0">
                <a:solidFill>
                  <a:srgbClr val="A31515"/>
                </a:solidFill>
              </a:rPr>
              <a:t>"</a:t>
            </a:r>
            <a:r>
              <a:rPr lang="en-US" sz="1600" dirty="0">
                <a:solidFill>
                  <a:srgbClr val="000000"/>
                </a:solidFill>
              </a:rPr>
              <a:t>,</a:t>
            </a:r>
          </a:p>
          <a:p>
            <a:r>
              <a:rPr lang="en-US" sz="1600" dirty="0">
                <a:solidFill>
                  <a:srgbClr val="000000"/>
                </a:solidFill>
              </a:rPr>
              <a:t>            </a:t>
            </a:r>
            <a:r>
              <a:rPr lang="en-US" sz="1600" dirty="0">
                <a:solidFill>
                  <a:srgbClr val="0451A5"/>
                </a:solidFill>
              </a:rPr>
              <a:t>"direction"</a:t>
            </a:r>
            <a:r>
              <a:rPr lang="en-US" sz="1600" dirty="0">
                <a:solidFill>
                  <a:srgbClr val="000000"/>
                </a:solidFill>
              </a:rPr>
              <a:t>: </a:t>
            </a:r>
            <a:r>
              <a:rPr lang="en-US" sz="1600" dirty="0">
                <a:solidFill>
                  <a:srgbClr val="A31515"/>
                </a:solidFill>
              </a:rPr>
              <a:t>"in"</a:t>
            </a:r>
            <a:r>
              <a:rPr lang="en-US" sz="1600" dirty="0">
                <a:solidFill>
                  <a:srgbClr val="000000"/>
                </a:solidFill>
              </a:rPr>
              <a:t>,</a:t>
            </a:r>
          </a:p>
          <a:p>
            <a:r>
              <a:rPr lang="en-US" sz="1600" dirty="0">
                <a:solidFill>
                  <a:srgbClr val="000000"/>
                </a:solidFill>
              </a:rPr>
              <a:t>            </a:t>
            </a:r>
            <a:r>
              <a:rPr lang="en-US" sz="1600" dirty="0">
                <a:solidFill>
                  <a:srgbClr val="0451A5"/>
                </a:solidFill>
              </a:rPr>
              <a:t>"</a:t>
            </a:r>
            <a:r>
              <a:rPr lang="en-US" sz="1600" dirty="0" err="1">
                <a:solidFill>
                  <a:srgbClr val="0451A5"/>
                </a:solidFill>
              </a:rPr>
              <a:t>queueName</a:t>
            </a:r>
            <a:r>
              <a:rPr lang="en-US" sz="1600" dirty="0">
                <a:solidFill>
                  <a:srgbClr val="0451A5"/>
                </a:solidFill>
              </a:rPr>
              <a:t>"</a:t>
            </a:r>
            <a:r>
              <a:rPr lang="en-US" sz="1600" dirty="0">
                <a:solidFill>
                  <a:srgbClr val="000000"/>
                </a:solidFill>
              </a:rPr>
              <a:t>: </a:t>
            </a:r>
            <a:r>
              <a:rPr lang="en-US" sz="1600" dirty="0">
                <a:solidFill>
                  <a:srgbClr val="A31515"/>
                </a:solidFill>
              </a:rPr>
              <a:t>"</a:t>
            </a:r>
            <a:r>
              <a:rPr lang="en-US" sz="1600" dirty="0" err="1">
                <a:solidFill>
                  <a:srgbClr val="A31515"/>
                </a:solidFill>
              </a:rPr>
              <a:t>myqueue</a:t>
            </a:r>
            <a:r>
              <a:rPr lang="en-US" sz="1600" dirty="0">
                <a:solidFill>
                  <a:srgbClr val="A31515"/>
                </a:solidFill>
              </a:rPr>
              <a:t>-items"</a:t>
            </a:r>
            <a:r>
              <a:rPr lang="en-US" sz="1600" dirty="0">
                <a:solidFill>
                  <a:srgbClr val="000000"/>
                </a:solidFill>
              </a:rPr>
              <a:t>,</a:t>
            </a:r>
          </a:p>
          <a:p>
            <a:r>
              <a:rPr lang="en-US" sz="1600" dirty="0">
                <a:solidFill>
                  <a:srgbClr val="000000"/>
                </a:solidFill>
              </a:rPr>
              <a:t>            </a:t>
            </a:r>
            <a:r>
              <a:rPr lang="en-US" sz="1600" dirty="0">
                <a:solidFill>
                  <a:srgbClr val="0451A5"/>
                </a:solidFill>
              </a:rPr>
              <a:t>"connection"</a:t>
            </a:r>
            <a:r>
              <a:rPr lang="en-US" sz="1600" dirty="0">
                <a:solidFill>
                  <a:srgbClr val="000000"/>
                </a:solidFill>
              </a:rPr>
              <a:t>: </a:t>
            </a:r>
            <a:r>
              <a:rPr lang="en-US" sz="1600" dirty="0">
                <a:solidFill>
                  <a:srgbClr val="A31515"/>
                </a:solidFill>
              </a:rPr>
              <a:t>"MY_STORAGE_ACCT_APP_SETTING"</a:t>
            </a:r>
            <a:endParaRPr lang="en-US" sz="1600" dirty="0">
              <a:solidFill>
                <a:srgbClr val="000000"/>
              </a:solidFill>
            </a:endParaRPr>
          </a:p>
          <a:p>
            <a:r>
              <a:rPr lang="en-US" sz="1600" dirty="0">
                <a:solidFill>
                  <a:srgbClr val="000000"/>
                </a:solidFill>
              </a:rPr>
              <a:t>        },</a:t>
            </a:r>
          </a:p>
          <a:p>
            <a:r>
              <a:rPr lang="en-US" sz="1600" dirty="0">
                <a:solidFill>
                  <a:srgbClr val="000000"/>
                </a:solidFill>
              </a:rPr>
              <a:t>        {</a:t>
            </a:r>
          </a:p>
          <a:p>
            <a:r>
              <a:rPr lang="en-US" sz="1600" dirty="0">
                <a:solidFill>
                  <a:srgbClr val="000000"/>
                </a:solidFill>
              </a:rPr>
              <a:t>            </a:t>
            </a:r>
            <a:r>
              <a:rPr lang="en-US" sz="1600" dirty="0">
                <a:solidFill>
                  <a:srgbClr val="0451A5"/>
                </a:solidFill>
              </a:rPr>
              <a:t>"name"</a:t>
            </a:r>
            <a:r>
              <a:rPr lang="en-US" sz="1600" dirty="0">
                <a:solidFill>
                  <a:srgbClr val="000000"/>
                </a:solidFill>
              </a:rPr>
              <a:t>: </a:t>
            </a:r>
            <a:r>
              <a:rPr lang="en-US" sz="1600" dirty="0">
                <a:solidFill>
                  <a:srgbClr val="A31515"/>
                </a:solidFill>
              </a:rPr>
              <a:t>"$return"</a:t>
            </a:r>
            <a:r>
              <a:rPr lang="en-US" sz="1600" dirty="0">
                <a:solidFill>
                  <a:srgbClr val="000000"/>
                </a:solidFill>
              </a:rPr>
              <a:t>,</a:t>
            </a:r>
          </a:p>
          <a:p>
            <a:r>
              <a:rPr lang="en-US" sz="1600" dirty="0">
                <a:solidFill>
                  <a:srgbClr val="000000"/>
                </a:solidFill>
              </a:rPr>
              <a:t>            </a:t>
            </a:r>
            <a:r>
              <a:rPr lang="en-US" sz="1600" dirty="0">
                <a:solidFill>
                  <a:srgbClr val="0451A5"/>
                </a:solidFill>
              </a:rPr>
              <a:t>"type"</a:t>
            </a:r>
            <a:r>
              <a:rPr lang="en-US" sz="1600" dirty="0">
                <a:solidFill>
                  <a:srgbClr val="000000"/>
                </a:solidFill>
              </a:rPr>
              <a:t>: </a:t>
            </a:r>
            <a:r>
              <a:rPr lang="en-US" sz="1600" dirty="0">
                <a:solidFill>
                  <a:srgbClr val="A31515"/>
                </a:solidFill>
              </a:rPr>
              <a:t>"table"</a:t>
            </a:r>
            <a:r>
              <a:rPr lang="en-US" sz="1600" dirty="0">
                <a:solidFill>
                  <a:srgbClr val="000000"/>
                </a:solidFill>
              </a:rPr>
              <a:t>,</a:t>
            </a:r>
          </a:p>
          <a:p>
            <a:r>
              <a:rPr lang="en-US" sz="1600" dirty="0">
                <a:solidFill>
                  <a:srgbClr val="000000"/>
                </a:solidFill>
              </a:rPr>
              <a:t>            </a:t>
            </a:r>
            <a:r>
              <a:rPr lang="en-US" sz="1600" dirty="0">
                <a:solidFill>
                  <a:srgbClr val="0451A5"/>
                </a:solidFill>
              </a:rPr>
              <a:t>"direction"</a:t>
            </a:r>
            <a:r>
              <a:rPr lang="en-US" sz="1600" dirty="0">
                <a:solidFill>
                  <a:srgbClr val="000000"/>
                </a:solidFill>
              </a:rPr>
              <a:t>: </a:t>
            </a:r>
            <a:r>
              <a:rPr lang="en-US" sz="1600" dirty="0">
                <a:solidFill>
                  <a:srgbClr val="A31515"/>
                </a:solidFill>
              </a:rPr>
              <a:t>"out"</a:t>
            </a:r>
            <a:r>
              <a:rPr lang="en-US" sz="1600" dirty="0">
                <a:solidFill>
                  <a:srgbClr val="000000"/>
                </a:solidFill>
              </a:rPr>
              <a:t>,</a:t>
            </a:r>
          </a:p>
          <a:p>
            <a:r>
              <a:rPr lang="en-US" sz="1600" dirty="0">
                <a:solidFill>
                  <a:srgbClr val="000000"/>
                </a:solidFill>
              </a:rPr>
              <a:t>            </a:t>
            </a:r>
            <a:r>
              <a:rPr lang="en-US" sz="1600" dirty="0">
                <a:solidFill>
                  <a:srgbClr val="0451A5"/>
                </a:solidFill>
              </a:rPr>
              <a:t>"</a:t>
            </a:r>
            <a:r>
              <a:rPr lang="en-US" sz="1600" dirty="0" err="1">
                <a:solidFill>
                  <a:srgbClr val="0451A5"/>
                </a:solidFill>
              </a:rPr>
              <a:t>tableName</a:t>
            </a:r>
            <a:r>
              <a:rPr lang="en-US" sz="1600" dirty="0">
                <a:solidFill>
                  <a:srgbClr val="0451A5"/>
                </a:solidFill>
              </a:rPr>
              <a:t>"</a:t>
            </a:r>
            <a:r>
              <a:rPr lang="en-US" sz="1600" dirty="0">
                <a:solidFill>
                  <a:srgbClr val="000000"/>
                </a:solidFill>
              </a:rPr>
              <a:t>: </a:t>
            </a:r>
            <a:r>
              <a:rPr lang="en-US" sz="1600" dirty="0">
                <a:solidFill>
                  <a:srgbClr val="A31515"/>
                </a:solidFill>
              </a:rPr>
              <a:t>"</a:t>
            </a:r>
            <a:r>
              <a:rPr lang="en-US" sz="1600" dirty="0" err="1">
                <a:solidFill>
                  <a:srgbClr val="A31515"/>
                </a:solidFill>
              </a:rPr>
              <a:t>outTable</a:t>
            </a:r>
            <a:r>
              <a:rPr lang="en-US" sz="1600" dirty="0">
                <a:solidFill>
                  <a:srgbClr val="A31515"/>
                </a:solidFill>
              </a:rPr>
              <a:t>"</a:t>
            </a:r>
            <a:r>
              <a:rPr lang="en-US" sz="1600" dirty="0">
                <a:solidFill>
                  <a:srgbClr val="000000"/>
                </a:solidFill>
              </a:rPr>
              <a:t>,</a:t>
            </a:r>
          </a:p>
          <a:p>
            <a:r>
              <a:rPr lang="en-US" sz="1600" dirty="0">
                <a:solidFill>
                  <a:srgbClr val="000000"/>
                </a:solidFill>
              </a:rPr>
              <a:t>            </a:t>
            </a:r>
            <a:r>
              <a:rPr lang="en-US" sz="1600" dirty="0">
                <a:solidFill>
                  <a:srgbClr val="0451A5"/>
                </a:solidFill>
              </a:rPr>
              <a:t>"connection"</a:t>
            </a:r>
            <a:r>
              <a:rPr lang="en-US" sz="1600" dirty="0">
                <a:solidFill>
                  <a:srgbClr val="000000"/>
                </a:solidFill>
              </a:rPr>
              <a:t>: </a:t>
            </a:r>
            <a:r>
              <a:rPr lang="en-US" sz="1600" dirty="0">
                <a:solidFill>
                  <a:srgbClr val="A31515"/>
                </a:solidFill>
              </a:rPr>
              <a:t>"MY_TABLE_STORAGE_ACCT_APP_SETTING"</a:t>
            </a:r>
            <a:endParaRPr lang="en-US" sz="1600" dirty="0">
              <a:solidFill>
                <a:srgbClr val="000000"/>
              </a:solidFill>
            </a:endParaRPr>
          </a:p>
          <a:p>
            <a:r>
              <a:rPr lang="en-US" sz="1600" dirty="0">
                <a:solidFill>
                  <a:srgbClr val="000000"/>
                </a:solidFill>
              </a:rPr>
              <a:t>        }</a:t>
            </a:r>
          </a:p>
          <a:p>
            <a:r>
              <a:rPr lang="en-US" sz="1600" dirty="0">
                <a:solidFill>
                  <a:srgbClr val="000000"/>
                </a:solidFill>
              </a:rPr>
              <a:t>    ]</a:t>
            </a:r>
          </a:p>
          <a:p>
            <a:r>
              <a:rPr lang="en-US" sz="1600" dirty="0">
                <a:solidFill>
                  <a:srgbClr val="000000"/>
                </a:solidFill>
              </a:rPr>
              <a:t>}</a:t>
            </a:r>
          </a:p>
        </p:txBody>
      </p:sp>
    </p:spTree>
    <p:extLst>
      <p:ext uri="{BB962C8B-B14F-4D97-AF65-F5344CB8AC3E}">
        <p14:creationId xmlns:p14="http://schemas.microsoft.com/office/powerpoint/2010/main" val="139873672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63C70-8950-4D8A-B4E9-8ADB61FB5FF2}"/>
              </a:ext>
            </a:extLst>
          </p:cNvPr>
          <p:cNvSpPr>
            <a:spLocks noGrp="1"/>
          </p:cNvSpPr>
          <p:nvPr>
            <p:ph type="title"/>
          </p:nvPr>
        </p:nvSpPr>
        <p:spPr/>
        <p:txBody>
          <a:bodyPr/>
          <a:lstStyle/>
          <a:p>
            <a:r>
              <a:rPr lang="en-US" dirty="0"/>
              <a:t>Binding-based code</a:t>
            </a:r>
          </a:p>
        </p:txBody>
      </p:sp>
      <p:sp>
        <p:nvSpPr>
          <p:cNvPr id="4" name="Text Placeholder 3">
            <a:extLst>
              <a:ext uri="{FF2B5EF4-FFF2-40B4-BE49-F238E27FC236}">
                <a16:creationId xmlns:a16="http://schemas.microsoft.com/office/drawing/2014/main" id="{104053DA-DEED-4570-AA55-B15FD87B5AC5}"/>
              </a:ext>
            </a:extLst>
          </p:cNvPr>
          <p:cNvSpPr>
            <a:spLocks noGrp="1"/>
          </p:cNvSpPr>
          <p:nvPr>
            <p:ph type="body" sz="quarter" idx="10"/>
          </p:nvPr>
        </p:nvSpPr>
        <p:spPr/>
        <p:txBody>
          <a:bodyPr/>
          <a:lstStyle/>
          <a:p>
            <a:r>
              <a:rPr lang="en-US" sz="1800" dirty="0">
                <a:solidFill>
                  <a:srgbClr val="0000FF"/>
                </a:solidFill>
              </a:rPr>
              <a:t>#r </a:t>
            </a:r>
            <a:r>
              <a:rPr lang="en-US" sz="1800" dirty="0">
                <a:solidFill>
                  <a:srgbClr val="A31515"/>
                </a:solidFill>
              </a:rPr>
              <a:t>"</a:t>
            </a:r>
            <a:r>
              <a:rPr lang="en-US" sz="1800" dirty="0" err="1">
                <a:solidFill>
                  <a:srgbClr val="A31515"/>
                </a:solidFill>
              </a:rPr>
              <a:t>Newtonsoft.Json</a:t>
            </a:r>
            <a:r>
              <a:rPr lang="en-US" sz="1800" dirty="0">
                <a:solidFill>
                  <a:srgbClr val="A31515"/>
                </a:solidFill>
              </a:rPr>
              <a:t>"</a:t>
            </a:r>
            <a:endParaRPr lang="en-US" sz="1800" dirty="0">
              <a:solidFill>
                <a:srgbClr val="000000"/>
              </a:solidFill>
            </a:endParaRPr>
          </a:p>
          <a:p>
            <a:br>
              <a:rPr lang="en-US" sz="1800" dirty="0">
                <a:solidFill>
                  <a:srgbClr val="000000"/>
                </a:solidFill>
              </a:rPr>
            </a:br>
            <a:r>
              <a:rPr lang="en-US" sz="1800" dirty="0">
                <a:solidFill>
                  <a:srgbClr val="AF00DB"/>
                </a:solidFill>
              </a:rPr>
              <a:t>using</a:t>
            </a:r>
            <a:r>
              <a:rPr lang="en-US" sz="1800" dirty="0">
                <a:solidFill>
                  <a:srgbClr val="000000"/>
                </a:solidFill>
              </a:rPr>
              <a:t> </a:t>
            </a:r>
            <a:r>
              <a:rPr lang="en-US" sz="1800" dirty="0" err="1">
                <a:solidFill>
                  <a:srgbClr val="267F99"/>
                </a:solidFill>
              </a:rPr>
              <a:t>Microsoft</a:t>
            </a:r>
            <a:r>
              <a:rPr lang="en-US" sz="1800" dirty="0" err="1">
                <a:solidFill>
                  <a:srgbClr val="000000"/>
                </a:solidFill>
              </a:rPr>
              <a:t>.</a:t>
            </a:r>
            <a:r>
              <a:rPr lang="en-US" sz="1800" dirty="0" err="1">
                <a:solidFill>
                  <a:srgbClr val="267F99"/>
                </a:solidFill>
              </a:rPr>
              <a:t>Extensions</a:t>
            </a:r>
            <a:r>
              <a:rPr lang="en-US" sz="1800" dirty="0" err="1">
                <a:solidFill>
                  <a:srgbClr val="000000"/>
                </a:solidFill>
              </a:rPr>
              <a:t>.</a:t>
            </a:r>
            <a:r>
              <a:rPr lang="en-US" sz="1800" dirty="0" err="1">
                <a:solidFill>
                  <a:srgbClr val="267F99"/>
                </a:solidFill>
              </a:rPr>
              <a:t>Logging</a:t>
            </a:r>
            <a:r>
              <a:rPr lang="en-US" sz="1800" dirty="0">
                <a:solidFill>
                  <a:srgbClr val="000000"/>
                </a:solidFill>
              </a:rPr>
              <a:t>;</a:t>
            </a:r>
          </a:p>
          <a:p>
            <a:r>
              <a:rPr lang="en-US" sz="1800" dirty="0">
                <a:solidFill>
                  <a:srgbClr val="AF00DB"/>
                </a:solidFill>
              </a:rPr>
              <a:t>using</a:t>
            </a:r>
            <a:r>
              <a:rPr lang="en-US" sz="1800" dirty="0">
                <a:solidFill>
                  <a:srgbClr val="000000"/>
                </a:solidFill>
              </a:rPr>
              <a:t> </a:t>
            </a:r>
            <a:r>
              <a:rPr lang="en-US" sz="1800" dirty="0" err="1">
                <a:solidFill>
                  <a:srgbClr val="267F99"/>
                </a:solidFill>
              </a:rPr>
              <a:t>Newtonsoft</a:t>
            </a:r>
            <a:r>
              <a:rPr lang="en-US" sz="1800" dirty="0" err="1">
                <a:solidFill>
                  <a:srgbClr val="000000"/>
                </a:solidFill>
              </a:rPr>
              <a:t>.</a:t>
            </a:r>
            <a:r>
              <a:rPr lang="en-US" sz="1800" dirty="0" err="1">
                <a:solidFill>
                  <a:srgbClr val="267F99"/>
                </a:solidFill>
              </a:rPr>
              <a:t>Json</a:t>
            </a:r>
            <a:r>
              <a:rPr lang="en-US" sz="1800" dirty="0" err="1">
                <a:solidFill>
                  <a:srgbClr val="000000"/>
                </a:solidFill>
              </a:rPr>
              <a:t>.</a:t>
            </a:r>
            <a:r>
              <a:rPr lang="en-US" sz="1800" dirty="0" err="1">
                <a:solidFill>
                  <a:srgbClr val="267F99"/>
                </a:solidFill>
              </a:rPr>
              <a:t>Linq</a:t>
            </a:r>
            <a:r>
              <a:rPr lang="en-US" sz="1800" dirty="0">
                <a:solidFill>
                  <a:srgbClr val="000000"/>
                </a:solidFill>
              </a:rPr>
              <a:t>;</a:t>
            </a:r>
          </a:p>
          <a:p>
            <a:br>
              <a:rPr lang="en-US" sz="1800" dirty="0">
                <a:solidFill>
                  <a:srgbClr val="000000"/>
                </a:solidFill>
              </a:rPr>
            </a:br>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267F99"/>
                </a:solidFill>
              </a:rPr>
              <a:t>Person</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err="1">
                <a:solidFill>
                  <a:srgbClr val="267F99"/>
                </a:solidFill>
              </a:rPr>
              <a:t>JObject</a:t>
            </a:r>
            <a:r>
              <a:rPr lang="en-US" sz="1800" dirty="0">
                <a:solidFill>
                  <a:srgbClr val="000000"/>
                </a:solidFill>
              </a:rPr>
              <a:t> </a:t>
            </a:r>
            <a:r>
              <a:rPr lang="en-US" sz="1800" dirty="0">
                <a:solidFill>
                  <a:srgbClr val="001080"/>
                </a:solidFill>
              </a:rPr>
              <a:t>order</a:t>
            </a:r>
            <a:r>
              <a:rPr lang="en-US" sz="1800" dirty="0">
                <a:solidFill>
                  <a:srgbClr val="000000"/>
                </a:solidFill>
              </a:rPr>
              <a:t>, </a:t>
            </a:r>
            <a:r>
              <a:rPr lang="en-US" sz="1800" dirty="0" err="1">
                <a:solidFill>
                  <a:srgbClr val="267F99"/>
                </a:solidFill>
              </a:rPr>
              <a:t>ILogger</a:t>
            </a:r>
            <a:r>
              <a:rPr lang="en-US" sz="1800" dirty="0">
                <a:solidFill>
                  <a:srgbClr val="000000"/>
                </a:solidFill>
              </a:rPr>
              <a:t> </a:t>
            </a:r>
            <a:r>
              <a:rPr lang="en-US" sz="1800" dirty="0">
                <a:solidFill>
                  <a:srgbClr val="001080"/>
                </a:solidFill>
              </a:rPr>
              <a:t>log</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AF00DB"/>
                </a:solidFill>
              </a:rPr>
              <a:t>return</a:t>
            </a:r>
            <a:r>
              <a:rPr lang="en-US" sz="1800" dirty="0">
                <a:solidFill>
                  <a:srgbClr val="000000"/>
                </a:solidFill>
              </a:rPr>
              <a:t> </a:t>
            </a:r>
            <a:r>
              <a:rPr lang="en-US" sz="1800" dirty="0">
                <a:solidFill>
                  <a:srgbClr val="0000FF"/>
                </a:solidFill>
              </a:rPr>
              <a:t>new</a:t>
            </a:r>
            <a:r>
              <a:rPr lang="en-US" sz="1800" dirty="0">
                <a:solidFill>
                  <a:srgbClr val="000000"/>
                </a:solidFill>
              </a:rPr>
              <a:t> </a:t>
            </a:r>
            <a:r>
              <a:rPr lang="en-US" sz="1800" dirty="0">
                <a:solidFill>
                  <a:srgbClr val="267F99"/>
                </a:solidFill>
              </a:rPr>
              <a:t>Person</a:t>
            </a:r>
            <a:r>
              <a:rPr lang="en-US" sz="1800" dirty="0">
                <a:solidFill>
                  <a:srgbClr val="000000"/>
                </a:solidFill>
              </a:rPr>
              <a:t>() { </a:t>
            </a:r>
          </a:p>
          <a:p>
            <a:r>
              <a:rPr lang="en-US" sz="1800" dirty="0">
                <a:solidFill>
                  <a:srgbClr val="000000"/>
                </a:solidFill>
              </a:rPr>
              <a:t>        </a:t>
            </a:r>
            <a:r>
              <a:rPr lang="en-US" sz="1800" dirty="0" err="1">
                <a:solidFill>
                  <a:srgbClr val="001080"/>
                </a:solidFill>
              </a:rPr>
              <a:t>PartitionKey</a:t>
            </a:r>
            <a:r>
              <a:rPr lang="en-US" sz="1800" dirty="0">
                <a:solidFill>
                  <a:srgbClr val="000000"/>
                </a:solidFill>
              </a:rPr>
              <a:t> = </a:t>
            </a:r>
            <a:r>
              <a:rPr lang="en-US" sz="1800" dirty="0">
                <a:solidFill>
                  <a:srgbClr val="A31515"/>
                </a:solidFill>
              </a:rPr>
              <a:t>"Orders"</a:t>
            </a:r>
            <a:r>
              <a:rPr lang="en-US" sz="1800" dirty="0">
                <a:solidFill>
                  <a:srgbClr val="000000"/>
                </a:solidFill>
              </a:rPr>
              <a:t>, </a:t>
            </a:r>
          </a:p>
          <a:p>
            <a:r>
              <a:rPr lang="en-US" sz="1800" dirty="0">
                <a:solidFill>
                  <a:srgbClr val="000000"/>
                </a:solidFill>
              </a:rPr>
              <a:t>        </a:t>
            </a:r>
            <a:r>
              <a:rPr lang="en-US" sz="1800" dirty="0" err="1">
                <a:solidFill>
                  <a:srgbClr val="001080"/>
                </a:solidFill>
              </a:rPr>
              <a:t>RowKey</a:t>
            </a:r>
            <a:r>
              <a:rPr lang="en-US" sz="1800" dirty="0">
                <a:solidFill>
                  <a:srgbClr val="000000"/>
                </a:solidFill>
              </a:rPr>
              <a:t> = </a:t>
            </a:r>
            <a:r>
              <a:rPr lang="en-US" sz="1800" dirty="0" err="1">
                <a:solidFill>
                  <a:srgbClr val="001080"/>
                </a:solidFill>
              </a:rPr>
              <a:t>Guid</a:t>
            </a:r>
            <a:r>
              <a:rPr lang="en-US" sz="1800" dirty="0" err="1">
                <a:solidFill>
                  <a:srgbClr val="000000"/>
                </a:solidFill>
              </a:rPr>
              <a:t>.</a:t>
            </a:r>
            <a:r>
              <a:rPr lang="en-US" sz="1800" dirty="0" err="1">
                <a:solidFill>
                  <a:srgbClr val="795E26"/>
                </a:solidFill>
              </a:rPr>
              <a:t>NewGuid</a:t>
            </a:r>
            <a:r>
              <a:rPr lang="en-US" sz="1800" dirty="0">
                <a:solidFill>
                  <a:srgbClr val="000000"/>
                </a:solidFill>
              </a:rPr>
              <a:t>().</a:t>
            </a:r>
            <a:r>
              <a:rPr lang="en-US" sz="1800" dirty="0" err="1">
                <a:solidFill>
                  <a:srgbClr val="795E26"/>
                </a:solidFill>
              </a:rPr>
              <a:t>ToString</a:t>
            </a:r>
            <a:r>
              <a:rPr lang="en-US" sz="1800" dirty="0">
                <a:solidFill>
                  <a:srgbClr val="000000"/>
                </a:solidFill>
              </a:rPr>
              <a:t>(), </a:t>
            </a:r>
          </a:p>
          <a:p>
            <a:r>
              <a:rPr lang="en-US" sz="1800" dirty="0">
                <a:solidFill>
                  <a:srgbClr val="000000"/>
                </a:solidFill>
              </a:rPr>
              <a:t>        </a:t>
            </a:r>
            <a:r>
              <a:rPr lang="en-US" sz="1800" dirty="0">
                <a:solidFill>
                  <a:srgbClr val="001080"/>
                </a:solidFill>
              </a:rPr>
              <a:t>Name</a:t>
            </a:r>
            <a:r>
              <a:rPr lang="en-US" sz="1800" dirty="0">
                <a:solidFill>
                  <a:srgbClr val="000000"/>
                </a:solidFill>
              </a:rPr>
              <a:t> = </a:t>
            </a:r>
            <a:r>
              <a:rPr lang="en-US" sz="1800" dirty="0">
                <a:solidFill>
                  <a:srgbClr val="001080"/>
                </a:solidFill>
              </a:rPr>
              <a:t>order</a:t>
            </a:r>
            <a:r>
              <a:rPr lang="en-US" sz="1800" dirty="0">
                <a:solidFill>
                  <a:srgbClr val="000000"/>
                </a:solidFill>
              </a:rPr>
              <a:t>[</a:t>
            </a:r>
            <a:r>
              <a:rPr lang="en-US" sz="1800" dirty="0">
                <a:solidFill>
                  <a:srgbClr val="A31515"/>
                </a:solidFill>
              </a:rPr>
              <a:t>"Name"</a:t>
            </a:r>
            <a:r>
              <a:rPr lang="en-US" sz="1800" dirty="0">
                <a:solidFill>
                  <a:srgbClr val="000000"/>
                </a:solidFill>
              </a:rPr>
              <a:t>].</a:t>
            </a:r>
            <a:r>
              <a:rPr lang="en-US" sz="1800" dirty="0" err="1">
                <a:solidFill>
                  <a:srgbClr val="795E26"/>
                </a:solidFill>
              </a:rPr>
              <a:t>ToString</a:t>
            </a:r>
            <a:r>
              <a:rPr lang="en-US" sz="1800" dirty="0">
                <a:solidFill>
                  <a:srgbClr val="000000"/>
                </a:solidFill>
              </a:rPr>
              <a:t>(),</a:t>
            </a:r>
          </a:p>
          <a:p>
            <a:r>
              <a:rPr lang="en-US" sz="1800" dirty="0">
                <a:solidFill>
                  <a:srgbClr val="000000"/>
                </a:solidFill>
              </a:rPr>
              <a:t>        </a:t>
            </a:r>
            <a:r>
              <a:rPr lang="en-US" sz="1800" dirty="0" err="1">
                <a:solidFill>
                  <a:srgbClr val="001080"/>
                </a:solidFill>
              </a:rPr>
              <a:t>MobileNumber</a:t>
            </a:r>
            <a:r>
              <a:rPr lang="en-US" sz="1800" dirty="0">
                <a:solidFill>
                  <a:srgbClr val="000000"/>
                </a:solidFill>
              </a:rPr>
              <a:t> = </a:t>
            </a:r>
            <a:r>
              <a:rPr lang="en-US" sz="1800" dirty="0">
                <a:solidFill>
                  <a:srgbClr val="001080"/>
                </a:solidFill>
              </a:rPr>
              <a:t>order</a:t>
            </a:r>
            <a:r>
              <a:rPr lang="en-US" sz="1800" dirty="0">
                <a:solidFill>
                  <a:srgbClr val="000000"/>
                </a:solidFill>
              </a:rPr>
              <a:t>[</a:t>
            </a:r>
            <a:r>
              <a:rPr lang="en-US" sz="1800" dirty="0">
                <a:solidFill>
                  <a:srgbClr val="A31515"/>
                </a:solidFill>
              </a:rPr>
              <a:t>"</a:t>
            </a:r>
            <a:r>
              <a:rPr lang="en-US" sz="1800" dirty="0" err="1">
                <a:solidFill>
                  <a:srgbClr val="A31515"/>
                </a:solidFill>
              </a:rPr>
              <a:t>MobileNumber</a:t>
            </a:r>
            <a:r>
              <a:rPr lang="en-US" sz="1800" dirty="0">
                <a:solidFill>
                  <a:srgbClr val="A31515"/>
                </a:solidFill>
              </a:rPr>
              <a:t>"</a:t>
            </a:r>
            <a:r>
              <a:rPr lang="en-US" sz="1800" dirty="0">
                <a:solidFill>
                  <a:srgbClr val="000000"/>
                </a:solidFill>
              </a:rPr>
              <a:t>].</a:t>
            </a:r>
            <a:r>
              <a:rPr lang="en-US" sz="1800" dirty="0" err="1">
                <a:solidFill>
                  <a:srgbClr val="795E26"/>
                </a:solidFill>
              </a:rPr>
              <a:t>ToString</a:t>
            </a:r>
            <a:r>
              <a:rPr lang="en-US" sz="1800" dirty="0">
                <a:solidFill>
                  <a:srgbClr val="000000"/>
                </a:solidFill>
              </a:rPr>
              <a:t>() </a:t>
            </a: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359652640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C1DD-8DCA-4C24-9F41-2E99B0F09240}"/>
              </a:ext>
            </a:extLst>
          </p:cNvPr>
          <p:cNvSpPr>
            <a:spLocks noGrp="1"/>
          </p:cNvSpPr>
          <p:nvPr>
            <p:ph type="title"/>
          </p:nvPr>
        </p:nvSpPr>
        <p:spPr>
          <a:xfrm>
            <a:off x="585216" y="3033223"/>
            <a:ext cx="9144000" cy="498598"/>
          </a:xfrm>
        </p:spPr>
        <p:txBody>
          <a:bodyPr/>
          <a:lstStyle/>
          <a:p>
            <a:r>
              <a:rPr lang="en-US" dirty="0"/>
              <a:t>Demo: Creating an Azure Functions project</a:t>
            </a:r>
          </a:p>
        </p:txBody>
      </p:sp>
      <p:sp>
        <p:nvSpPr>
          <p:cNvPr id="3" name="Text Placeholder 2">
            <a:extLst>
              <a:ext uri="{FF2B5EF4-FFF2-40B4-BE49-F238E27FC236}">
                <a16:creationId xmlns:a16="http://schemas.microsoft.com/office/drawing/2014/main" id="{B07C42B5-4FFE-4983-8B0C-3DE1CF52C2C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6174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8BAC1-2891-421D-AFD8-329AD66A1203}"/>
              </a:ext>
            </a:extLst>
          </p:cNvPr>
          <p:cNvSpPr>
            <a:spLocks noGrp="1"/>
          </p:cNvSpPr>
          <p:nvPr>
            <p:ph type="title"/>
          </p:nvPr>
        </p:nvSpPr>
        <p:spPr/>
        <p:txBody>
          <a:bodyPr/>
          <a:lstStyle/>
          <a:p>
            <a:r>
              <a:rPr lang="en-US" dirty="0"/>
              <a:t>Function App settings</a:t>
            </a:r>
          </a:p>
        </p:txBody>
      </p:sp>
      <p:grpSp>
        <p:nvGrpSpPr>
          <p:cNvPr id="9" name="Group 8" descr="Configuring application settings using the Publish window in Visual Studio. The &quot;Manage Application Settings&quot; link is highlighted. Opening from the link, the Application Settings popup window of is shown.">
            <a:extLst>
              <a:ext uri="{FF2B5EF4-FFF2-40B4-BE49-F238E27FC236}">
                <a16:creationId xmlns:a16="http://schemas.microsoft.com/office/drawing/2014/main" id="{D6F70E27-1910-4FD9-BC4E-0C5F47B19C98}"/>
              </a:ext>
            </a:extLst>
          </p:cNvPr>
          <p:cNvGrpSpPr/>
          <p:nvPr/>
        </p:nvGrpSpPr>
        <p:grpSpPr>
          <a:xfrm>
            <a:off x="1355341" y="909279"/>
            <a:ext cx="9481318" cy="5210487"/>
            <a:chOff x="1355341" y="495393"/>
            <a:chExt cx="9481318" cy="5210487"/>
          </a:xfrm>
        </p:grpSpPr>
        <p:pic>
          <p:nvPicPr>
            <p:cNvPr id="5" name="Picture 4" descr="A screenshot of a cell phone&#10;&#10;Description automatically generated">
              <a:extLst>
                <a:ext uri="{FF2B5EF4-FFF2-40B4-BE49-F238E27FC236}">
                  <a16:creationId xmlns:a16="http://schemas.microsoft.com/office/drawing/2014/main" id="{BAD98087-AD08-4F2E-9ACA-BAEFE6BB053C}"/>
                </a:ext>
              </a:extLst>
            </p:cNvPr>
            <p:cNvPicPr>
              <a:picLocks noChangeAspect="1"/>
            </p:cNvPicPr>
            <p:nvPr/>
          </p:nvPicPr>
          <p:blipFill>
            <a:blip r:embed="rId3"/>
            <a:stretch>
              <a:fillRect/>
            </a:stretch>
          </p:blipFill>
          <p:spPr>
            <a:xfrm>
              <a:off x="1355341" y="1228505"/>
              <a:ext cx="8592749" cy="4477375"/>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3C2A187D-3A67-47FB-9D26-520E16306C20}"/>
                </a:ext>
              </a:extLst>
            </p:cNvPr>
            <p:cNvPicPr>
              <a:picLocks noChangeAspect="1"/>
            </p:cNvPicPr>
            <p:nvPr/>
          </p:nvPicPr>
          <p:blipFill>
            <a:blip r:embed="rId4"/>
            <a:stretch>
              <a:fillRect/>
            </a:stretch>
          </p:blipFill>
          <p:spPr>
            <a:xfrm>
              <a:off x="7169650" y="495393"/>
              <a:ext cx="3667009" cy="2933607"/>
            </a:xfrm>
            <a:prstGeom prst="rect">
              <a:avLst/>
            </a:prstGeom>
          </p:spPr>
        </p:pic>
        <p:sp>
          <p:nvSpPr>
            <p:cNvPr id="8" name="Trapezoid 7">
              <a:extLst>
                <a:ext uri="{FF2B5EF4-FFF2-40B4-BE49-F238E27FC236}">
                  <a16:creationId xmlns:a16="http://schemas.microsoft.com/office/drawing/2014/main" id="{5BB601CC-AE79-4A7F-BFAC-530E6E9D4779}"/>
                </a:ext>
              </a:extLst>
            </p:cNvPr>
            <p:cNvSpPr/>
            <p:nvPr/>
          </p:nvSpPr>
          <p:spPr bwMode="auto">
            <a:xfrm flipV="1">
              <a:off x="7169649" y="3429000"/>
              <a:ext cx="3667009" cy="374754"/>
            </a:xfrm>
            <a:prstGeom prst="trapezoid">
              <a:avLst>
                <a:gd name="adj" fmla="val 27836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6114714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b="1" dirty="0"/>
              <a:t>Azure Monitor: Key Capabilities</a:t>
            </a:r>
          </a:p>
        </p:txBody>
      </p:sp>
      <p:sp>
        <p:nvSpPr>
          <p:cNvPr id="6" name="Text Placeholder 5"/>
          <p:cNvSpPr>
            <a:spLocks noGrp="1"/>
          </p:cNvSpPr>
          <p:nvPr>
            <p:ph type="body" sz="quarter" idx="10"/>
          </p:nvPr>
        </p:nvSpPr>
        <p:spPr>
          <a:xfrm>
            <a:off x="584200" y="4530729"/>
            <a:ext cx="11018520" cy="1465016"/>
          </a:xfrm>
        </p:spPr>
        <p:txBody>
          <a:bodyPr/>
          <a:lstStyle/>
          <a:p>
            <a:r>
              <a:rPr lang="en-US" dirty="0"/>
              <a:t>Core monitoring for Azure services </a:t>
            </a:r>
          </a:p>
          <a:p>
            <a:r>
              <a:rPr lang="en-US" dirty="0"/>
              <a:t>Collects metrics, activity logs, and diagnostic logs</a:t>
            </a:r>
          </a:p>
          <a:p>
            <a:r>
              <a:rPr lang="en-US" dirty="0"/>
              <a:t>Use for time critical alerts and notifications</a:t>
            </a:r>
          </a:p>
        </p:txBody>
      </p:sp>
      <p:pic>
        <p:nvPicPr>
          <p:cNvPr id="7" name="Picture 6" descr="Diagram listing three key functionalities for which Azure Monitor is used: Monitor &amp; Visualize Metrics; Query &amp; Analyze Logs; Setup Alert &amp; Actions.">
            <a:extLst>
              <a:ext uri="{FF2B5EF4-FFF2-40B4-BE49-F238E27FC236}">
                <a16:creationId xmlns:a16="http://schemas.microsoft.com/office/drawing/2014/main" id="{09B2FA1B-F642-42CB-A166-589B0D4FD3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84200" y="1435100"/>
            <a:ext cx="10091717" cy="2887518"/>
          </a:xfrm>
          <a:prstGeom prst="rect">
            <a:avLst/>
          </a:prstGeom>
          <a:noFill/>
          <a:ln>
            <a:noFill/>
          </a:ln>
        </p:spPr>
      </p:pic>
    </p:spTree>
    <p:extLst>
      <p:ext uri="{BB962C8B-B14F-4D97-AF65-F5344CB8AC3E}">
        <p14:creationId xmlns:p14="http://schemas.microsoft.com/office/powerpoint/2010/main" val="28605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8665D-5A50-4F07-9D33-48CCD3FD74C7}"/>
              </a:ext>
            </a:extLst>
          </p:cNvPr>
          <p:cNvSpPr>
            <a:spLocks noGrp="1"/>
          </p:cNvSpPr>
          <p:nvPr>
            <p:ph type="title"/>
          </p:nvPr>
        </p:nvSpPr>
        <p:spPr>
          <a:xfrm>
            <a:off x="585216" y="3035808"/>
            <a:ext cx="9144000" cy="498598"/>
          </a:xfrm>
          <a:noFill/>
        </p:spPr>
        <p:txBody>
          <a:bodyPr vert="horz" wrap="square" lIns="0" tIns="0" rIns="0" bIns="0" rtlCol="0" anchor="b" anchorCtr="0">
            <a:spAutoFit/>
          </a:bodyPr>
          <a:lstStyle/>
          <a:p>
            <a:r>
              <a:rPr lang="en-US" dirty="0"/>
              <a:t>Lesson 03: Implement Durable Functions</a:t>
            </a:r>
          </a:p>
        </p:txBody>
      </p:sp>
    </p:spTree>
    <p:extLst>
      <p:ext uri="{BB962C8B-B14F-4D97-AF65-F5344CB8AC3E}">
        <p14:creationId xmlns:p14="http://schemas.microsoft.com/office/powerpoint/2010/main" val="216784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6087B-FE43-4BA5-9B87-92DC5AE3C79F}"/>
              </a:ext>
            </a:extLst>
          </p:cNvPr>
          <p:cNvSpPr>
            <a:spLocks noGrp="1"/>
          </p:cNvSpPr>
          <p:nvPr>
            <p:ph type="title"/>
          </p:nvPr>
        </p:nvSpPr>
        <p:spPr/>
        <p:txBody>
          <a:bodyPr/>
          <a:lstStyle/>
          <a:p>
            <a:r>
              <a:rPr lang="en-US" dirty="0"/>
              <a:t>Durable Functions</a:t>
            </a:r>
          </a:p>
        </p:txBody>
      </p:sp>
      <p:sp>
        <p:nvSpPr>
          <p:cNvPr id="3" name="Text Placeholder 2">
            <a:extLst>
              <a:ext uri="{FF2B5EF4-FFF2-40B4-BE49-F238E27FC236}">
                <a16:creationId xmlns:a16="http://schemas.microsoft.com/office/drawing/2014/main" id="{F540FE82-5238-40C0-AF55-DC661D7D1F8C}"/>
              </a:ext>
            </a:extLst>
          </p:cNvPr>
          <p:cNvSpPr>
            <a:spLocks noGrp="1"/>
          </p:cNvSpPr>
          <p:nvPr>
            <p:ph type="body" sz="quarter" idx="10"/>
          </p:nvPr>
        </p:nvSpPr>
        <p:spPr>
          <a:xfrm>
            <a:off x="584200" y="1435497"/>
            <a:ext cx="11018520" cy="2573012"/>
          </a:xfrm>
        </p:spPr>
        <p:txBody>
          <a:bodyPr/>
          <a:lstStyle/>
          <a:p>
            <a:r>
              <a:rPr lang="en-US" dirty="0">
                <a:latin typeface="Segoe UI" panose="020B0502040204020203" pitchFamily="34" charset="0"/>
                <a:cs typeface="Segoe UI" panose="020B0502040204020203" pitchFamily="34" charset="0"/>
              </a:rPr>
              <a:t>Write stateful functions in a stateless environment</a:t>
            </a:r>
          </a:p>
          <a:p>
            <a:r>
              <a:rPr lang="en-US" dirty="0">
                <a:latin typeface="Segoe UI" panose="020B0502040204020203" pitchFamily="34" charset="0"/>
                <a:cs typeface="Segoe UI" panose="020B0502040204020203" pitchFamily="34" charset="0"/>
              </a:rPr>
              <a:t>Manages state, checkpoints, and restarts</a:t>
            </a:r>
          </a:p>
          <a:p>
            <a:r>
              <a:rPr lang="en-US" dirty="0">
                <a:latin typeface="Segoe UI" panose="020B0502040204020203" pitchFamily="34" charset="0"/>
                <a:cs typeface="Segoe UI" panose="020B0502040204020203" pitchFamily="34" charset="0"/>
              </a:rPr>
              <a:t>Defines an Orchestrator function</a:t>
            </a:r>
          </a:p>
          <a:p>
            <a:pPr lvl="1"/>
            <a:r>
              <a:rPr lang="en-US" dirty="0">
                <a:latin typeface="Segoe UI" panose="020B0502040204020203" pitchFamily="34" charset="0"/>
                <a:cs typeface="Segoe UI" panose="020B0502040204020203" pitchFamily="34" charset="0"/>
              </a:rPr>
              <a:t>Workflows are defined in code</a:t>
            </a:r>
          </a:p>
          <a:p>
            <a:pPr lvl="1"/>
            <a:r>
              <a:rPr lang="en-US" dirty="0">
                <a:latin typeface="Segoe UI" panose="020B0502040204020203" pitchFamily="34" charset="0"/>
                <a:cs typeface="Segoe UI" panose="020B0502040204020203" pitchFamily="34" charset="0"/>
              </a:rPr>
              <a:t>Calls other functions synchronously or asynchronously</a:t>
            </a:r>
          </a:p>
          <a:p>
            <a:pPr lvl="1"/>
            <a:r>
              <a:rPr lang="en-US" dirty="0">
                <a:latin typeface="Segoe UI" panose="020B0502040204020203" pitchFamily="34" charset="0"/>
                <a:cs typeface="Segoe UI" panose="020B0502040204020203" pitchFamily="34" charset="0"/>
              </a:rPr>
              <a:t>Checkpoint progress whenever function awaits</a:t>
            </a:r>
          </a:p>
        </p:txBody>
      </p:sp>
    </p:spTree>
    <p:extLst>
      <p:ext uri="{BB962C8B-B14F-4D97-AF65-F5344CB8AC3E}">
        <p14:creationId xmlns:p14="http://schemas.microsoft.com/office/powerpoint/2010/main" val="1009712742"/>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Chaining</a:t>
            </a:r>
          </a:p>
        </p:txBody>
      </p:sp>
      <p:sp>
        <p:nvSpPr>
          <p:cNvPr id="3" name="Rectangle 2">
            <a:extLst>
              <a:ext uri="{FF2B5EF4-FFF2-40B4-BE49-F238E27FC236}">
                <a16:creationId xmlns:a16="http://schemas.microsoft.com/office/drawing/2014/main" id="{6CC21BC1-561F-4014-B24D-F7786B6C5D7A}"/>
              </a:ext>
            </a:extLst>
          </p:cNvPr>
          <p:cNvSpPr/>
          <p:nvPr/>
        </p:nvSpPr>
        <p:spPr>
          <a:xfrm>
            <a:off x="586740" y="1776322"/>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Function chaining refers executing a sequence of functions in a particular order. Often, the output of one function needs to be applied to the input of another function.</a:t>
            </a:r>
          </a:p>
        </p:txBody>
      </p:sp>
      <p:grpSp>
        <p:nvGrpSpPr>
          <p:cNvPr id="21" name="Group 20" descr="The diagram depicts chained durable functions.">
            <a:extLst>
              <a:ext uri="{FF2B5EF4-FFF2-40B4-BE49-F238E27FC236}">
                <a16:creationId xmlns:a16="http://schemas.microsoft.com/office/drawing/2014/main" id="{2B23BD2E-2DA6-4264-84F1-9E02BFCF14E1}"/>
              </a:ext>
            </a:extLst>
          </p:cNvPr>
          <p:cNvGrpSpPr/>
          <p:nvPr/>
        </p:nvGrpSpPr>
        <p:grpSpPr>
          <a:xfrm>
            <a:off x="719560" y="2673752"/>
            <a:ext cx="10752881" cy="2500132"/>
            <a:chOff x="671332" y="2673752"/>
            <a:chExt cx="10752881" cy="2500132"/>
          </a:xfrm>
        </p:grpSpPr>
        <p:sp>
          <p:nvSpPr>
            <p:cNvPr id="4" name="Rectangle 3">
              <a:extLst>
                <a:ext uri="{FF2B5EF4-FFF2-40B4-BE49-F238E27FC236}">
                  <a16:creationId xmlns:a16="http://schemas.microsoft.com/office/drawing/2014/main" id="{553B44EA-7C8B-4B21-90FD-5F921A0CB9CD}"/>
                </a:ext>
              </a:extLst>
            </p:cNvPr>
            <p:cNvSpPr/>
            <p:nvPr/>
          </p:nvSpPr>
          <p:spPr bwMode="auto">
            <a:xfrm>
              <a:off x="671332" y="2673752"/>
              <a:ext cx="10752881" cy="2500132"/>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19">
              <a:extLst>
                <a:ext uri="{FF2B5EF4-FFF2-40B4-BE49-F238E27FC236}">
                  <a16:creationId xmlns:a16="http://schemas.microsoft.com/office/drawing/2014/main" id="{FB2203AD-6F2F-49BB-A140-B528E45F89A8}"/>
                </a:ext>
              </a:extLst>
            </p:cNvPr>
            <p:cNvGrpSpPr/>
            <p:nvPr/>
          </p:nvGrpSpPr>
          <p:grpSpPr>
            <a:xfrm>
              <a:off x="1093420" y="3113014"/>
              <a:ext cx="9908704" cy="1621608"/>
              <a:chOff x="1183986" y="3084148"/>
              <a:chExt cx="9908704" cy="1621608"/>
            </a:xfrm>
          </p:grpSpPr>
          <p:pic>
            <p:nvPicPr>
              <p:cNvPr id="6" name="Picture 5" descr="A close up of a sign&#10;&#10;Description automatically generated">
                <a:extLst>
                  <a:ext uri="{FF2B5EF4-FFF2-40B4-BE49-F238E27FC236}">
                    <a16:creationId xmlns:a16="http://schemas.microsoft.com/office/drawing/2014/main" id="{02091C44-73C8-414C-B55C-11604BC44269}"/>
                  </a:ext>
                </a:extLst>
              </p:cNvPr>
              <p:cNvPicPr>
                <a:picLocks noChangeAspect="1"/>
              </p:cNvPicPr>
              <p:nvPr/>
            </p:nvPicPr>
            <p:blipFill>
              <a:blip r:embed="rId3"/>
              <a:stretch>
                <a:fillRect/>
              </a:stretch>
            </p:blipFill>
            <p:spPr>
              <a:xfrm>
                <a:off x="1183986" y="3225362"/>
                <a:ext cx="1031404" cy="1031404"/>
              </a:xfrm>
              <a:prstGeom prst="rect">
                <a:avLst/>
              </a:prstGeom>
            </p:spPr>
          </p:pic>
          <p:pic>
            <p:nvPicPr>
              <p:cNvPr id="7" name="Picture 6" descr="A close up of a sign&#10;&#10;Description automatically generated">
                <a:extLst>
                  <a:ext uri="{FF2B5EF4-FFF2-40B4-BE49-F238E27FC236}">
                    <a16:creationId xmlns:a16="http://schemas.microsoft.com/office/drawing/2014/main" id="{B8363763-4DE1-4BA6-A8D2-F8551D165B18}"/>
                  </a:ext>
                </a:extLst>
              </p:cNvPr>
              <p:cNvPicPr>
                <a:picLocks noChangeAspect="1"/>
              </p:cNvPicPr>
              <p:nvPr/>
            </p:nvPicPr>
            <p:blipFill>
              <a:blip r:embed="rId3"/>
              <a:stretch>
                <a:fillRect/>
              </a:stretch>
            </p:blipFill>
            <p:spPr>
              <a:xfrm>
                <a:off x="4143086" y="3225362"/>
                <a:ext cx="1031404" cy="1031404"/>
              </a:xfrm>
              <a:prstGeom prst="rect">
                <a:avLst/>
              </a:prstGeom>
            </p:spPr>
          </p:pic>
          <p:pic>
            <p:nvPicPr>
              <p:cNvPr id="8" name="Picture 7" descr="A close up of a sign&#10;&#10;Description automatically generated">
                <a:extLst>
                  <a:ext uri="{FF2B5EF4-FFF2-40B4-BE49-F238E27FC236}">
                    <a16:creationId xmlns:a16="http://schemas.microsoft.com/office/drawing/2014/main" id="{0505AC24-B53B-47E3-8F3A-87B5A6CCD6A2}"/>
                  </a:ext>
                </a:extLst>
              </p:cNvPr>
              <p:cNvPicPr>
                <a:picLocks noChangeAspect="1"/>
              </p:cNvPicPr>
              <p:nvPr/>
            </p:nvPicPr>
            <p:blipFill>
              <a:blip r:embed="rId3"/>
              <a:stretch>
                <a:fillRect/>
              </a:stretch>
            </p:blipFill>
            <p:spPr>
              <a:xfrm>
                <a:off x="7102186" y="3225362"/>
                <a:ext cx="1031404" cy="1031404"/>
              </a:xfrm>
              <a:prstGeom prst="rect">
                <a:avLst/>
              </a:prstGeom>
            </p:spPr>
          </p:pic>
          <p:pic>
            <p:nvPicPr>
              <p:cNvPr id="9" name="Picture 8" descr="A close up of a sign&#10;&#10;Description automatically generated">
                <a:extLst>
                  <a:ext uri="{FF2B5EF4-FFF2-40B4-BE49-F238E27FC236}">
                    <a16:creationId xmlns:a16="http://schemas.microsoft.com/office/drawing/2014/main" id="{AEB09516-E549-4819-B1E9-991259C5525F}"/>
                  </a:ext>
                </a:extLst>
              </p:cNvPr>
              <p:cNvPicPr>
                <a:picLocks noChangeAspect="1"/>
              </p:cNvPicPr>
              <p:nvPr/>
            </p:nvPicPr>
            <p:blipFill>
              <a:blip r:embed="rId3"/>
              <a:stretch>
                <a:fillRect/>
              </a:stretch>
            </p:blipFill>
            <p:spPr>
              <a:xfrm>
                <a:off x="10061286" y="3225362"/>
                <a:ext cx="1031404" cy="1031404"/>
              </a:xfrm>
              <a:prstGeom prst="rect">
                <a:avLst/>
              </a:prstGeom>
            </p:spPr>
          </p:pic>
          <p:sp>
            <p:nvSpPr>
              <p:cNvPr id="10" name="TextBox 9">
                <a:extLst>
                  <a:ext uri="{FF2B5EF4-FFF2-40B4-BE49-F238E27FC236}">
                    <a16:creationId xmlns:a16="http://schemas.microsoft.com/office/drawing/2014/main" id="{738D077E-B632-4BFE-9F0C-19E9449AFE70}"/>
                  </a:ext>
                </a:extLst>
              </p:cNvPr>
              <p:cNvSpPr txBox="1"/>
              <p:nvPr/>
            </p:nvSpPr>
            <p:spPr>
              <a:xfrm>
                <a:off x="1584272" y="4397979"/>
                <a:ext cx="230832"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F1</a:t>
                </a:r>
              </a:p>
            </p:txBody>
          </p:sp>
          <p:sp>
            <p:nvSpPr>
              <p:cNvPr id="11" name="TextBox 10">
                <a:extLst>
                  <a:ext uri="{FF2B5EF4-FFF2-40B4-BE49-F238E27FC236}">
                    <a16:creationId xmlns:a16="http://schemas.microsoft.com/office/drawing/2014/main" id="{CD05021F-E436-4E35-8290-611AA21F9223}"/>
                  </a:ext>
                </a:extLst>
              </p:cNvPr>
              <p:cNvSpPr txBox="1"/>
              <p:nvPr/>
            </p:nvSpPr>
            <p:spPr>
              <a:xfrm>
                <a:off x="4523334" y="4397979"/>
                <a:ext cx="270908"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F2</a:t>
                </a:r>
              </a:p>
            </p:txBody>
          </p:sp>
          <p:sp>
            <p:nvSpPr>
              <p:cNvPr id="12" name="TextBox 11">
                <a:extLst>
                  <a:ext uri="{FF2B5EF4-FFF2-40B4-BE49-F238E27FC236}">
                    <a16:creationId xmlns:a16="http://schemas.microsoft.com/office/drawing/2014/main" id="{52567B34-F511-43BA-BC5B-DD4F44CA541A}"/>
                  </a:ext>
                </a:extLst>
              </p:cNvPr>
              <p:cNvSpPr txBox="1"/>
              <p:nvPr/>
            </p:nvSpPr>
            <p:spPr>
              <a:xfrm>
                <a:off x="7482434" y="4397979"/>
                <a:ext cx="270908"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F3</a:t>
                </a:r>
              </a:p>
            </p:txBody>
          </p:sp>
          <p:sp>
            <p:nvSpPr>
              <p:cNvPr id="13" name="TextBox 12">
                <a:extLst>
                  <a:ext uri="{FF2B5EF4-FFF2-40B4-BE49-F238E27FC236}">
                    <a16:creationId xmlns:a16="http://schemas.microsoft.com/office/drawing/2014/main" id="{923A91E3-F06C-4A2C-A02F-81336E5F95CA}"/>
                  </a:ext>
                </a:extLst>
              </p:cNvPr>
              <p:cNvSpPr txBox="1"/>
              <p:nvPr/>
            </p:nvSpPr>
            <p:spPr>
              <a:xfrm>
                <a:off x="10439130" y="4397979"/>
                <a:ext cx="275717"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latin typeface="+mj-lt"/>
                  </a:rPr>
                  <a:t>F4</a:t>
                </a:r>
              </a:p>
            </p:txBody>
          </p:sp>
          <p:sp>
            <p:nvSpPr>
              <p:cNvPr id="14" name="Arrow: Right 13">
                <a:extLst>
                  <a:ext uri="{FF2B5EF4-FFF2-40B4-BE49-F238E27FC236}">
                    <a16:creationId xmlns:a16="http://schemas.microsoft.com/office/drawing/2014/main" id="{B45B0756-40A0-4965-A166-19C31367B173}"/>
                  </a:ext>
                </a:extLst>
              </p:cNvPr>
              <p:cNvSpPr/>
              <p:nvPr/>
            </p:nvSpPr>
            <p:spPr bwMode="auto">
              <a:xfrm>
                <a:off x="2301284" y="359984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Arrow: Right 14">
                <a:extLst>
                  <a:ext uri="{FF2B5EF4-FFF2-40B4-BE49-F238E27FC236}">
                    <a16:creationId xmlns:a16="http://schemas.microsoft.com/office/drawing/2014/main" id="{59EA1C71-832E-4A90-A3ED-C921D566D083}"/>
                  </a:ext>
                </a:extLst>
              </p:cNvPr>
              <p:cNvSpPr/>
              <p:nvPr/>
            </p:nvSpPr>
            <p:spPr bwMode="auto">
              <a:xfrm>
                <a:off x="3577844" y="358427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Arrow: Right 15">
                <a:extLst>
                  <a:ext uri="{FF2B5EF4-FFF2-40B4-BE49-F238E27FC236}">
                    <a16:creationId xmlns:a16="http://schemas.microsoft.com/office/drawing/2014/main" id="{8A3C5BF8-F3CA-4DB9-8F28-1D84AE6151F0}"/>
                  </a:ext>
                </a:extLst>
              </p:cNvPr>
              <p:cNvSpPr/>
              <p:nvPr/>
            </p:nvSpPr>
            <p:spPr bwMode="auto">
              <a:xfrm>
                <a:off x="5271647" y="3584278"/>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085FAE29-4406-4270-8F41-A7C85458F1F6}"/>
                  </a:ext>
                </a:extLst>
              </p:cNvPr>
              <p:cNvSpPr/>
              <p:nvPr/>
            </p:nvSpPr>
            <p:spPr bwMode="auto">
              <a:xfrm>
                <a:off x="6527745" y="3599850"/>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60C493F0-B982-4F44-94C3-8B8E63C2867B}"/>
                  </a:ext>
                </a:extLst>
              </p:cNvPr>
              <p:cNvSpPr/>
              <p:nvPr/>
            </p:nvSpPr>
            <p:spPr bwMode="auto">
              <a:xfrm>
                <a:off x="8183756" y="3588361"/>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86FF4F9F-24AF-4E0A-861A-DD3268DA531D}"/>
                  </a:ext>
                </a:extLst>
              </p:cNvPr>
              <p:cNvSpPr/>
              <p:nvPr/>
            </p:nvSpPr>
            <p:spPr bwMode="auto">
              <a:xfrm>
                <a:off x="9497547" y="359984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E9E923CD-A84A-4048-B293-A4835FAE0779}"/>
                  </a:ext>
                </a:extLst>
              </p:cNvPr>
              <p:cNvGrpSpPr/>
              <p:nvPr/>
            </p:nvGrpSpPr>
            <p:grpSpPr>
              <a:xfrm>
                <a:off x="2807471" y="3084148"/>
                <a:ext cx="688178" cy="1313832"/>
                <a:chOff x="3334354" y="4723798"/>
                <a:chExt cx="688178" cy="1313832"/>
              </a:xfrm>
            </p:grpSpPr>
            <p:pic>
              <p:nvPicPr>
                <p:cNvPr id="22" name="Picture 21">
                  <a:extLst>
                    <a:ext uri="{FF2B5EF4-FFF2-40B4-BE49-F238E27FC236}">
                      <a16:creationId xmlns:a16="http://schemas.microsoft.com/office/drawing/2014/main" id="{340E9480-88A7-464D-9C2E-775C456D29E7}"/>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23" name="Picture 22">
                  <a:extLst>
                    <a:ext uri="{FF2B5EF4-FFF2-40B4-BE49-F238E27FC236}">
                      <a16:creationId xmlns:a16="http://schemas.microsoft.com/office/drawing/2014/main" id="{CB017094-669D-4C79-A0FC-47FA906881D0}"/>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24" name="Oval 23">
                  <a:extLst>
                    <a:ext uri="{FF2B5EF4-FFF2-40B4-BE49-F238E27FC236}">
                      <a16:creationId xmlns:a16="http://schemas.microsoft.com/office/drawing/2014/main" id="{DB0313A7-68AB-4C9E-948D-2BBBFB16ECA4}"/>
                    </a:ext>
                  </a:extLst>
                </p:cNvPr>
                <p:cNvSpPr/>
                <p:nvPr/>
              </p:nvSpPr>
              <p:spPr bwMode="auto">
                <a:xfrm>
                  <a:off x="3396125" y="5738203"/>
                  <a:ext cx="547226"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20FBDE45-E609-44CB-82ED-364F772ACA3D}"/>
                  </a:ext>
                </a:extLst>
              </p:cNvPr>
              <p:cNvGrpSpPr/>
              <p:nvPr/>
            </p:nvGrpSpPr>
            <p:grpSpPr>
              <a:xfrm>
                <a:off x="5763364" y="3084148"/>
                <a:ext cx="688178" cy="1313832"/>
                <a:chOff x="3334354" y="4723798"/>
                <a:chExt cx="688178" cy="1313832"/>
              </a:xfrm>
            </p:grpSpPr>
            <p:pic>
              <p:nvPicPr>
                <p:cNvPr id="27" name="Picture 26">
                  <a:extLst>
                    <a:ext uri="{FF2B5EF4-FFF2-40B4-BE49-F238E27FC236}">
                      <a16:creationId xmlns:a16="http://schemas.microsoft.com/office/drawing/2014/main" id="{35D126D5-21F9-43C2-8E0A-34D43408B02D}"/>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28" name="Picture 27">
                  <a:extLst>
                    <a:ext uri="{FF2B5EF4-FFF2-40B4-BE49-F238E27FC236}">
                      <a16:creationId xmlns:a16="http://schemas.microsoft.com/office/drawing/2014/main" id="{56A95E1F-8028-41A6-9CEB-70E0C6923105}"/>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29" name="Oval 28">
                  <a:extLst>
                    <a:ext uri="{FF2B5EF4-FFF2-40B4-BE49-F238E27FC236}">
                      <a16:creationId xmlns:a16="http://schemas.microsoft.com/office/drawing/2014/main" id="{8B923873-5501-49AF-A883-E6F05B1BAA81}"/>
                    </a:ext>
                  </a:extLst>
                </p:cNvPr>
                <p:cNvSpPr/>
                <p:nvPr/>
              </p:nvSpPr>
              <p:spPr bwMode="auto">
                <a:xfrm>
                  <a:off x="3431511" y="5738203"/>
                  <a:ext cx="51183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D86B01F9-BEBC-462D-AD21-98A55BE9396E}"/>
                  </a:ext>
                </a:extLst>
              </p:cNvPr>
              <p:cNvGrpSpPr/>
              <p:nvPr/>
            </p:nvGrpSpPr>
            <p:grpSpPr>
              <a:xfrm>
                <a:off x="8719257" y="3084148"/>
                <a:ext cx="688178" cy="1313832"/>
                <a:chOff x="3334354" y="4723798"/>
                <a:chExt cx="688178" cy="1313832"/>
              </a:xfrm>
            </p:grpSpPr>
            <p:pic>
              <p:nvPicPr>
                <p:cNvPr id="31" name="Picture 30">
                  <a:extLst>
                    <a:ext uri="{FF2B5EF4-FFF2-40B4-BE49-F238E27FC236}">
                      <a16:creationId xmlns:a16="http://schemas.microsoft.com/office/drawing/2014/main" id="{ED8B41DB-7544-4CF3-B080-8970537F3180}"/>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32" name="Picture 31">
                  <a:extLst>
                    <a:ext uri="{FF2B5EF4-FFF2-40B4-BE49-F238E27FC236}">
                      <a16:creationId xmlns:a16="http://schemas.microsoft.com/office/drawing/2014/main" id="{52261D62-3485-4C0D-B7F1-28C63E640EDD}"/>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33" name="Oval 32">
                  <a:extLst>
                    <a:ext uri="{FF2B5EF4-FFF2-40B4-BE49-F238E27FC236}">
                      <a16:creationId xmlns:a16="http://schemas.microsoft.com/office/drawing/2014/main" id="{C757F417-F1F0-4C81-A326-05126E80F159}"/>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3643950985"/>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252E9-57CF-42C1-9FB7-5643EBA5B879}"/>
              </a:ext>
            </a:extLst>
          </p:cNvPr>
          <p:cNvSpPr>
            <a:spLocks noGrp="1"/>
          </p:cNvSpPr>
          <p:nvPr>
            <p:ph type="title"/>
          </p:nvPr>
        </p:nvSpPr>
        <p:spPr/>
        <p:txBody>
          <a:bodyPr/>
          <a:lstStyle/>
          <a:p>
            <a:r>
              <a:rPr lang="en-US" dirty="0"/>
              <a:t>Durable Function scenario - Chaining code</a:t>
            </a:r>
          </a:p>
        </p:txBody>
      </p:sp>
      <p:sp>
        <p:nvSpPr>
          <p:cNvPr id="3" name="Text Placeholder 2">
            <a:extLst>
              <a:ext uri="{FF2B5EF4-FFF2-40B4-BE49-F238E27FC236}">
                <a16:creationId xmlns:a16="http://schemas.microsoft.com/office/drawing/2014/main" id="{8C8487E6-61CC-4900-AF4B-C2C87725A469}"/>
              </a:ext>
            </a:extLst>
          </p:cNvPr>
          <p:cNvSpPr>
            <a:spLocks noGrp="1"/>
          </p:cNvSpPr>
          <p:nvPr>
            <p:ph type="body" sz="quarter" idx="10"/>
          </p:nvPr>
        </p:nvSpPr>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object</a:t>
            </a:r>
            <a:r>
              <a:rPr lang="en-US" sz="1800" dirty="0">
                <a:solidFill>
                  <a:srgbClr val="000000"/>
                </a:solidFill>
              </a:rPr>
              <a:t>&gt; </a:t>
            </a:r>
            <a:r>
              <a:rPr lang="en-US" sz="1800" dirty="0">
                <a:solidFill>
                  <a:srgbClr val="795E26"/>
                </a:solidFill>
              </a:rPr>
              <a:t>Run</a:t>
            </a:r>
            <a:r>
              <a:rPr lang="en-US" sz="1800" dirty="0">
                <a:solidFill>
                  <a:srgbClr val="000000"/>
                </a:solidFill>
              </a:rPr>
              <a:t>(</a:t>
            </a:r>
            <a:r>
              <a:rPr lang="en-US" sz="1800" dirty="0" err="1">
                <a:solidFill>
                  <a:srgbClr val="267F99"/>
                </a:solidFill>
              </a:rPr>
              <a:t>DurableOrchestrationContext</a:t>
            </a:r>
            <a:r>
              <a:rPr lang="en-US" sz="1800" dirty="0">
                <a:solidFill>
                  <a:srgbClr val="000000"/>
                </a:solidFill>
              </a:rPr>
              <a:t> </a:t>
            </a:r>
            <a:r>
              <a:rPr lang="en-US" sz="1800" dirty="0" err="1">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AF00DB"/>
                </a:solidFill>
              </a:rPr>
              <a:t>try</a:t>
            </a:r>
            <a:endParaRPr lang="en-US" sz="1800" dirty="0">
              <a:solidFill>
                <a:srgbClr val="000000"/>
              </a:solidFill>
            </a:endParaRPr>
          </a:p>
          <a:p>
            <a:r>
              <a:rPr lang="en-US" sz="1800" dirty="0">
                <a:solidFill>
                  <a:srgbClr val="000000"/>
                </a:solidFill>
              </a:rPr>
              <a:t>    {</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x</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"F1"</a:t>
            </a:r>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y</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"F2"</a:t>
            </a:r>
            <a:r>
              <a:rPr lang="en-US" sz="1800" dirty="0">
                <a:solidFill>
                  <a:srgbClr val="000000"/>
                </a:solidFill>
              </a:rPr>
              <a:t>, </a:t>
            </a:r>
            <a:r>
              <a:rPr lang="en-US" sz="1800" dirty="0">
                <a:solidFill>
                  <a:srgbClr val="001080"/>
                </a:solidFill>
              </a:rPr>
              <a:t>x</a:t>
            </a:r>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a:solidFill>
                  <a:srgbClr val="001080"/>
                </a:solidFill>
              </a:rPr>
              <a:t>z</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"F3"</a:t>
            </a:r>
            <a:r>
              <a:rPr lang="en-US" sz="1800" dirty="0">
                <a:solidFill>
                  <a:srgbClr val="000000"/>
                </a:solidFill>
              </a:rPr>
              <a:t>, </a:t>
            </a:r>
            <a:r>
              <a:rPr lang="en-US" sz="1800" dirty="0">
                <a:solidFill>
                  <a:srgbClr val="001080"/>
                </a:solidFill>
              </a:rPr>
              <a:t>y</a:t>
            </a:r>
            <a:r>
              <a:rPr lang="en-US" sz="1800" dirty="0">
                <a:solidFill>
                  <a:srgbClr val="000000"/>
                </a:solidFill>
              </a:rPr>
              <a:t>);</a:t>
            </a:r>
          </a:p>
          <a:p>
            <a:r>
              <a:rPr lang="en-US" sz="1800" dirty="0">
                <a:solidFill>
                  <a:srgbClr val="000000"/>
                </a:solidFill>
              </a:rPr>
              <a:t>        </a:t>
            </a:r>
            <a:r>
              <a:rPr lang="en-US" sz="1800" dirty="0">
                <a:solidFill>
                  <a:srgbClr val="AF00DB"/>
                </a:solidFill>
              </a:rPr>
              <a:t>return</a:t>
            </a:r>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"F4"</a:t>
            </a:r>
            <a:r>
              <a:rPr lang="en-US" sz="1800" dirty="0">
                <a:solidFill>
                  <a:srgbClr val="000000"/>
                </a:solidFill>
              </a:rPr>
              <a:t>, </a:t>
            </a:r>
            <a:r>
              <a:rPr lang="en-US" sz="1800" dirty="0">
                <a:solidFill>
                  <a:srgbClr val="001080"/>
                </a:solidFill>
              </a:rPr>
              <a:t>z</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AF00DB"/>
                </a:solidFill>
              </a:rPr>
              <a:t>catch</a:t>
            </a:r>
            <a:r>
              <a:rPr lang="en-US" sz="1800" dirty="0">
                <a:solidFill>
                  <a:srgbClr val="000000"/>
                </a:solidFill>
              </a:rPr>
              <a:t> (</a:t>
            </a:r>
            <a:r>
              <a:rPr lang="en-US" sz="1800" dirty="0">
                <a:solidFill>
                  <a:srgbClr val="267F99"/>
                </a:solidFill>
              </a:rPr>
              <a:t>Exception</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8000"/>
                </a:solidFill>
              </a:rPr>
              <a:t>// error handling/compensation goes here</a:t>
            </a:r>
            <a:endParaRPr lang="en-US" sz="1800" dirty="0">
              <a:solidFill>
                <a:srgbClr val="000000"/>
              </a:solidFill>
            </a:endParaRPr>
          </a:p>
          <a:p>
            <a:r>
              <a:rPr lang="en-US" sz="1800" dirty="0">
                <a:solidFill>
                  <a:srgbClr val="000000"/>
                </a:solidFill>
              </a:rPr>
              <a:t>    }</a:t>
            </a:r>
          </a:p>
          <a:p>
            <a:r>
              <a:rPr lang="en-US" sz="1800" dirty="0">
                <a:solidFill>
                  <a:srgbClr val="000000"/>
                </a:solidFill>
              </a:rPr>
              <a:t>}</a:t>
            </a:r>
          </a:p>
        </p:txBody>
      </p:sp>
    </p:spTree>
    <p:extLst>
      <p:ext uri="{BB962C8B-B14F-4D97-AF65-F5344CB8AC3E}">
        <p14:creationId xmlns:p14="http://schemas.microsoft.com/office/powerpoint/2010/main" val="459054737"/>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Fan-out/fan-in</a:t>
            </a:r>
          </a:p>
        </p:txBody>
      </p:sp>
      <p:sp>
        <p:nvSpPr>
          <p:cNvPr id="3" name="Rectangle 2">
            <a:extLst>
              <a:ext uri="{FF2B5EF4-FFF2-40B4-BE49-F238E27FC236}">
                <a16:creationId xmlns:a16="http://schemas.microsoft.com/office/drawing/2014/main" id="{44D6481A-FD60-4D2B-BDCB-0A2369282259}"/>
              </a:ext>
            </a:extLst>
          </p:cNvPr>
          <p:cNvSpPr/>
          <p:nvPr/>
        </p:nvSpPr>
        <p:spPr>
          <a:xfrm>
            <a:off x="584200" y="1428750"/>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Fan-out/fan-in refers to the pattern of executing multiple functions in parallel, and then waiting for all to finish</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set of durable functions that can execute multiple times in parallel while waiting for all instances to finish.">
            <a:extLst>
              <a:ext uri="{FF2B5EF4-FFF2-40B4-BE49-F238E27FC236}">
                <a16:creationId xmlns:a16="http://schemas.microsoft.com/office/drawing/2014/main" id="{4F94B830-F386-4E8C-B4F5-9DC424EE488D}"/>
              </a:ext>
            </a:extLst>
          </p:cNvPr>
          <p:cNvGrpSpPr/>
          <p:nvPr/>
        </p:nvGrpSpPr>
        <p:grpSpPr>
          <a:xfrm>
            <a:off x="1982568" y="2397596"/>
            <a:ext cx="8157622" cy="3779235"/>
            <a:chOff x="1982568" y="2397596"/>
            <a:chExt cx="8157622" cy="3779235"/>
          </a:xfrm>
        </p:grpSpPr>
        <p:pic>
          <p:nvPicPr>
            <p:cNvPr id="5" name="Picture 4" descr="A close up of a sign&#10;&#10;Description automatically generated">
              <a:extLst>
                <a:ext uri="{FF2B5EF4-FFF2-40B4-BE49-F238E27FC236}">
                  <a16:creationId xmlns:a16="http://schemas.microsoft.com/office/drawing/2014/main" id="{AB09FF95-3682-48A5-A5E0-2374960B8464}"/>
                </a:ext>
              </a:extLst>
            </p:cNvPr>
            <p:cNvPicPr>
              <a:picLocks noChangeAspect="1"/>
            </p:cNvPicPr>
            <p:nvPr/>
          </p:nvPicPr>
          <p:blipFill>
            <a:blip r:embed="rId3"/>
            <a:stretch>
              <a:fillRect/>
            </a:stretch>
          </p:blipFill>
          <p:spPr>
            <a:xfrm>
              <a:off x="9108786" y="3548286"/>
              <a:ext cx="1031404" cy="1031404"/>
            </a:xfrm>
            <a:prstGeom prst="rect">
              <a:avLst/>
            </a:prstGeom>
          </p:spPr>
        </p:pic>
        <p:grpSp>
          <p:nvGrpSpPr>
            <p:cNvPr id="7" name="Group 6">
              <a:extLst>
                <a:ext uri="{FF2B5EF4-FFF2-40B4-BE49-F238E27FC236}">
                  <a16:creationId xmlns:a16="http://schemas.microsoft.com/office/drawing/2014/main" id="{FC3B7B5E-2447-47CF-B181-26DF37EB140E}"/>
                </a:ext>
              </a:extLst>
            </p:cNvPr>
            <p:cNvGrpSpPr/>
            <p:nvPr/>
          </p:nvGrpSpPr>
          <p:grpSpPr>
            <a:xfrm>
              <a:off x="7493707" y="3295649"/>
              <a:ext cx="859718" cy="1641327"/>
              <a:chOff x="3334354" y="4723798"/>
              <a:chExt cx="688178" cy="1313832"/>
            </a:xfrm>
          </p:grpSpPr>
          <p:pic>
            <p:nvPicPr>
              <p:cNvPr id="8" name="Picture 7">
                <a:extLst>
                  <a:ext uri="{FF2B5EF4-FFF2-40B4-BE49-F238E27FC236}">
                    <a16:creationId xmlns:a16="http://schemas.microsoft.com/office/drawing/2014/main" id="{F63C3254-308C-44CF-9BD1-C02CDAED4DCD}"/>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9" name="Picture 8">
                <a:extLst>
                  <a:ext uri="{FF2B5EF4-FFF2-40B4-BE49-F238E27FC236}">
                    <a16:creationId xmlns:a16="http://schemas.microsoft.com/office/drawing/2014/main" id="{87F4100D-2527-4114-9FCD-B930A11D996C}"/>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0" name="Oval 9">
                <a:extLst>
                  <a:ext uri="{FF2B5EF4-FFF2-40B4-BE49-F238E27FC236}">
                    <a16:creationId xmlns:a16="http://schemas.microsoft.com/office/drawing/2014/main" id="{DDBA77B6-DB49-4268-89A6-64E473F89401}"/>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224527F9-BA36-4431-B684-A3494690BFC7}"/>
                </a:ext>
              </a:extLst>
            </p:cNvPr>
            <p:cNvGrpSpPr/>
            <p:nvPr/>
          </p:nvGrpSpPr>
          <p:grpSpPr>
            <a:xfrm>
              <a:off x="3883248" y="3295649"/>
              <a:ext cx="859718" cy="1641327"/>
              <a:chOff x="3334354" y="4723798"/>
              <a:chExt cx="688178" cy="1313832"/>
            </a:xfrm>
          </p:grpSpPr>
          <p:pic>
            <p:nvPicPr>
              <p:cNvPr id="12" name="Picture 11">
                <a:extLst>
                  <a:ext uri="{FF2B5EF4-FFF2-40B4-BE49-F238E27FC236}">
                    <a16:creationId xmlns:a16="http://schemas.microsoft.com/office/drawing/2014/main" id="{72BE816C-31AF-4982-8164-B5BCF2CA797B}"/>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13" name="Picture 12">
                <a:extLst>
                  <a:ext uri="{FF2B5EF4-FFF2-40B4-BE49-F238E27FC236}">
                    <a16:creationId xmlns:a16="http://schemas.microsoft.com/office/drawing/2014/main" id="{464F3333-EDC7-4504-BBD4-171544AEB9DD}"/>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4" name="Oval 13">
                <a:extLst>
                  <a:ext uri="{FF2B5EF4-FFF2-40B4-BE49-F238E27FC236}">
                    <a16:creationId xmlns:a16="http://schemas.microsoft.com/office/drawing/2014/main" id="{00DFF6CA-42D3-459B-9B2F-60907652D222}"/>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5" name="Picture 14" descr="A close up of a sign&#10;&#10;Description automatically generated">
              <a:extLst>
                <a:ext uri="{FF2B5EF4-FFF2-40B4-BE49-F238E27FC236}">
                  <a16:creationId xmlns:a16="http://schemas.microsoft.com/office/drawing/2014/main" id="{1F27345D-CE3D-4D16-957F-CDD18E64B627}"/>
                </a:ext>
              </a:extLst>
            </p:cNvPr>
            <p:cNvPicPr>
              <a:picLocks noChangeAspect="1"/>
            </p:cNvPicPr>
            <p:nvPr/>
          </p:nvPicPr>
          <p:blipFill>
            <a:blip r:embed="rId3"/>
            <a:stretch>
              <a:fillRect/>
            </a:stretch>
          </p:blipFill>
          <p:spPr>
            <a:xfrm>
              <a:off x="1982568" y="3548286"/>
              <a:ext cx="1031404" cy="1031404"/>
            </a:xfrm>
            <a:prstGeom prst="rect">
              <a:avLst/>
            </a:prstGeom>
          </p:spPr>
        </p:pic>
        <p:sp>
          <p:nvSpPr>
            <p:cNvPr id="16" name="Arrow: Right 15">
              <a:extLst>
                <a:ext uri="{FF2B5EF4-FFF2-40B4-BE49-F238E27FC236}">
                  <a16:creationId xmlns:a16="http://schemas.microsoft.com/office/drawing/2014/main" id="{D1ED4000-5D16-43FE-B041-8BC40F2FD07D}"/>
                </a:ext>
              </a:extLst>
            </p:cNvPr>
            <p:cNvSpPr/>
            <p:nvPr/>
          </p:nvSpPr>
          <p:spPr bwMode="auto">
            <a:xfrm>
              <a:off x="3282140"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Arrow: Right 16">
              <a:extLst>
                <a:ext uri="{FF2B5EF4-FFF2-40B4-BE49-F238E27FC236}">
                  <a16:creationId xmlns:a16="http://schemas.microsoft.com/office/drawing/2014/main" id="{83551E1A-504E-45A7-8F4A-352611D2F654}"/>
                </a:ext>
              </a:extLst>
            </p:cNvPr>
            <p:cNvSpPr/>
            <p:nvPr/>
          </p:nvSpPr>
          <p:spPr bwMode="auto">
            <a:xfrm>
              <a:off x="4804729"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Arrow: Right 17">
              <a:extLst>
                <a:ext uri="{FF2B5EF4-FFF2-40B4-BE49-F238E27FC236}">
                  <a16:creationId xmlns:a16="http://schemas.microsoft.com/office/drawing/2014/main" id="{30AD5DCA-D81A-4ACC-B302-AF57D8B5AC3C}"/>
                </a:ext>
              </a:extLst>
            </p:cNvPr>
            <p:cNvSpPr/>
            <p:nvPr/>
          </p:nvSpPr>
          <p:spPr bwMode="auto">
            <a:xfrm>
              <a:off x="6850503"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A108D194-EB27-4BA3-BA2D-EF9CD2348D1F}"/>
                </a:ext>
              </a:extLst>
            </p:cNvPr>
            <p:cNvSpPr/>
            <p:nvPr/>
          </p:nvSpPr>
          <p:spPr bwMode="auto">
            <a:xfrm>
              <a:off x="8413008" y="3895895"/>
              <a:ext cx="535407" cy="33618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A close up of a sign&#10;&#10;Description automatically generated">
              <a:extLst>
                <a:ext uri="{FF2B5EF4-FFF2-40B4-BE49-F238E27FC236}">
                  <a16:creationId xmlns:a16="http://schemas.microsoft.com/office/drawing/2014/main" id="{35349D22-12F6-4C65-B1C3-33540A0CB142}"/>
                </a:ext>
              </a:extLst>
            </p:cNvPr>
            <p:cNvPicPr>
              <a:picLocks noChangeAspect="1"/>
            </p:cNvPicPr>
            <p:nvPr/>
          </p:nvPicPr>
          <p:blipFill>
            <a:blip r:embed="rId3"/>
            <a:stretch>
              <a:fillRect/>
            </a:stretch>
          </p:blipFill>
          <p:spPr>
            <a:xfrm>
              <a:off x="5570166" y="4756005"/>
              <a:ext cx="1031404" cy="1031404"/>
            </a:xfrm>
            <a:prstGeom prst="rect">
              <a:avLst/>
            </a:prstGeom>
          </p:spPr>
        </p:pic>
        <p:pic>
          <p:nvPicPr>
            <p:cNvPr id="21" name="Picture 20" descr="A close up of a sign&#10;&#10;Description automatically generated">
              <a:extLst>
                <a:ext uri="{FF2B5EF4-FFF2-40B4-BE49-F238E27FC236}">
                  <a16:creationId xmlns:a16="http://schemas.microsoft.com/office/drawing/2014/main" id="{EA883CCD-D95B-4CF4-87F7-4A468575D441}"/>
                </a:ext>
              </a:extLst>
            </p:cNvPr>
            <p:cNvPicPr>
              <a:picLocks noChangeAspect="1"/>
            </p:cNvPicPr>
            <p:nvPr/>
          </p:nvPicPr>
          <p:blipFill>
            <a:blip r:embed="rId3"/>
            <a:stretch>
              <a:fillRect/>
            </a:stretch>
          </p:blipFill>
          <p:spPr>
            <a:xfrm>
              <a:off x="5570166" y="3548286"/>
              <a:ext cx="1031404" cy="1031404"/>
            </a:xfrm>
            <a:prstGeom prst="rect">
              <a:avLst/>
            </a:prstGeom>
          </p:spPr>
        </p:pic>
        <p:pic>
          <p:nvPicPr>
            <p:cNvPr id="22" name="Picture 21" descr="A close up of a sign&#10;&#10;Description automatically generated">
              <a:extLst>
                <a:ext uri="{FF2B5EF4-FFF2-40B4-BE49-F238E27FC236}">
                  <a16:creationId xmlns:a16="http://schemas.microsoft.com/office/drawing/2014/main" id="{CD506596-D456-41A6-9936-7366A70D6C92}"/>
                </a:ext>
              </a:extLst>
            </p:cNvPr>
            <p:cNvPicPr>
              <a:picLocks noChangeAspect="1"/>
            </p:cNvPicPr>
            <p:nvPr/>
          </p:nvPicPr>
          <p:blipFill>
            <a:blip r:embed="rId3"/>
            <a:stretch>
              <a:fillRect/>
            </a:stretch>
          </p:blipFill>
          <p:spPr>
            <a:xfrm>
              <a:off x="5570166" y="2397596"/>
              <a:ext cx="1031404" cy="1031404"/>
            </a:xfrm>
            <a:prstGeom prst="rect">
              <a:avLst/>
            </a:prstGeom>
          </p:spPr>
        </p:pic>
        <p:sp>
          <p:nvSpPr>
            <p:cNvPr id="4" name="TextBox 3">
              <a:extLst>
                <a:ext uri="{FF2B5EF4-FFF2-40B4-BE49-F238E27FC236}">
                  <a16:creationId xmlns:a16="http://schemas.microsoft.com/office/drawing/2014/main" id="{2FD3C303-ADB0-4144-B2FB-A1F288E1205C}"/>
                </a:ext>
              </a:extLst>
            </p:cNvPr>
            <p:cNvSpPr txBox="1"/>
            <p:nvPr/>
          </p:nvSpPr>
          <p:spPr>
            <a:xfrm>
              <a:off x="9461783" y="4687536"/>
              <a:ext cx="32541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F3</a:t>
              </a:r>
            </a:p>
          </p:txBody>
        </p:sp>
        <p:sp>
          <p:nvSpPr>
            <p:cNvPr id="23" name="TextBox 22">
              <a:extLst>
                <a:ext uri="{FF2B5EF4-FFF2-40B4-BE49-F238E27FC236}">
                  <a16:creationId xmlns:a16="http://schemas.microsoft.com/office/drawing/2014/main" id="{AB7BBDA3-9C98-40C6-84E0-6F6EE5A595BD}"/>
                </a:ext>
              </a:extLst>
            </p:cNvPr>
            <p:cNvSpPr txBox="1"/>
            <p:nvPr/>
          </p:nvSpPr>
          <p:spPr>
            <a:xfrm>
              <a:off x="5930755" y="5807499"/>
              <a:ext cx="32541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F2</a:t>
              </a:r>
            </a:p>
          </p:txBody>
        </p:sp>
        <p:sp>
          <p:nvSpPr>
            <p:cNvPr id="24" name="TextBox 23">
              <a:extLst>
                <a:ext uri="{FF2B5EF4-FFF2-40B4-BE49-F238E27FC236}">
                  <a16:creationId xmlns:a16="http://schemas.microsoft.com/office/drawing/2014/main" id="{E0C0398B-D965-4300-9D5B-D78BFE6B0113}"/>
                </a:ext>
              </a:extLst>
            </p:cNvPr>
            <p:cNvSpPr txBox="1"/>
            <p:nvPr/>
          </p:nvSpPr>
          <p:spPr>
            <a:xfrm>
              <a:off x="2393324" y="4679694"/>
              <a:ext cx="277320" cy="369332"/>
            </a:xfrm>
            <a:prstGeom prst="rect">
              <a:avLst/>
            </a:prstGeom>
            <a:noFill/>
          </p:spPr>
          <p:txBody>
            <a:bodyPr wrap="none" lIns="0" tIns="0" rIns="0" bIns="0" rtlCol="0">
              <a:spAutoFit/>
            </a:bodyPr>
            <a:lstStyle/>
            <a:p>
              <a:pPr algn="l"/>
              <a:r>
                <a:rPr lang="en-IN" sz="2400" dirty="0">
                  <a:gradFill>
                    <a:gsLst>
                      <a:gs pos="2917">
                        <a:schemeClr val="tx1"/>
                      </a:gs>
                      <a:gs pos="30000">
                        <a:schemeClr val="tx1"/>
                      </a:gs>
                    </a:gsLst>
                    <a:lin ang="5400000" scaled="0"/>
                  </a:gradFill>
                  <a:latin typeface="+mj-lt"/>
                </a:rPr>
                <a:t>F1</a:t>
              </a:r>
            </a:p>
          </p:txBody>
        </p:sp>
        <p:sp>
          <p:nvSpPr>
            <p:cNvPr id="26" name="Arrow: Bent 25">
              <a:extLst>
                <a:ext uri="{FF2B5EF4-FFF2-40B4-BE49-F238E27FC236}">
                  <a16:creationId xmlns:a16="http://schemas.microsoft.com/office/drawing/2014/main" id="{3C4E62B7-CC36-407D-A328-79C24A59B36F}"/>
                </a:ext>
              </a:extLst>
            </p:cNvPr>
            <p:cNvSpPr/>
            <p:nvPr/>
          </p:nvSpPr>
          <p:spPr bwMode="auto">
            <a:xfrm>
              <a:off x="4208189" y="2746112"/>
              <a:ext cx="1188720" cy="55293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Arrow: Bent 26">
              <a:extLst>
                <a:ext uri="{FF2B5EF4-FFF2-40B4-BE49-F238E27FC236}">
                  <a16:creationId xmlns:a16="http://schemas.microsoft.com/office/drawing/2014/main" id="{16EC00A1-ADE9-4A12-BA4D-869D987077D8}"/>
                </a:ext>
              </a:extLst>
            </p:cNvPr>
            <p:cNvSpPr/>
            <p:nvPr/>
          </p:nvSpPr>
          <p:spPr bwMode="auto">
            <a:xfrm flipV="1">
              <a:off x="4230273" y="4915839"/>
              <a:ext cx="1188720" cy="55293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Arrow: Bent 31">
              <a:extLst>
                <a:ext uri="{FF2B5EF4-FFF2-40B4-BE49-F238E27FC236}">
                  <a16:creationId xmlns:a16="http://schemas.microsoft.com/office/drawing/2014/main" id="{3E08C5C5-B7EE-45CC-A358-2BCE864D7EA0}"/>
                </a:ext>
              </a:extLst>
            </p:cNvPr>
            <p:cNvSpPr/>
            <p:nvPr/>
          </p:nvSpPr>
          <p:spPr bwMode="auto">
            <a:xfrm rot="16200000" flipV="1">
              <a:off x="7217010" y="4616433"/>
              <a:ext cx="495644" cy="120902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Arrow: Bent 33">
              <a:extLst>
                <a:ext uri="{FF2B5EF4-FFF2-40B4-BE49-F238E27FC236}">
                  <a16:creationId xmlns:a16="http://schemas.microsoft.com/office/drawing/2014/main" id="{51D5756E-0B9E-4299-9613-C0D47B67C0EF}"/>
                </a:ext>
              </a:extLst>
            </p:cNvPr>
            <p:cNvSpPr/>
            <p:nvPr/>
          </p:nvSpPr>
          <p:spPr bwMode="auto">
            <a:xfrm rot="5400000">
              <a:off x="7221737" y="2418160"/>
              <a:ext cx="552905" cy="1208809"/>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332972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Fan-out/fan-in code</a:t>
            </a:r>
          </a:p>
        </p:txBody>
      </p:sp>
      <p:sp>
        <p:nvSpPr>
          <p:cNvPr id="4" name="Text Placeholder 3">
            <a:extLst>
              <a:ext uri="{FF2B5EF4-FFF2-40B4-BE49-F238E27FC236}">
                <a16:creationId xmlns:a16="http://schemas.microsoft.com/office/drawing/2014/main" id="{79FE203D-9BC1-4745-AE76-F6A3DDADA421}"/>
              </a:ext>
            </a:extLst>
          </p:cNvPr>
          <p:cNvSpPr>
            <a:spLocks noGrp="1"/>
          </p:cNvSpPr>
          <p:nvPr>
            <p:ph type="body" sz="quarter" idx="10"/>
          </p:nvPr>
        </p:nvSpPr>
        <p:spPr>
          <a:xfrm>
            <a:off x="588263" y="1436688"/>
            <a:ext cx="11018520" cy="4930581"/>
          </a:xfrm>
        </p:spPr>
        <p:txBody>
          <a:bodyPr/>
          <a:lstStyle/>
          <a:p>
            <a:r>
              <a:rPr lang="en-US" sz="1800" dirty="0">
                <a:solidFill>
                  <a:srgbClr val="0000FF"/>
                </a:solidFill>
              </a:rPr>
              <a:t>public</a:t>
            </a:r>
            <a:r>
              <a:rPr lang="en-US" sz="1800" dirty="0">
                <a:solidFill>
                  <a:srgbClr val="000000"/>
                </a:solidFill>
              </a:rPr>
              <a:t> </a:t>
            </a:r>
            <a:r>
              <a:rPr lang="en-US" sz="1800" dirty="0">
                <a:solidFill>
                  <a:srgbClr val="0000FF"/>
                </a:solidFill>
              </a:rPr>
              <a:t>static</a:t>
            </a:r>
            <a:r>
              <a:rPr lang="en-US" sz="1800" dirty="0">
                <a:solidFill>
                  <a:srgbClr val="000000"/>
                </a:solidFill>
              </a:rPr>
              <a:t> </a:t>
            </a:r>
            <a:r>
              <a:rPr lang="en-US" sz="1800" dirty="0">
                <a:solidFill>
                  <a:srgbClr val="0000FF"/>
                </a:solidFill>
              </a:rPr>
              <a:t>async</a:t>
            </a:r>
            <a:r>
              <a:rPr lang="en-US" sz="1800" dirty="0">
                <a:solidFill>
                  <a:srgbClr val="000000"/>
                </a:solidFill>
              </a:rPr>
              <a:t> </a:t>
            </a:r>
            <a:r>
              <a:rPr lang="en-US" sz="1800" dirty="0">
                <a:solidFill>
                  <a:srgbClr val="267F99"/>
                </a:solidFill>
              </a:rPr>
              <a:t>Task</a:t>
            </a:r>
            <a:r>
              <a:rPr lang="en-US" sz="1800" dirty="0">
                <a:solidFill>
                  <a:srgbClr val="000000"/>
                </a:solidFill>
              </a:rPr>
              <a:t> </a:t>
            </a:r>
            <a:r>
              <a:rPr lang="en-US" sz="1800" dirty="0">
                <a:solidFill>
                  <a:srgbClr val="795E26"/>
                </a:solidFill>
              </a:rPr>
              <a:t>Run</a:t>
            </a:r>
            <a:r>
              <a:rPr lang="en-US" sz="1800" dirty="0">
                <a:solidFill>
                  <a:srgbClr val="000000"/>
                </a:solidFill>
              </a:rPr>
              <a:t>(</a:t>
            </a:r>
            <a:r>
              <a:rPr lang="en-US" sz="1800" dirty="0" err="1">
                <a:solidFill>
                  <a:srgbClr val="267F99"/>
                </a:solidFill>
              </a:rPr>
              <a:t>DurableOrchestrationContext</a:t>
            </a:r>
            <a:r>
              <a:rPr lang="en-US" sz="1800" dirty="0">
                <a:solidFill>
                  <a:srgbClr val="000000"/>
                </a:solidFill>
              </a:rPr>
              <a:t> </a:t>
            </a:r>
            <a:r>
              <a:rPr lang="en-US" sz="1800" dirty="0" err="1">
                <a:solidFill>
                  <a:srgbClr val="001080"/>
                </a:solidFill>
              </a:rPr>
              <a:t>ctx</a:t>
            </a:r>
            <a:r>
              <a:rPr lang="en-US" sz="1800" dirty="0">
                <a:solidFill>
                  <a:srgbClr val="000000"/>
                </a:solidFill>
              </a:rPr>
              <a:t>)</a:t>
            </a:r>
          </a:p>
          <a:p>
            <a:r>
              <a:rPr lang="en-US" sz="1800" dirty="0">
                <a:solidFill>
                  <a:srgbClr val="000000"/>
                </a:solidFill>
              </a:rPr>
              <a:t>{</a:t>
            </a:r>
          </a:p>
          <a:p>
            <a:r>
              <a:rPr lang="en-US" sz="1800" dirty="0">
                <a:solidFill>
                  <a:srgbClr val="000000"/>
                </a:solidFill>
              </a:rPr>
              <a:t>    </a:t>
            </a:r>
            <a:r>
              <a:rPr lang="en-US" sz="1800" dirty="0">
                <a:solidFill>
                  <a:srgbClr val="0000FF"/>
                </a:solidFill>
              </a:rPr>
              <a:t>var</a:t>
            </a:r>
            <a:r>
              <a:rPr lang="en-US" sz="1800" dirty="0">
                <a:solidFill>
                  <a:srgbClr val="000000"/>
                </a:solidFill>
              </a:rPr>
              <a:t> </a:t>
            </a:r>
            <a:r>
              <a:rPr lang="en-US" sz="1800" dirty="0" err="1">
                <a:solidFill>
                  <a:srgbClr val="001080"/>
                </a:solidFill>
              </a:rPr>
              <a:t>parallelTasks</a:t>
            </a:r>
            <a:r>
              <a:rPr lang="en-US" sz="1800" dirty="0">
                <a:solidFill>
                  <a:srgbClr val="000000"/>
                </a:solidFill>
              </a:rPr>
              <a:t> = </a:t>
            </a:r>
            <a:r>
              <a:rPr lang="en-US" sz="1800" dirty="0">
                <a:solidFill>
                  <a:srgbClr val="0000FF"/>
                </a:solidFill>
              </a:rPr>
              <a:t>new</a:t>
            </a:r>
            <a:r>
              <a:rPr lang="en-US" sz="1800" dirty="0">
                <a:solidFill>
                  <a:srgbClr val="000000"/>
                </a:solidFill>
              </a:rPr>
              <a:t> </a:t>
            </a:r>
            <a:r>
              <a:rPr lang="en-US" sz="1800" dirty="0">
                <a:solidFill>
                  <a:srgbClr val="267F99"/>
                </a:solidFill>
              </a:rPr>
              <a:t>List</a:t>
            </a:r>
            <a:r>
              <a:rPr lang="en-US" sz="1800" dirty="0">
                <a:solidFill>
                  <a:srgbClr val="000000"/>
                </a:solidFill>
              </a:rPr>
              <a:t>&lt;</a:t>
            </a:r>
            <a:r>
              <a:rPr lang="en-US" sz="1800" dirty="0">
                <a:solidFill>
                  <a:srgbClr val="267F99"/>
                </a:solidFill>
              </a:rPr>
              <a:t>Task</a:t>
            </a:r>
            <a:r>
              <a:rPr lang="en-US" sz="1800" dirty="0">
                <a:solidFill>
                  <a:srgbClr val="000000"/>
                </a:solidFill>
              </a:rPr>
              <a:t>&lt;</a:t>
            </a:r>
            <a:r>
              <a:rPr lang="en-US" sz="1800" dirty="0">
                <a:solidFill>
                  <a:srgbClr val="0000FF"/>
                </a:solidFill>
              </a:rPr>
              <a:t>int</a:t>
            </a:r>
            <a:r>
              <a:rPr lang="en-US" sz="1800" dirty="0">
                <a:solidFill>
                  <a:srgbClr val="000000"/>
                </a:solidFill>
              </a:rPr>
              <a:t>&gt;&gt;();</a:t>
            </a:r>
          </a:p>
          <a:p>
            <a:r>
              <a:rPr lang="en-US" sz="1800" dirty="0">
                <a:solidFill>
                  <a:srgbClr val="000000"/>
                </a:solidFill>
              </a:rPr>
              <a:t>    </a:t>
            </a:r>
            <a:r>
              <a:rPr lang="en-US" sz="1800" dirty="0">
                <a:solidFill>
                  <a:srgbClr val="008000"/>
                </a:solidFill>
              </a:rPr>
              <a:t>// get a list of N work items to process in parallel</a:t>
            </a:r>
            <a:endParaRPr lang="en-US" sz="1800" dirty="0">
              <a:solidFill>
                <a:srgbClr val="000000"/>
              </a:solidFill>
            </a:endParaRPr>
          </a:p>
          <a:p>
            <a:r>
              <a:rPr lang="en-US" sz="1800" dirty="0">
                <a:solidFill>
                  <a:srgbClr val="000000"/>
                </a:solidFill>
              </a:rPr>
              <a:t>    </a:t>
            </a:r>
            <a:r>
              <a:rPr lang="en-US" sz="1800" dirty="0">
                <a:solidFill>
                  <a:srgbClr val="0000FF"/>
                </a:solidFill>
              </a:rPr>
              <a:t>object</a:t>
            </a:r>
            <a:r>
              <a:rPr lang="en-US" sz="1800" dirty="0">
                <a:solidFill>
                  <a:srgbClr val="000000"/>
                </a:solidFill>
              </a:rPr>
              <a:t>[] </a:t>
            </a:r>
            <a:r>
              <a:rPr lang="en-US" sz="1800" dirty="0" err="1">
                <a:solidFill>
                  <a:srgbClr val="001080"/>
                </a:solidFill>
              </a:rPr>
              <a:t>workBatch</a:t>
            </a:r>
            <a:r>
              <a:rPr lang="en-US" sz="1800" dirty="0">
                <a:solidFill>
                  <a:srgbClr val="000000"/>
                </a:solidFill>
              </a:rPr>
              <a:t> =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object</a:t>
            </a:r>
            <a:r>
              <a:rPr lang="en-US" sz="1800" dirty="0">
                <a:solidFill>
                  <a:srgbClr val="000000"/>
                </a:solidFill>
              </a:rPr>
              <a:t>[]&gt;(</a:t>
            </a:r>
            <a:r>
              <a:rPr lang="en-US" sz="1800" dirty="0">
                <a:solidFill>
                  <a:srgbClr val="A31515"/>
                </a:solidFill>
              </a:rPr>
              <a:t>"F1"</a:t>
            </a:r>
            <a:r>
              <a:rPr lang="en-US" sz="1800" dirty="0">
                <a:solidFill>
                  <a:srgbClr val="000000"/>
                </a:solidFill>
              </a:rPr>
              <a:t>);</a:t>
            </a:r>
          </a:p>
          <a:p>
            <a:r>
              <a:rPr lang="en-US" sz="1800" dirty="0">
                <a:solidFill>
                  <a:srgbClr val="000000"/>
                </a:solidFill>
              </a:rPr>
              <a:t>    </a:t>
            </a:r>
            <a:r>
              <a:rPr lang="en-US" sz="1800" dirty="0">
                <a:solidFill>
                  <a:srgbClr val="AF00DB"/>
                </a:solidFill>
              </a:rPr>
              <a:t>for</a:t>
            </a:r>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err="1">
                <a:solidFill>
                  <a:srgbClr val="001080"/>
                </a:solidFill>
              </a:rPr>
              <a:t>i</a:t>
            </a:r>
            <a:r>
              <a:rPr lang="en-US" sz="1800" dirty="0">
                <a:solidFill>
                  <a:srgbClr val="000000"/>
                </a:solidFill>
              </a:rPr>
              <a:t> = </a:t>
            </a:r>
            <a:r>
              <a:rPr lang="en-US" sz="1800" dirty="0">
                <a:solidFill>
                  <a:srgbClr val="09885A"/>
                </a:solidFill>
              </a:rPr>
              <a:t>0</a:t>
            </a:r>
            <a:r>
              <a:rPr lang="en-US" sz="1800" dirty="0">
                <a:solidFill>
                  <a:srgbClr val="000000"/>
                </a:solidFill>
              </a:rPr>
              <a:t>; </a:t>
            </a:r>
            <a:r>
              <a:rPr lang="en-US" sz="1800" dirty="0" err="1">
                <a:solidFill>
                  <a:srgbClr val="001080"/>
                </a:solidFill>
              </a:rPr>
              <a:t>i</a:t>
            </a:r>
            <a:r>
              <a:rPr lang="en-US" sz="1800" dirty="0">
                <a:solidFill>
                  <a:srgbClr val="000000"/>
                </a:solidFill>
              </a:rPr>
              <a:t> &lt; </a:t>
            </a:r>
            <a:r>
              <a:rPr lang="en-US" sz="1800" dirty="0" err="1">
                <a:solidFill>
                  <a:srgbClr val="001080"/>
                </a:solidFill>
              </a:rPr>
              <a:t>workBatch</a:t>
            </a:r>
            <a:r>
              <a:rPr lang="en-US" sz="1800" dirty="0" err="1">
                <a:solidFill>
                  <a:srgbClr val="000000"/>
                </a:solidFill>
              </a:rPr>
              <a:t>.</a:t>
            </a:r>
            <a:r>
              <a:rPr lang="en-US" sz="1800" dirty="0" err="1">
                <a:solidFill>
                  <a:srgbClr val="001080"/>
                </a:solidFill>
              </a:rPr>
              <a:t>Length</a:t>
            </a:r>
            <a:r>
              <a:rPr lang="en-US" sz="1800" dirty="0">
                <a:solidFill>
                  <a:srgbClr val="000000"/>
                </a:solidFill>
              </a:rPr>
              <a:t>; </a:t>
            </a:r>
            <a:r>
              <a:rPr lang="en-US" sz="1800" dirty="0" err="1">
                <a:solidFill>
                  <a:srgbClr val="001080"/>
                </a:solidFill>
              </a:rPr>
              <a:t>i</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267F99"/>
                </a:solidFill>
              </a:rPr>
              <a:t>Task</a:t>
            </a:r>
            <a:r>
              <a:rPr lang="en-US" sz="1800" dirty="0">
                <a:solidFill>
                  <a:srgbClr val="000000"/>
                </a:solidFill>
              </a:rPr>
              <a:t>&lt;</a:t>
            </a:r>
            <a:r>
              <a:rPr lang="en-US" sz="1800" dirty="0">
                <a:solidFill>
                  <a:srgbClr val="0000FF"/>
                </a:solidFill>
              </a:rPr>
              <a:t>int</a:t>
            </a:r>
            <a:r>
              <a:rPr lang="en-US" sz="1800" dirty="0">
                <a:solidFill>
                  <a:srgbClr val="000000"/>
                </a:solidFill>
              </a:rPr>
              <a:t>&gt; </a:t>
            </a:r>
            <a:r>
              <a:rPr lang="en-US" sz="1800" dirty="0">
                <a:solidFill>
                  <a:srgbClr val="001080"/>
                </a:solidFill>
              </a:rPr>
              <a:t>task</a:t>
            </a:r>
            <a:r>
              <a:rPr lang="en-US" sz="1800" dirty="0">
                <a:solidFill>
                  <a:srgbClr val="000000"/>
                </a:solidFill>
              </a:rPr>
              <a:t> =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&lt;</a:t>
            </a:r>
            <a:r>
              <a:rPr lang="en-US" sz="1800" dirty="0">
                <a:solidFill>
                  <a:srgbClr val="0000FF"/>
                </a:solidFill>
              </a:rPr>
              <a:t>int</a:t>
            </a:r>
            <a:r>
              <a:rPr lang="en-US" sz="1800" dirty="0">
                <a:solidFill>
                  <a:srgbClr val="000000"/>
                </a:solidFill>
              </a:rPr>
              <a:t>&gt;(</a:t>
            </a:r>
            <a:r>
              <a:rPr lang="en-US" sz="1800" dirty="0">
                <a:solidFill>
                  <a:srgbClr val="A31515"/>
                </a:solidFill>
              </a:rPr>
              <a:t>"F2"</a:t>
            </a:r>
            <a:r>
              <a:rPr lang="en-US" sz="1800" dirty="0">
                <a:solidFill>
                  <a:srgbClr val="000000"/>
                </a:solidFill>
              </a:rPr>
              <a:t>, </a:t>
            </a:r>
            <a:r>
              <a:rPr lang="en-US" sz="1800" dirty="0" err="1">
                <a:solidFill>
                  <a:srgbClr val="001080"/>
                </a:solidFill>
              </a:rPr>
              <a:t>workBatch</a:t>
            </a:r>
            <a:r>
              <a:rPr lang="en-US" sz="1800" dirty="0">
                <a:solidFill>
                  <a:srgbClr val="000000"/>
                </a:solidFill>
              </a:rPr>
              <a:t>[</a:t>
            </a:r>
            <a:r>
              <a:rPr lang="en-US" sz="1800" dirty="0" err="1">
                <a:solidFill>
                  <a:srgbClr val="001080"/>
                </a:solidFill>
              </a:rPr>
              <a:t>i</a:t>
            </a:r>
            <a:r>
              <a:rPr lang="en-US" sz="1800" dirty="0">
                <a:solidFill>
                  <a:srgbClr val="000000"/>
                </a:solidFill>
              </a:rPr>
              <a:t>]);</a:t>
            </a:r>
          </a:p>
          <a:p>
            <a:r>
              <a:rPr lang="en-US" sz="1800" dirty="0">
                <a:solidFill>
                  <a:srgbClr val="000000"/>
                </a:solidFill>
              </a:rPr>
              <a:t>        </a:t>
            </a:r>
            <a:r>
              <a:rPr lang="en-US" sz="1800" dirty="0" err="1">
                <a:solidFill>
                  <a:srgbClr val="001080"/>
                </a:solidFill>
              </a:rPr>
              <a:t>parallelTasks</a:t>
            </a:r>
            <a:r>
              <a:rPr lang="en-US" sz="1800" dirty="0" err="1">
                <a:solidFill>
                  <a:srgbClr val="000000"/>
                </a:solidFill>
              </a:rPr>
              <a:t>.</a:t>
            </a:r>
            <a:r>
              <a:rPr lang="en-US" sz="1800" dirty="0" err="1">
                <a:solidFill>
                  <a:srgbClr val="795E26"/>
                </a:solidFill>
              </a:rPr>
              <a:t>Add</a:t>
            </a:r>
            <a:r>
              <a:rPr lang="en-US" sz="1800" dirty="0">
                <a:solidFill>
                  <a:srgbClr val="000000"/>
                </a:solidFill>
              </a:rPr>
              <a:t>(</a:t>
            </a:r>
            <a:r>
              <a:rPr lang="en-US" sz="1800" dirty="0">
                <a:solidFill>
                  <a:srgbClr val="001080"/>
                </a:solidFill>
              </a:rPr>
              <a:t>task</a:t>
            </a:r>
            <a:r>
              <a:rPr lang="en-US" sz="1800" dirty="0">
                <a:solidFill>
                  <a:srgbClr val="000000"/>
                </a:solidFill>
              </a:rPr>
              <a:t>);</a:t>
            </a:r>
          </a:p>
          <a:p>
            <a:r>
              <a:rPr lang="en-US" sz="1800" dirty="0">
                <a:solidFill>
                  <a:srgbClr val="000000"/>
                </a:solidFill>
              </a:rPr>
              <a:t>    }</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Task</a:t>
            </a:r>
            <a:r>
              <a:rPr lang="en-US" sz="1800" dirty="0" err="1">
                <a:solidFill>
                  <a:srgbClr val="000000"/>
                </a:solidFill>
              </a:rPr>
              <a:t>.</a:t>
            </a:r>
            <a:r>
              <a:rPr lang="en-US" sz="1800" dirty="0" err="1">
                <a:solidFill>
                  <a:srgbClr val="795E26"/>
                </a:solidFill>
              </a:rPr>
              <a:t>WhenAll</a:t>
            </a:r>
            <a:r>
              <a:rPr lang="en-US" sz="1800" dirty="0">
                <a:solidFill>
                  <a:srgbClr val="000000"/>
                </a:solidFill>
              </a:rPr>
              <a:t>(</a:t>
            </a:r>
            <a:r>
              <a:rPr lang="en-US" sz="1800" dirty="0" err="1">
                <a:solidFill>
                  <a:srgbClr val="001080"/>
                </a:solidFill>
              </a:rPr>
              <a:t>parallelTasks</a:t>
            </a:r>
            <a:r>
              <a:rPr lang="en-US" sz="1800" dirty="0">
                <a:solidFill>
                  <a:srgbClr val="000000"/>
                </a:solidFill>
              </a:rPr>
              <a:t>);</a:t>
            </a:r>
          </a:p>
          <a:p>
            <a:r>
              <a:rPr lang="en-US" sz="1800" dirty="0">
                <a:solidFill>
                  <a:srgbClr val="000000"/>
                </a:solidFill>
              </a:rPr>
              <a:t>    </a:t>
            </a:r>
            <a:r>
              <a:rPr lang="en-US" sz="1800" dirty="0">
                <a:solidFill>
                  <a:srgbClr val="008000"/>
                </a:solidFill>
              </a:rPr>
              <a:t>// aggregate all N outputs and send result to F3</a:t>
            </a:r>
            <a:endParaRPr lang="en-US" sz="1800" dirty="0">
              <a:solidFill>
                <a:srgbClr val="000000"/>
              </a:solidFill>
            </a:endParaRPr>
          </a:p>
          <a:p>
            <a:r>
              <a:rPr lang="en-US" sz="1800" dirty="0">
                <a:solidFill>
                  <a:srgbClr val="000000"/>
                </a:solidFill>
              </a:rPr>
              <a:t>    </a:t>
            </a:r>
            <a:r>
              <a:rPr lang="en-US" sz="1800" dirty="0">
                <a:solidFill>
                  <a:srgbClr val="0000FF"/>
                </a:solidFill>
              </a:rPr>
              <a:t>int</a:t>
            </a:r>
            <a:r>
              <a:rPr lang="en-US" sz="1800" dirty="0">
                <a:solidFill>
                  <a:srgbClr val="000000"/>
                </a:solidFill>
              </a:rPr>
              <a:t> </a:t>
            </a:r>
            <a:r>
              <a:rPr lang="en-US" sz="1800" dirty="0">
                <a:solidFill>
                  <a:srgbClr val="001080"/>
                </a:solidFill>
              </a:rPr>
              <a:t>sum</a:t>
            </a:r>
            <a:r>
              <a:rPr lang="en-US" sz="1800" dirty="0">
                <a:solidFill>
                  <a:srgbClr val="000000"/>
                </a:solidFill>
              </a:rPr>
              <a:t> = </a:t>
            </a:r>
            <a:r>
              <a:rPr lang="en-US" sz="1800" dirty="0" err="1">
                <a:solidFill>
                  <a:srgbClr val="001080"/>
                </a:solidFill>
              </a:rPr>
              <a:t>parallelTasks</a:t>
            </a:r>
            <a:r>
              <a:rPr lang="en-US" sz="1800" dirty="0" err="1">
                <a:solidFill>
                  <a:srgbClr val="000000"/>
                </a:solidFill>
              </a:rPr>
              <a:t>.</a:t>
            </a:r>
            <a:r>
              <a:rPr lang="en-US" sz="1800" dirty="0" err="1">
                <a:solidFill>
                  <a:srgbClr val="795E26"/>
                </a:solidFill>
              </a:rPr>
              <a:t>Sum</a:t>
            </a:r>
            <a:r>
              <a:rPr lang="en-US" sz="1800" dirty="0">
                <a:solidFill>
                  <a:srgbClr val="000000"/>
                </a:solidFill>
              </a:rPr>
              <a:t>(</a:t>
            </a:r>
            <a:r>
              <a:rPr lang="en-US" sz="1800" dirty="0">
                <a:solidFill>
                  <a:srgbClr val="001080"/>
                </a:solidFill>
              </a:rPr>
              <a:t>t</a:t>
            </a:r>
            <a:r>
              <a:rPr lang="en-US" sz="1800" dirty="0">
                <a:solidFill>
                  <a:srgbClr val="000000"/>
                </a:solidFill>
              </a:rPr>
              <a:t> =&gt; </a:t>
            </a:r>
            <a:r>
              <a:rPr lang="en-US" sz="1800" dirty="0" err="1">
                <a:solidFill>
                  <a:srgbClr val="001080"/>
                </a:solidFill>
              </a:rPr>
              <a:t>t</a:t>
            </a:r>
            <a:r>
              <a:rPr lang="en-US" sz="1800" dirty="0" err="1">
                <a:solidFill>
                  <a:srgbClr val="000000"/>
                </a:solidFill>
              </a:rPr>
              <a:t>.</a:t>
            </a:r>
            <a:r>
              <a:rPr lang="en-US" sz="1800" dirty="0" err="1">
                <a:solidFill>
                  <a:srgbClr val="001080"/>
                </a:solidFill>
              </a:rPr>
              <a:t>Result</a:t>
            </a:r>
            <a:r>
              <a:rPr lang="en-US" sz="1800" dirty="0">
                <a:solidFill>
                  <a:srgbClr val="000000"/>
                </a:solidFill>
              </a:rPr>
              <a:t>);</a:t>
            </a:r>
          </a:p>
          <a:p>
            <a:r>
              <a:rPr lang="en-US" sz="1800" dirty="0">
                <a:solidFill>
                  <a:srgbClr val="000000"/>
                </a:solidFill>
              </a:rPr>
              <a:t>    </a:t>
            </a:r>
            <a:r>
              <a:rPr lang="en-US" sz="1800" dirty="0">
                <a:solidFill>
                  <a:srgbClr val="0000FF"/>
                </a:solidFill>
              </a:rPr>
              <a:t>await</a:t>
            </a:r>
            <a:r>
              <a:rPr lang="en-US" sz="1800" dirty="0">
                <a:solidFill>
                  <a:srgbClr val="000000"/>
                </a:solidFill>
              </a:rPr>
              <a:t> </a:t>
            </a:r>
            <a:r>
              <a:rPr lang="en-US" sz="1800" dirty="0" err="1">
                <a:solidFill>
                  <a:srgbClr val="001080"/>
                </a:solidFill>
              </a:rPr>
              <a:t>ctx</a:t>
            </a:r>
            <a:r>
              <a:rPr lang="en-US" sz="1800" dirty="0" err="1">
                <a:solidFill>
                  <a:srgbClr val="000000"/>
                </a:solidFill>
              </a:rPr>
              <a:t>.</a:t>
            </a:r>
            <a:r>
              <a:rPr lang="en-US" sz="1800" dirty="0" err="1">
                <a:solidFill>
                  <a:srgbClr val="795E26"/>
                </a:solidFill>
              </a:rPr>
              <a:t>CallActivityAsync</a:t>
            </a:r>
            <a:r>
              <a:rPr lang="en-US" sz="1800" dirty="0">
                <a:solidFill>
                  <a:srgbClr val="000000"/>
                </a:solidFill>
              </a:rPr>
              <a:t>(</a:t>
            </a:r>
            <a:r>
              <a:rPr lang="en-US" sz="1800" dirty="0">
                <a:solidFill>
                  <a:srgbClr val="A31515"/>
                </a:solidFill>
              </a:rPr>
              <a:t>"F3"</a:t>
            </a:r>
            <a:r>
              <a:rPr lang="en-US" sz="1800" dirty="0">
                <a:solidFill>
                  <a:srgbClr val="000000"/>
                </a:solidFill>
              </a:rPr>
              <a:t>, </a:t>
            </a:r>
            <a:r>
              <a:rPr lang="en-US" sz="1800" dirty="0">
                <a:solidFill>
                  <a:srgbClr val="001080"/>
                </a:solidFill>
              </a:rPr>
              <a:t>sum</a:t>
            </a:r>
            <a:r>
              <a:rPr lang="en-US" sz="1800" dirty="0">
                <a:solidFill>
                  <a:srgbClr val="000000"/>
                </a:solidFill>
              </a:rPr>
              <a:t>);</a:t>
            </a:r>
          </a:p>
          <a:p>
            <a:r>
              <a:rPr lang="en-US" sz="1800" dirty="0">
                <a:solidFill>
                  <a:srgbClr val="000000"/>
                </a:solidFill>
              </a:rPr>
              <a:t>}</a:t>
            </a:r>
          </a:p>
        </p:txBody>
      </p:sp>
    </p:spTree>
    <p:extLst>
      <p:ext uri="{BB962C8B-B14F-4D97-AF65-F5344CB8AC3E}">
        <p14:creationId xmlns:p14="http://schemas.microsoft.com/office/powerpoint/2010/main" val="335524413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a:t>
            </a:r>
          </a:p>
        </p:txBody>
      </p:sp>
      <p:sp>
        <p:nvSpPr>
          <p:cNvPr id="3" name="Rectangle 2">
            <a:extLst>
              <a:ext uri="{FF2B5EF4-FFF2-40B4-BE49-F238E27FC236}">
                <a16:creationId xmlns:a16="http://schemas.microsoft.com/office/drawing/2014/main" id="{C91D7A9A-3904-482D-8E8E-FDAE69AF3986}"/>
              </a:ext>
            </a:extLst>
          </p:cNvPr>
          <p:cNvSpPr/>
          <p:nvPr/>
        </p:nvSpPr>
        <p:spPr>
          <a:xfrm>
            <a:off x="588263" y="1443335"/>
            <a:ext cx="11018520"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Durable Functions provides built-in APIs that simplify the code that you write for interacting with long-running function executions</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job-based serverless application that performs asynchronous work while reporting status for clients.">
            <a:extLst>
              <a:ext uri="{FF2B5EF4-FFF2-40B4-BE49-F238E27FC236}">
                <a16:creationId xmlns:a16="http://schemas.microsoft.com/office/drawing/2014/main" id="{72608808-8FDB-4473-886D-AAA9C9247A94}"/>
              </a:ext>
            </a:extLst>
          </p:cNvPr>
          <p:cNvGrpSpPr/>
          <p:nvPr/>
        </p:nvGrpSpPr>
        <p:grpSpPr>
          <a:xfrm>
            <a:off x="3627971" y="2531303"/>
            <a:ext cx="4824389" cy="3783471"/>
            <a:chOff x="3627971" y="2531303"/>
            <a:chExt cx="4824389" cy="3783471"/>
          </a:xfrm>
        </p:grpSpPr>
        <p:pic>
          <p:nvPicPr>
            <p:cNvPr id="5" name="Picture 4" descr="A close up of a sign&#10;&#10;Description automatically generated">
              <a:extLst>
                <a:ext uri="{FF2B5EF4-FFF2-40B4-BE49-F238E27FC236}">
                  <a16:creationId xmlns:a16="http://schemas.microsoft.com/office/drawing/2014/main" id="{39DFDB35-42FF-47F9-91BA-28BA93A4CF19}"/>
                </a:ext>
              </a:extLst>
            </p:cNvPr>
            <p:cNvPicPr>
              <a:picLocks noChangeAspect="1"/>
            </p:cNvPicPr>
            <p:nvPr/>
          </p:nvPicPr>
          <p:blipFill>
            <a:blip r:embed="rId3"/>
            <a:stretch>
              <a:fillRect/>
            </a:stretch>
          </p:blipFill>
          <p:spPr>
            <a:xfrm>
              <a:off x="7420956" y="2583358"/>
              <a:ext cx="1031404" cy="1031404"/>
            </a:xfrm>
            <a:prstGeom prst="rect">
              <a:avLst/>
            </a:prstGeom>
          </p:spPr>
        </p:pic>
        <p:sp>
          <p:nvSpPr>
            <p:cNvPr id="7" name="Arrow: Right 6">
              <a:extLst>
                <a:ext uri="{FF2B5EF4-FFF2-40B4-BE49-F238E27FC236}">
                  <a16:creationId xmlns:a16="http://schemas.microsoft.com/office/drawing/2014/main" id="{D1B18B6E-BCAE-494E-9AFE-7FEB350A6E1A}"/>
                </a:ext>
              </a:extLst>
            </p:cNvPr>
            <p:cNvSpPr/>
            <p:nvPr/>
          </p:nvSpPr>
          <p:spPr bwMode="auto">
            <a:xfrm>
              <a:off x="3642912" y="293718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 name="Group 7">
              <a:extLst>
                <a:ext uri="{FF2B5EF4-FFF2-40B4-BE49-F238E27FC236}">
                  <a16:creationId xmlns:a16="http://schemas.microsoft.com/office/drawing/2014/main" id="{5BE88790-8CF5-44E3-AAC4-7C82EEF14F08}"/>
                </a:ext>
              </a:extLst>
            </p:cNvPr>
            <p:cNvGrpSpPr/>
            <p:nvPr/>
          </p:nvGrpSpPr>
          <p:grpSpPr>
            <a:xfrm>
              <a:off x="6004320" y="2531303"/>
              <a:ext cx="699063" cy="1083459"/>
              <a:chOff x="3334354" y="4723798"/>
              <a:chExt cx="688178" cy="1313832"/>
            </a:xfrm>
          </p:grpSpPr>
          <p:pic>
            <p:nvPicPr>
              <p:cNvPr id="9" name="Picture 8">
                <a:extLst>
                  <a:ext uri="{FF2B5EF4-FFF2-40B4-BE49-F238E27FC236}">
                    <a16:creationId xmlns:a16="http://schemas.microsoft.com/office/drawing/2014/main" id="{F55B8FA0-168C-449E-A9FD-A42FF685AD5B}"/>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10" name="Picture 9">
                <a:extLst>
                  <a:ext uri="{FF2B5EF4-FFF2-40B4-BE49-F238E27FC236}">
                    <a16:creationId xmlns:a16="http://schemas.microsoft.com/office/drawing/2014/main" id="{EB19FE8A-3B2C-42D9-B70C-17B662553820}"/>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1" name="Oval 10">
                <a:extLst>
                  <a:ext uri="{FF2B5EF4-FFF2-40B4-BE49-F238E27FC236}">
                    <a16:creationId xmlns:a16="http://schemas.microsoft.com/office/drawing/2014/main" id="{815C7E61-D84E-4D22-B791-D6ACD9604FD8}"/>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descr="A close up of a sign&#10;&#10;Description automatically generated">
              <a:extLst>
                <a:ext uri="{FF2B5EF4-FFF2-40B4-BE49-F238E27FC236}">
                  <a16:creationId xmlns:a16="http://schemas.microsoft.com/office/drawing/2014/main" id="{ACD5BBDC-49C2-4B7B-B787-481267A2B91D}"/>
                </a:ext>
              </a:extLst>
            </p:cNvPr>
            <p:cNvPicPr>
              <a:picLocks noChangeAspect="1"/>
            </p:cNvPicPr>
            <p:nvPr/>
          </p:nvPicPr>
          <p:blipFill>
            <a:blip r:embed="rId3"/>
            <a:stretch>
              <a:fillRect/>
            </a:stretch>
          </p:blipFill>
          <p:spPr>
            <a:xfrm>
              <a:off x="4255343" y="2568445"/>
              <a:ext cx="1031404" cy="1031404"/>
            </a:xfrm>
            <a:prstGeom prst="rect">
              <a:avLst/>
            </a:prstGeom>
          </p:spPr>
        </p:pic>
        <p:pic>
          <p:nvPicPr>
            <p:cNvPr id="13" name="Picture 12" descr="A close up of a sign&#10;&#10;Description automatically generated">
              <a:extLst>
                <a:ext uri="{FF2B5EF4-FFF2-40B4-BE49-F238E27FC236}">
                  <a16:creationId xmlns:a16="http://schemas.microsoft.com/office/drawing/2014/main" id="{F63B7D63-58E1-46F8-931D-23447B366AD7}"/>
                </a:ext>
              </a:extLst>
            </p:cNvPr>
            <p:cNvPicPr>
              <a:picLocks noChangeAspect="1"/>
            </p:cNvPicPr>
            <p:nvPr/>
          </p:nvPicPr>
          <p:blipFill>
            <a:blip r:embed="rId3"/>
            <a:stretch>
              <a:fillRect/>
            </a:stretch>
          </p:blipFill>
          <p:spPr>
            <a:xfrm>
              <a:off x="4297292" y="4988122"/>
              <a:ext cx="1031404" cy="1031404"/>
            </a:xfrm>
            <a:prstGeom prst="rect">
              <a:avLst/>
            </a:prstGeom>
          </p:spPr>
        </p:pic>
        <p:grpSp>
          <p:nvGrpSpPr>
            <p:cNvPr id="14" name="Group 13">
              <a:extLst>
                <a:ext uri="{FF2B5EF4-FFF2-40B4-BE49-F238E27FC236}">
                  <a16:creationId xmlns:a16="http://schemas.microsoft.com/office/drawing/2014/main" id="{95E98925-1F79-43B7-A12C-FCC5CD813A8A}"/>
                </a:ext>
              </a:extLst>
            </p:cNvPr>
            <p:cNvGrpSpPr/>
            <p:nvPr/>
          </p:nvGrpSpPr>
          <p:grpSpPr>
            <a:xfrm>
              <a:off x="5997105" y="4011850"/>
              <a:ext cx="699063" cy="1083459"/>
              <a:chOff x="3334354" y="4723798"/>
              <a:chExt cx="688178" cy="1313832"/>
            </a:xfrm>
          </p:grpSpPr>
          <p:pic>
            <p:nvPicPr>
              <p:cNvPr id="15" name="Picture 14">
                <a:extLst>
                  <a:ext uri="{FF2B5EF4-FFF2-40B4-BE49-F238E27FC236}">
                    <a16:creationId xmlns:a16="http://schemas.microsoft.com/office/drawing/2014/main" id="{DBE6B6F4-1EDD-4558-A5D4-BE9EFDCBFCA0}"/>
                  </a:ext>
                </a:extLst>
              </p:cNvPr>
              <p:cNvPicPr>
                <a:picLocks noChangeAspect="1"/>
              </p:cNvPicPr>
              <p:nvPr/>
            </p:nvPicPr>
            <p:blipFill rotWithShape="1">
              <a:blip r:embed="rId4"/>
              <a:srcRect r="55230" b="28915"/>
              <a:stretch/>
            </p:blipFill>
            <p:spPr>
              <a:xfrm>
                <a:off x="3334354" y="4723798"/>
                <a:ext cx="649584" cy="1031404"/>
              </a:xfrm>
              <a:prstGeom prst="rect">
                <a:avLst/>
              </a:prstGeom>
            </p:spPr>
          </p:pic>
          <p:pic>
            <p:nvPicPr>
              <p:cNvPr id="16" name="Picture 15">
                <a:extLst>
                  <a:ext uri="{FF2B5EF4-FFF2-40B4-BE49-F238E27FC236}">
                    <a16:creationId xmlns:a16="http://schemas.microsoft.com/office/drawing/2014/main" id="{7E551495-55DA-4A38-9A33-BEE7418412A3}"/>
                  </a:ext>
                </a:extLst>
              </p:cNvPr>
              <p:cNvPicPr>
                <a:picLocks noChangeAspect="1"/>
              </p:cNvPicPr>
              <p:nvPr/>
            </p:nvPicPr>
            <p:blipFill rotWithShape="1">
              <a:blip r:embed="rId4"/>
              <a:srcRect r="55230" b="28915"/>
              <a:stretch/>
            </p:blipFill>
            <p:spPr>
              <a:xfrm rot="10800000">
                <a:off x="3372948" y="5006226"/>
                <a:ext cx="649584" cy="1031404"/>
              </a:xfrm>
              <a:prstGeom prst="rect">
                <a:avLst/>
              </a:prstGeom>
            </p:spPr>
          </p:pic>
          <p:sp>
            <p:nvSpPr>
              <p:cNvPr id="17" name="Oval 16">
                <a:extLst>
                  <a:ext uri="{FF2B5EF4-FFF2-40B4-BE49-F238E27FC236}">
                    <a16:creationId xmlns:a16="http://schemas.microsoft.com/office/drawing/2014/main" id="{F52B5516-B193-49BA-AAFF-583555CA4EAF}"/>
                  </a:ext>
                </a:extLst>
              </p:cNvPr>
              <p:cNvSpPr/>
              <p:nvPr/>
            </p:nvSpPr>
            <p:spPr bwMode="auto">
              <a:xfrm>
                <a:off x="3399331" y="5738203"/>
                <a:ext cx="544019" cy="241300"/>
              </a:xfrm>
              <a:prstGeom prst="ellipse">
                <a:avLst/>
              </a:prstGeom>
              <a:solidFill>
                <a:srgbClr val="006D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Arrow: Right 17">
              <a:extLst>
                <a:ext uri="{FF2B5EF4-FFF2-40B4-BE49-F238E27FC236}">
                  <a16:creationId xmlns:a16="http://schemas.microsoft.com/office/drawing/2014/main" id="{775F2197-6F23-44B0-A7C0-F111C3FDC183}"/>
                </a:ext>
              </a:extLst>
            </p:cNvPr>
            <p:cNvSpPr/>
            <p:nvPr/>
          </p:nvSpPr>
          <p:spPr bwMode="auto">
            <a:xfrm>
              <a:off x="5431093" y="293718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Arrow: Right 18">
              <a:extLst>
                <a:ext uri="{FF2B5EF4-FFF2-40B4-BE49-F238E27FC236}">
                  <a16:creationId xmlns:a16="http://schemas.microsoft.com/office/drawing/2014/main" id="{F5BE62AE-6771-43F8-AB2F-B7C4F54FCE30}"/>
                </a:ext>
              </a:extLst>
            </p:cNvPr>
            <p:cNvSpPr/>
            <p:nvPr/>
          </p:nvSpPr>
          <p:spPr bwMode="auto">
            <a:xfrm>
              <a:off x="6784693" y="2922149"/>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9">
              <a:extLst>
                <a:ext uri="{FF2B5EF4-FFF2-40B4-BE49-F238E27FC236}">
                  <a16:creationId xmlns:a16="http://schemas.microsoft.com/office/drawing/2014/main" id="{8E804EA2-531D-4EB9-A235-C8E09CAC2358}"/>
                </a:ext>
              </a:extLst>
            </p:cNvPr>
            <p:cNvSpPr/>
            <p:nvPr/>
          </p:nvSpPr>
          <p:spPr bwMode="auto">
            <a:xfrm>
              <a:off x="3627971" y="5356866"/>
              <a:ext cx="468085" cy="29391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Bent 20">
              <a:extLst>
                <a:ext uri="{FF2B5EF4-FFF2-40B4-BE49-F238E27FC236}">
                  <a16:creationId xmlns:a16="http://schemas.microsoft.com/office/drawing/2014/main" id="{3DBC3A11-D971-4A7A-8D71-63B11E096449}"/>
                </a:ext>
              </a:extLst>
            </p:cNvPr>
            <p:cNvSpPr/>
            <p:nvPr/>
          </p:nvSpPr>
          <p:spPr bwMode="auto">
            <a:xfrm flipV="1">
              <a:off x="4655820" y="4064726"/>
              <a:ext cx="1243358" cy="707887"/>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Bent 21">
              <a:extLst>
                <a:ext uri="{FF2B5EF4-FFF2-40B4-BE49-F238E27FC236}">
                  <a16:creationId xmlns:a16="http://schemas.microsoft.com/office/drawing/2014/main" id="{EE2EB52D-3A39-483D-A393-4F38C3042A83}"/>
                </a:ext>
              </a:extLst>
            </p:cNvPr>
            <p:cNvSpPr/>
            <p:nvPr/>
          </p:nvSpPr>
          <p:spPr bwMode="auto">
            <a:xfrm flipH="1" flipV="1">
              <a:off x="6799277" y="4011850"/>
              <a:ext cx="1243358" cy="707887"/>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Arrow: Bent 22">
              <a:extLst>
                <a:ext uri="{FF2B5EF4-FFF2-40B4-BE49-F238E27FC236}">
                  <a16:creationId xmlns:a16="http://schemas.microsoft.com/office/drawing/2014/main" id="{2C314B70-C6ED-4F99-9A10-B417F51FD6A3}"/>
                </a:ext>
              </a:extLst>
            </p:cNvPr>
            <p:cNvSpPr/>
            <p:nvPr/>
          </p:nvSpPr>
          <p:spPr bwMode="auto">
            <a:xfrm rot="16200000" flipV="1">
              <a:off x="5694779" y="4842677"/>
              <a:ext cx="544416" cy="1071791"/>
            </a:xfrm>
            <a:prstGeom prst="ben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8E549480-EE2E-4385-94DC-5D29C123BD3D}"/>
                </a:ext>
              </a:extLst>
            </p:cNvPr>
            <p:cNvSpPr txBox="1"/>
            <p:nvPr/>
          </p:nvSpPr>
          <p:spPr>
            <a:xfrm>
              <a:off x="4506999" y="3553715"/>
              <a:ext cx="528093" cy="307777"/>
            </a:xfrm>
            <a:prstGeom prst="rect">
              <a:avLst/>
            </a:prstGeom>
            <a:noFill/>
          </p:spPr>
          <p:txBody>
            <a:bodyPr wrap="none" lIns="0" tIns="0" rIns="0" bIns="0" rtlCol="0">
              <a:spAutoFit/>
            </a:bodyPr>
            <a:lstStyle/>
            <a:p>
              <a:pPr algn="l"/>
              <a:r>
                <a:rPr lang="en-IN" sz="2000" dirty="0">
                  <a:gradFill>
                    <a:gsLst>
                      <a:gs pos="2917">
                        <a:schemeClr val="tx1"/>
                      </a:gs>
                      <a:gs pos="30000">
                        <a:schemeClr val="tx1"/>
                      </a:gs>
                    </a:gsLst>
                    <a:lin ang="5400000" scaled="0"/>
                  </a:gradFill>
                </a:rPr>
                <a:t>Start</a:t>
              </a:r>
            </a:p>
          </p:txBody>
        </p:sp>
        <p:sp>
          <p:nvSpPr>
            <p:cNvPr id="24" name="TextBox 23">
              <a:extLst>
                <a:ext uri="{FF2B5EF4-FFF2-40B4-BE49-F238E27FC236}">
                  <a16:creationId xmlns:a16="http://schemas.microsoft.com/office/drawing/2014/main" id="{DDE1D6EE-5307-41D5-BE1B-4103F8F745E2}"/>
                </a:ext>
              </a:extLst>
            </p:cNvPr>
            <p:cNvSpPr txBox="1"/>
            <p:nvPr/>
          </p:nvSpPr>
          <p:spPr>
            <a:xfrm>
              <a:off x="7470857" y="3614762"/>
              <a:ext cx="931602" cy="307777"/>
            </a:xfrm>
            <a:prstGeom prst="rect">
              <a:avLst/>
            </a:prstGeom>
            <a:noFill/>
          </p:spPr>
          <p:txBody>
            <a:bodyPr wrap="none" lIns="0" tIns="0" rIns="0" bIns="0" rtlCol="0">
              <a:spAutoFit/>
            </a:bodyPr>
            <a:lstStyle/>
            <a:p>
              <a:pPr algn="l"/>
              <a:r>
                <a:rPr lang="en-IN" sz="2000" dirty="0" err="1">
                  <a:gradFill>
                    <a:gsLst>
                      <a:gs pos="2917">
                        <a:schemeClr val="tx1"/>
                      </a:gs>
                      <a:gs pos="30000">
                        <a:schemeClr val="tx1"/>
                      </a:gs>
                    </a:gsLst>
                    <a:lin ang="5400000" scaled="0"/>
                  </a:gradFill>
                </a:rPr>
                <a:t>DoWork</a:t>
              </a:r>
              <a:endParaRPr lang="en-IN" sz="2000" dirty="0">
                <a:gradFill>
                  <a:gsLst>
                    <a:gs pos="2917">
                      <a:schemeClr val="tx1"/>
                    </a:gs>
                    <a:gs pos="30000">
                      <a:schemeClr val="tx1"/>
                    </a:gs>
                  </a:gsLst>
                  <a:lin ang="5400000" scaled="0"/>
                </a:gradFill>
              </a:endParaRPr>
            </a:p>
          </p:txBody>
        </p:sp>
        <p:sp>
          <p:nvSpPr>
            <p:cNvPr id="25" name="TextBox 24">
              <a:extLst>
                <a:ext uri="{FF2B5EF4-FFF2-40B4-BE49-F238E27FC236}">
                  <a16:creationId xmlns:a16="http://schemas.microsoft.com/office/drawing/2014/main" id="{A6EECA14-D10E-41CD-BB69-46E856F6E803}"/>
                </a:ext>
              </a:extLst>
            </p:cNvPr>
            <p:cNvSpPr txBox="1"/>
            <p:nvPr/>
          </p:nvSpPr>
          <p:spPr>
            <a:xfrm>
              <a:off x="4271307" y="6006997"/>
              <a:ext cx="1083374" cy="307777"/>
            </a:xfrm>
            <a:prstGeom prst="rect">
              <a:avLst/>
            </a:prstGeom>
            <a:noFill/>
          </p:spPr>
          <p:txBody>
            <a:bodyPr wrap="none" lIns="0" tIns="0" rIns="0" bIns="0" rtlCol="0">
              <a:spAutoFit/>
            </a:bodyPr>
            <a:lstStyle/>
            <a:p>
              <a:pPr algn="l"/>
              <a:r>
                <a:rPr lang="en-IN" sz="2000" dirty="0" err="1">
                  <a:gradFill>
                    <a:gsLst>
                      <a:gs pos="2917">
                        <a:schemeClr val="tx1"/>
                      </a:gs>
                      <a:gs pos="30000">
                        <a:schemeClr val="tx1"/>
                      </a:gs>
                    </a:gsLst>
                    <a:lin ang="5400000" scaled="0"/>
                  </a:gradFill>
                </a:rPr>
                <a:t>GetStatus</a:t>
              </a:r>
              <a:endParaRPr lang="en-IN" sz="2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243572235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 response</a:t>
            </a:r>
          </a:p>
        </p:txBody>
      </p:sp>
      <p:sp>
        <p:nvSpPr>
          <p:cNvPr id="4" name="Text Placeholder 3">
            <a:extLst>
              <a:ext uri="{FF2B5EF4-FFF2-40B4-BE49-F238E27FC236}">
                <a16:creationId xmlns:a16="http://schemas.microsoft.com/office/drawing/2014/main" id="{1638000B-4729-4984-996C-7BAADE440048}"/>
              </a:ext>
            </a:extLst>
          </p:cNvPr>
          <p:cNvSpPr>
            <a:spLocks noGrp="1"/>
          </p:cNvSpPr>
          <p:nvPr>
            <p:ph type="body" sz="quarter" idx="10"/>
          </p:nvPr>
        </p:nvSpPr>
        <p:spPr>
          <a:xfrm>
            <a:off x="588263" y="1436688"/>
            <a:ext cx="11018520" cy="4604337"/>
          </a:xfrm>
        </p:spPr>
        <p:txBody>
          <a:bodyPr/>
          <a:lstStyle/>
          <a:p>
            <a:r>
              <a:rPr lang="en-US" sz="1700" dirty="0">
                <a:solidFill>
                  <a:srgbClr val="000000"/>
                </a:solidFill>
              </a:rPr>
              <a:t>&gt; curl -X POST https://myfunc.azurewebsites.net/orchestrators/DoWork -H </a:t>
            </a:r>
            <a:r>
              <a:rPr lang="en-US" sz="1700" dirty="0">
                <a:solidFill>
                  <a:srgbClr val="A31515"/>
                </a:solidFill>
              </a:rPr>
              <a:t>"Content-Length: 0"</a:t>
            </a:r>
            <a:r>
              <a:rPr lang="en-US" sz="1700" dirty="0">
                <a:solidFill>
                  <a:srgbClr val="000000"/>
                </a:solidFill>
              </a:rPr>
              <a:t> -</a:t>
            </a:r>
            <a:r>
              <a:rPr lang="en-US" sz="1700" dirty="0" err="1">
                <a:solidFill>
                  <a:srgbClr val="000000"/>
                </a:solidFill>
              </a:rPr>
              <a:t>i</a:t>
            </a:r>
            <a:endParaRPr lang="en-US" sz="1700" dirty="0">
              <a:solidFill>
                <a:srgbClr val="000000"/>
              </a:solidFill>
            </a:endParaRPr>
          </a:p>
          <a:p>
            <a:r>
              <a:rPr lang="en-US" sz="1700" dirty="0">
                <a:solidFill>
                  <a:srgbClr val="000000"/>
                </a:solidFill>
              </a:rPr>
              <a:t>HTTP/1.1 202 Accepted Content-Type: application/json</a:t>
            </a:r>
          </a:p>
          <a:p>
            <a:r>
              <a:rPr lang="en-US" sz="1700" dirty="0">
                <a:solidFill>
                  <a:srgbClr val="000000"/>
                </a:solidFill>
              </a:rPr>
              <a:t>{ </a:t>
            </a:r>
            <a:r>
              <a:rPr lang="en-US" sz="1700" dirty="0">
                <a:solidFill>
                  <a:srgbClr val="0451A5"/>
                </a:solidFill>
              </a:rPr>
              <a:t>"id"</a:t>
            </a:r>
            <a:r>
              <a:rPr lang="en-US" sz="1700" dirty="0">
                <a:solidFill>
                  <a:srgbClr val="000000"/>
                </a:solidFill>
              </a:rPr>
              <a:t>:</a:t>
            </a:r>
            <a:r>
              <a:rPr lang="en-US" sz="1700" dirty="0">
                <a:solidFill>
                  <a:srgbClr val="A31515"/>
                </a:solidFill>
              </a:rPr>
              <a:t>"b79baf67f717453ca9e86c5da21e03ec"</a:t>
            </a:r>
            <a:r>
              <a:rPr lang="en-US" sz="1700" dirty="0">
                <a:solidFill>
                  <a:srgbClr val="000000"/>
                </a:solidFill>
              </a:rPr>
              <a:t>, </a:t>
            </a:r>
            <a:r>
              <a:rPr lang="en-US" sz="1700" dirty="0">
                <a:solidFill>
                  <a:srgbClr val="CD3131"/>
                </a:solidFill>
              </a:rPr>
              <a:t>...</a:t>
            </a:r>
            <a:r>
              <a:rPr lang="en-US" sz="1700" dirty="0">
                <a:solidFill>
                  <a:srgbClr val="000000"/>
                </a:solidFill>
              </a:rPr>
              <a:t> }</a:t>
            </a:r>
          </a:p>
          <a:p>
            <a:br>
              <a:rPr lang="en-US" sz="1700" dirty="0">
                <a:solidFill>
                  <a:srgbClr val="000000"/>
                </a:solidFill>
              </a:rPr>
            </a:br>
            <a:r>
              <a:rPr lang="en-US" sz="1700" dirty="0">
                <a:solidFill>
                  <a:srgbClr val="000000"/>
                </a:solidFill>
              </a:rPr>
              <a:t>&gt; curl https://myfunc.azurewebsites.net/admin/extensions/DurableTaskExtension/b79baf67f717453ca9e86c5da21e03ec -</a:t>
            </a:r>
            <a:r>
              <a:rPr lang="en-US" sz="1700" dirty="0" err="1">
                <a:solidFill>
                  <a:srgbClr val="000000"/>
                </a:solidFill>
              </a:rPr>
              <a:t>i</a:t>
            </a:r>
            <a:endParaRPr lang="en-US" sz="1700" dirty="0">
              <a:solidFill>
                <a:srgbClr val="000000"/>
              </a:solidFill>
            </a:endParaRPr>
          </a:p>
          <a:p>
            <a:r>
              <a:rPr lang="en-US" sz="1700" dirty="0">
                <a:solidFill>
                  <a:srgbClr val="000000"/>
                </a:solidFill>
              </a:rPr>
              <a:t>HTTP/1.1 202 Accepted Content-Type: application/json</a:t>
            </a:r>
          </a:p>
          <a:p>
            <a:r>
              <a:rPr lang="en-US" sz="1700" dirty="0">
                <a:solidFill>
                  <a:srgbClr val="000000"/>
                </a:solidFill>
              </a:rPr>
              <a:t>{ </a:t>
            </a:r>
            <a:r>
              <a:rPr lang="en-US" sz="1700" dirty="0">
                <a:solidFill>
                  <a:srgbClr val="0451A5"/>
                </a:solidFill>
              </a:rPr>
              <a:t>"</a:t>
            </a:r>
            <a:r>
              <a:rPr lang="en-US" sz="1700" dirty="0" err="1">
                <a:solidFill>
                  <a:srgbClr val="0451A5"/>
                </a:solidFill>
              </a:rPr>
              <a:t>runtimeStatus</a:t>
            </a:r>
            <a:r>
              <a:rPr lang="en-US" sz="1700" dirty="0">
                <a:solidFill>
                  <a:srgbClr val="0451A5"/>
                </a:solidFill>
              </a:rPr>
              <a:t>"</a:t>
            </a:r>
            <a:r>
              <a:rPr lang="en-US" sz="1700" dirty="0">
                <a:solidFill>
                  <a:srgbClr val="000000"/>
                </a:solidFill>
              </a:rPr>
              <a:t>:</a:t>
            </a:r>
            <a:r>
              <a:rPr lang="en-US" sz="1700" dirty="0">
                <a:solidFill>
                  <a:srgbClr val="A31515"/>
                </a:solidFill>
              </a:rPr>
              <a:t>"Running"</a:t>
            </a:r>
            <a:r>
              <a:rPr lang="en-US" sz="1700" dirty="0">
                <a:solidFill>
                  <a:srgbClr val="000000"/>
                </a:solidFill>
              </a:rPr>
              <a:t>, </a:t>
            </a:r>
            <a:r>
              <a:rPr lang="en-US" sz="1700" dirty="0">
                <a:solidFill>
                  <a:srgbClr val="0451A5"/>
                </a:solidFill>
              </a:rPr>
              <a:t>"lastUpdatedTime"</a:t>
            </a:r>
            <a:r>
              <a:rPr lang="en-US" sz="1700" dirty="0">
                <a:solidFill>
                  <a:srgbClr val="000000"/>
                </a:solidFill>
              </a:rPr>
              <a:t>:</a:t>
            </a:r>
            <a:r>
              <a:rPr lang="en-US" sz="1700" dirty="0">
                <a:solidFill>
                  <a:srgbClr val="A31515"/>
                </a:solidFill>
              </a:rPr>
              <a:t>"2017-03-16T21:20:47Z"</a:t>
            </a:r>
            <a:r>
              <a:rPr lang="en-US" sz="1700" dirty="0">
                <a:solidFill>
                  <a:srgbClr val="000000"/>
                </a:solidFill>
              </a:rPr>
              <a:t>, </a:t>
            </a:r>
            <a:r>
              <a:rPr lang="en-US" sz="1700" dirty="0">
                <a:solidFill>
                  <a:srgbClr val="CD3131"/>
                </a:solidFill>
              </a:rPr>
              <a:t>...</a:t>
            </a:r>
            <a:r>
              <a:rPr lang="en-US" sz="1700" dirty="0">
                <a:solidFill>
                  <a:srgbClr val="000000"/>
                </a:solidFill>
              </a:rPr>
              <a:t> }</a:t>
            </a:r>
          </a:p>
          <a:p>
            <a:br>
              <a:rPr lang="en-US" sz="1700" dirty="0">
                <a:solidFill>
                  <a:srgbClr val="000000"/>
                </a:solidFill>
              </a:rPr>
            </a:br>
            <a:r>
              <a:rPr lang="en-US" sz="1700" dirty="0">
                <a:solidFill>
                  <a:srgbClr val="000000"/>
                </a:solidFill>
              </a:rPr>
              <a:t>&gt; curl https://myfunc.azurewebsites.net/admin/extensions/DurableTaskExtension/b79baf67f717453ca9e86c5da21e03ec -</a:t>
            </a:r>
            <a:r>
              <a:rPr lang="en-US" sz="1700" dirty="0" err="1">
                <a:solidFill>
                  <a:srgbClr val="000000"/>
                </a:solidFill>
              </a:rPr>
              <a:t>i</a:t>
            </a:r>
            <a:endParaRPr lang="en-US" sz="1700" dirty="0">
              <a:solidFill>
                <a:srgbClr val="000000"/>
              </a:solidFill>
            </a:endParaRPr>
          </a:p>
          <a:p>
            <a:r>
              <a:rPr lang="en-US" sz="1700" dirty="0">
                <a:solidFill>
                  <a:srgbClr val="000000"/>
                </a:solidFill>
              </a:rPr>
              <a:t>HTTP/1.1 200 OK Content-Length: 175 Content-Type: application/json</a:t>
            </a:r>
          </a:p>
          <a:p>
            <a:r>
              <a:rPr lang="en-US" sz="1700" dirty="0">
                <a:solidFill>
                  <a:srgbClr val="000000"/>
                </a:solidFill>
              </a:rPr>
              <a:t>{ </a:t>
            </a:r>
            <a:r>
              <a:rPr lang="en-US" sz="1700" dirty="0">
                <a:solidFill>
                  <a:srgbClr val="0451A5"/>
                </a:solidFill>
              </a:rPr>
              <a:t>"</a:t>
            </a:r>
            <a:r>
              <a:rPr lang="en-US" sz="1700" dirty="0" err="1">
                <a:solidFill>
                  <a:srgbClr val="0451A5"/>
                </a:solidFill>
              </a:rPr>
              <a:t>runtimeStatus</a:t>
            </a:r>
            <a:r>
              <a:rPr lang="en-US" sz="1700" dirty="0">
                <a:solidFill>
                  <a:srgbClr val="0451A5"/>
                </a:solidFill>
              </a:rPr>
              <a:t>"</a:t>
            </a:r>
            <a:r>
              <a:rPr lang="en-US" sz="1700" dirty="0">
                <a:solidFill>
                  <a:srgbClr val="000000"/>
                </a:solidFill>
              </a:rPr>
              <a:t>:</a:t>
            </a:r>
            <a:r>
              <a:rPr lang="en-US" sz="1700" dirty="0">
                <a:solidFill>
                  <a:srgbClr val="A31515"/>
                </a:solidFill>
              </a:rPr>
              <a:t>"Completed"</a:t>
            </a:r>
            <a:r>
              <a:rPr lang="en-US" sz="1700" dirty="0">
                <a:solidFill>
                  <a:srgbClr val="000000"/>
                </a:solidFill>
              </a:rPr>
              <a:t>, </a:t>
            </a:r>
            <a:r>
              <a:rPr lang="en-US" sz="1700" dirty="0">
                <a:solidFill>
                  <a:srgbClr val="0451A5"/>
                </a:solidFill>
              </a:rPr>
              <a:t>"lastUpdatedTime"</a:t>
            </a:r>
            <a:r>
              <a:rPr lang="en-US" sz="1700" dirty="0">
                <a:solidFill>
                  <a:srgbClr val="000000"/>
                </a:solidFill>
              </a:rPr>
              <a:t>:</a:t>
            </a:r>
            <a:r>
              <a:rPr lang="en-US" sz="1700" dirty="0">
                <a:solidFill>
                  <a:srgbClr val="A31515"/>
                </a:solidFill>
              </a:rPr>
              <a:t>"2017-03-16T21:20:57Z"</a:t>
            </a:r>
            <a:r>
              <a:rPr lang="en-US" sz="1700" dirty="0">
                <a:solidFill>
                  <a:srgbClr val="000000"/>
                </a:solidFill>
              </a:rPr>
              <a:t>, </a:t>
            </a:r>
            <a:r>
              <a:rPr lang="en-US" sz="1700" dirty="0">
                <a:solidFill>
                  <a:srgbClr val="CD3131"/>
                </a:solidFill>
              </a:rPr>
              <a:t>...</a:t>
            </a:r>
            <a:r>
              <a:rPr lang="en-US" sz="1700" dirty="0">
                <a:solidFill>
                  <a:srgbClr val="000000"/>
                </a:solidFill>
              </a:rPr>
              <a:t> }</a:t>
            </a:r>
          </a:p>
        </p:txBody>
      </p:sp>
    </p:spTree>
    <p:extLst>
      <p:ext uri="{BB962C8B-B14F-4D97-AF65-F5344CB8AC3E}">
        <p14:creationId xmlns:p14="http://schemas.microsoft.com/office/powerpoint/2010/main" val="120698422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Async HTTP APIs code</a:t>
            </a:r>
          </a:p>
        </p:txBody>
      </p:sp>
      <p:sp>
        <p:nvSpPr>
          <p:cNvPr id="4" name="Text Placeholder 3">
            <a:extLst>
              <a:ext uri="{FF2B5EF4-FFF2-40B4-BE49-F238E27FC236}">
                <a16:creationId xmlns:a16="http://schemas.microsoft.com/office/drawing/2014/main" id="{1638000B-4729-4984-996C-7BAADE440048}"/>
              </a:ext>
            </a:extLst>
          </p:cNvPr>
          <p:cNvSpPr>
            <a:spLocks noGrp="1"/>
          </p:cNvSpPr>
          <p:nvPr>
            <p:ph type="body" sz="quarter" idx="10"/>
          </p:nvPr>
        </p:nvSpPr>
        <p:spPr>
          <a:xfrm>
            <a:off x="588263" y="1436688"/>
            <a:ext cx="11018520" cy="4865947"/>
          </a:xfrm>
        </p:spPr>
        <p:txBody>
          <a:bodyPr/>
          <a:lstStyle/>
          <a:p>
            <a:r>
              <a:rPr lang="en-US" sz="1700" dirty="0">
                <a:solidFill>
                  <a:srgbClr val="008000"/>
                </a:solidFill>
              </a:rPr>
              <a:t>// HTTP-triggered function to start a new orchestrator function instance.</a:t>
            </a:r>
            <a:endParaRPr lang="en-US" sz="1700" dirty="0">
              <a:solidFill>
                <a:srgbClr val="000000"/>
              </a:solidFill>
            </a:endParaRPr>
          </a:p>
          <a:p>
            <a:r>
              <a:rPr lang="en-US" sz="1700" dirty="0">
                <a:solidFill>
                  <a:srgbClr val="0000FF"/>
                </a:solidFill>
              </a:rPr>
              <a:t>public</a:t>
            </a:r>
            <a:r>
              <a:rPr lang="en-US" sz="1700" dirty="0">
                <a:solidFill>
                  <a:srgbClr val="000000"/>
                </a:solidFill>
              </a:rPr>
              <a:t> </a:t>
            </a:r>
            <a:r>
              <a:rPr lang="en-US" sz="1700" dirty="0">
                <a:solidFill>
                  <a:srgbClr val="0000FF"/>
                </a:solidFill>
              </a:rPr>
              <a:t>static</a:t>
            </a:r>
            <a:r>
              <a:rPr lang="en-US" sz="1700" dirty="0">
                <a:solidFill>
                  <a:srgbClr val="000000"/>
                </a:solidFill>
              </a:rPr>
              <a:t> </a:t>
            </a:r>
            <a:r>
              <a:rPr lang="en-US" sz="1700" dirty="0">
                <a:solidFill>
                  <a:srgbClr val="0000FF"/>
                </a:solidFill>
              </a:rPr>
              <a:t>async</a:t>
            </a:r>
            <a:r>
              <a:rPr lang="en-US" sz="1700" dirty="0">
                <a:solidFill>
                  <a:srgbClr val="000000"/>
                </a:solidFill>
              </a:rPr>
              <a:t> </a:t>
            </a:r>
            <a:r>
              <a:rPr lang="en-US" sz="1700" dirty="0">
                <a:solidFill>
                  <a:srgbClr val="267F99"/>
                </a:solidFill>
              </a:rPr>
              <a:t>Task</a:t>
            </a:r>
            <a:r>
              <a:rPr lang="en-US" sz="1700" dirty="0">
                <a:solidFill>
                  <a:srgbClr val="000000"/>
                </a:solidFill>
              </a:rPr>
              <a:t>&lt;</a:t>
            </a:r>
            <a:r>
              <a:rPr lang="en-US" sz="1700" dirty="0" err="1">
                <a:solidFill>
                  <a:srgbClr val="267F99"/>
                </a:solidFill>
              </a:rPr>
              <a:t>HttpResponseMessage</a:t>
            </a:r>
            <a:r>
              <a:rPr lang="en-US" sz="1700" dirty="0">
                <a:solidFill>
                  <a:srgbClr val="000000"/>
                </a:solidFill>
              </a:rPr>
              <a:t>&gt; </a:t>
            </a:r>
            <a:r>
              <a:rPr lang="en-US" sz="1700" dirty="0">
                <a:solidFill>
                  <a:srgbClr val="795E26"/>
                </a:solidFill>
              </a:rPr>
              <a:t>Run</a:t>
            </a:r>
            <a:r>
              <a:rPr lang="en-US" sz="1700" dirty="0">
                <a:solidFill>
                  <a:srgbClr val="000000"/>
                </a:solidFill>
              </a:rPr>
              <a:t>(</a:t>
            </a:r>
          </a:p>
          <a:p>
            <a:r>
              <a:rPr lang="en-US" sz="1700" dirty="0">
                <a:solidFill>
                  <a:srgbClr val="000000"/>
                </a:solidFill>
              </a:rPr>
              <a:t>    </a:t>
            </a:r>
            <a:r>
              <a:rPr lang="en-US" sz="1700" dirty="0" err="1">
                <a:solidFill>
                  <a:srgbClr val="267F99"/>
                </a:solidFill>
              </a:rPr>
              <a:t>HttpRequestMessage</a:t>
            </a:r>
            <a:r>
              <a:rPr lang="en-US" sz="1700" dirty="0">
                <a:solidFill>
                  <a:srgbClr val="000000"/>
                </a:solidFill>
              </a:rPr>
              <a:t> </a:t>
            </a:r>
            <a:r>
              <a:rPr lang="en-US" sz="1700" dirty="0">
                <a:solidFill>
                  <a:srgbClr val="001080"/>
                </a:solidFill>
              </a:rPr>
              <a:t>req</a:t>
            </a:r>
            <a:r>
              <a:rPr lang="en-US" sz="1700" dirty="0">
                <a:solidFill>
                  <a:srgbClr val="000000"/>
                </a:solidFill>
              </a:rPr>
              <a:t>,</a:t>
            </a:r>
          </a:p>
          <a:p>
            <a:r>
              <a:rPr lang="en-US" sz="1700" dirty="0">
                <a:solidFill>
                  <a:srgbClr val="000000"/>
                </a:solidFill>
              </a:rPr>
              <a:t>    </a:t>
            </a:r>
            <a:r>
              <a:rPr lang="en-US" sz="1700" dirty="0" err="1">
                <a:solidFill>
                  <a:srgbClr val="267F99"/>
                </a:solidFill>
              </a:rPr>
              <a:t>DurableOrchestrationClient</a:t>
            </a:r>
            <a:r>
              <a:rPr lang="en-US" sz="1700" dirty="0">
                <a:solidFill>
                  <a:srgbClr val="000000"/>
                </a:solidFill>
              </a:rPr>
              <a:t> </a:t>
            </a:r>
            <a:r>
              <a:rPr lang="en-US" sz="1700" dirty="0">
                <a:solidFill>
                  <a:srgbClr val="001080"/>
                </a:solidFill>
              </a:rPr>
              <a:t>starter</a:t>
            </a:r>
            <a:r>
              <a:rPr lang="en-US" sz="1700" dirty="0">
                <a:solidFill>
                  <a:srgbClr val="000000"/>
                </a:solidFill>
              </a:rPr>
              <a:t>,</a:t>
            </a:r>
          </a:p>
          <a:p>
            <a:r>
              <a:rPr lang="en-US" sz="1700" dirty="0">
                <a:solidFill>
                  <a:srgbClr val="000000"/>
                </a:solidFill>
              </a:rPr>
              <a:t>    </a:t>
            </a:r>
            <a:r>
              <a:rPr lang="en-US" sz="1700" dirty="0">
                <a:solidFill>
                  <a:srgbClr val="0000FF"/>
                </a:solidFill>
              </a:rPr>
              <a:t>string</a:t>
            </a:r>
            <a:r>
              <a:rPr lang="en-US" sz="1700" dirty="0">
                <a:solidFill>
                  <a:srgbClr val="000000"/>
                </a:solidFill>
              </a:rPr>
              <a:t> </a:t>
            </a:r>
            <a:r>
              <a:rPr lang="en-US" sz="1700" dirty="0" err="1">
                <a:solidFill>
                  <a:srgbClr val="001080"/>
                </a:solidFill>
              </a:rPr>
              <a:t>functionName</a:t>
            </a:r>
            <a:r>
              <a:rPr lang="en-US" sz="1700" dirty="0">
                <a:solidFill>
                  <a:srgbClr val="000000"/>
                </a:solidFill>
              </a:rPr>
              <a:t>,</a:t>
            </a:r>
          </a:p>
          <a:p>
            <a:r>
              <a:rPr lang="en-US" sz="1700" dirty="0">
                <a:solidFill>
                  <a:srgbClr val="000000"/>
                </a:solidFill>
              </a:rPr>
              <a:t>    </a:t>
            </a:r>
            <a:r>
              <a:rPr lang="en-US" sz="1700" dirty="0" err="1">
                <a:solidFill>
                  <a:srgbClr val="267F99"/>
                </a:solidFill>
              </a:rPr>
              <a:t>ILogger</a:t>
            </a:r>
            <a:r>
              <a:rPr lang="en-US" sz="1700" dirty="0">
                <a:solidFill>
                  <a:srgbClr val="000000"/>
                </a:solidFill>
              </a:rPr>
              <a:t> </a:t>
            </a:r>
            <a:r>
              <a:rPr lang="en-US" sz="1700" dirty="0">
                <a:solidFill>
                  <a:srgbClr val="001080"/>
                </a:solidFill>
              </a:rPr>
              <a:t>log</a:t>
            </a:r>
            <a:r>
              <a:rPr lang="en-US" sz="1700" dirty="0">
                <a:solidFill>
                  <a:srgbClr val="000000"/>
                </a:solidFill>
              </a:rPr>
              <a:t>)</a:t>
            </a:r>
          </a:p>
          <a:p>
            <a:r>
              <a:rPr lang="en-US" sz="1700" dirty="0">
                <a:solidFill>
                  <a:srgbClr val="000000"/>
                </a:solidFill>
              </a:rPr>
              <a:t>{</a:t>
            </a:r>
          </a:p>
          <a:p>
            <a:r>
              <a:rPr lang="en-US" sz="1700" dirty="0">
                <a:solidFill>
                  <a:srgbClr val="000000"/>
                </a:solidFill>
              </a:rPr>
              <a:t>    </a:t>
            </a:r>
            <a:r>
              <a:rPr lang="en-US" sz="1700" dirty="0">
                <a:solidFill>
                  <a:srgbClr val="008000"/>
                </a:solidFill>
              </a:rPr>
              <a:t>// Function name comes from the request URL.</a:t>
            </a:r>
            <a:endParaRPr lang="en-US" sz="1700" dirty="0">
              <a:solidFill>
                <a:srgbClr val="000000"/>
              </a:solidFill>
            </a:endParaRPr>
          </a:p>
          <a:p>
            <a:r>
              <a:rPr lang="en-US" sz="1700" dirty="0">
                <a:solidFill>
                  <a:srgbClr val="000000"/>
                </a:solidFill>
              </a:rPr>
              <a:t>    </a:t>
            </a:r>
            <a:r>
              <a:rPr lang="en-US" sz="1700" dirty="0">
                <a:solidFill>
                  <a:srgbClr val="008000"/>
                </a:solidFill>
              </a:rPr>
              <a:t>// Function input comes from the request content.</a:t>
            </a:r>
            <a:endParaRPr lang="en-US" sz="1700" dirty="0">
              <a:solidFill>
                <a:srgbClr val="000000"/>
              </a:solidFill>
            </a:endParaRPr>
          </a:p>
          <a:p>
            <a:r>
              <a:rPr lang="en-US" sz="1700" dirty="0">
                <a:solidFill>
                  <a:srgbClr val="000000"/>
                </a:solidFill>
              </a:rPr>
              <a:t>    </a:t>
            </a:r>
            <a:r>
              <a:rPr lang="en-US" sz="1700" dirty="0">
                <a:solidFill>
                  <a:srgbClr val="0000FF"/>
                </a:solidFill>
              </a:rPr>
              <a:t>dynamic</a:t>
            </a:r>
            <a:r>
              <a:rPr lang="en-US" sz="1700" dirty="0">
                <a:solidFill>
                  <a:srgbClr val="000000"/>
                </a:solidFill>
              </a:rPr>
              <a:t> </a:t>
            </a:r>
            <a:r>
              <a:rPr lang="en-US" sz="1700" dirty="0" err="1">
                <a:solidFill>
                  <a:srgbClr val="001080"/>
                </a:solidFill>
              </a:rPr>
              <a:t>eventData</a:t>
            </a:r>
            <a:r>
              <a:rPr lang="en-US" sz="1700" dirty="0">
                <a:solidFill>
                  <a:srgbClr val="000000"/>
                </a:solidFill>
              </a:rPr>
              <a:t> = </a:t>
            </a:r>
            <a:r>
              <a:rPr lang="en-US" sz="1700" dirty="0">
                <a:solidFill>
                  <a:srgbClr val="0000FF"/>
                </a:solidFill>
              </a:rPr>
              <a:t>await</a:t>
            </a:r>
            <a:r>
              <a:rPr lang="en-US" sz="1700" dirty="0">
                <a:solidFill>
                  <a:srgbClr val="000000"/>
                </a:solidFill>
              </a:rPr>
              <a:t> </a:t>
            </a:r>
            <a:r>
              <a:rPr lang="en-US" sz="1700" dirty="0" err="1">
                <a:solidFill>
                  <a:srgbClr val="001080"/>
                </a:solidFill>
              </a:rPr>
              <a:t>req</a:t>
            </a:r>
            <a:r>
              <a:rPr lang="en-US" sz="1700" dirty="0" err="1">
                <a:solidFill>
                  <a:srgbClr val="000000"/>
                </a:solidFill>
              </a:rPr>
              <a:t>.</a:t>
            </a:r>
            <a:r>
              <a:rPr lang="en-US" sz="1700" dirty="0" err="1">
                <a:solidFill>
                  <a:srgbClr val="001080"/>
                </a:solidFill>
              </a:rPr>
              <a:t>Content</a:t>
            </a:r>
            <a:r>
              <a:rPr lang="en-US" sz="1700" dirty="0" err="1">
                <a:solidFill>
                  <a:srgbClr val="000000"/>
                </a:solidFill>
              </a:rPr>
              <a:t>.</a:t>
            </a:r>
            <a:r>
              <a:rPr lang="en-US" sz="1700" dirty="0" err="1">
                <a:solidFill>
                  <a:srgbClr val="795E26"/>
                </a:solidFill>
              </a:rPr>
              <a:t>ReadAsAsync</a:t>
            </a:r>
            <a:r>
              <a:rPr lang="en-US" sz="1700" dirty="0">
                <a:solidFill>
                  <a:srgbClr val="000000"/>
                </a:solidFill>
              </a:rPr>
              <a:t>&lt;</a:t>
            </a:r>
            <a:r>
              <a:rPr lang="en-US" sz="1700" dirty="0">
                <a:solidFill>
                  <a:srgbClr val="0000FF"/>
                </a:solidFill>
              </a:rPr>
              <a:t>object</a:t>
            </a:r>
            <a:r>
              <a:rPr lang="en-US" sz="1700" dirty="0">
                <a:solidFill>
                  <a:srgbClr val="000000"/>
                </a:solidFill>
              </a:rPr>
              <a:t>&gt;();</a:t>
            </a:r>
          </a:p>
          <a:p>
            <a:r>
              <a:rPr lang="en-US" sz="1700" dirty="0">
                <a:solidFill>
                  <a:srgbClr val="000000"/>
                </a:solidFill>
              </a:rPr>
              <a:t>    </a:t>
            </a:r>
            <a:r>
              <a:rPr lang="en-US" sz="1700" dirty="0">
                <a:solidFill>
                  <a:srgbClr val="0000FF"/>
                </a:solidFill>
              </a:rPr>
              <a:t>string</a:t>
            </a:r>
            <a:r>
              <a:rPr lang="en-US" sz="1700" dirty="0">
                <a:solidFill>
                  <a:srgbClr val="000000"/>
                </a:solidFill>
              </a:rPr>
              <a:t> </a:t>
            </a:r>
            <a:r>
              <a:rPr lang="en-US" sz="1700" dirty="0" err="1">
                <a:solidFill>
                  <a:srgbClr val="001080"/>
                </a:solidFill>
              </a:rPr>
              <a:t>instanceId</a:t>
            </a:r>
            <a:r>
              <a:rPr lang="en-US" sz="1700" dirty="0">
                <a:solidFill>
                  <a:srgbClr val="000000"/>
                </a:solidFill>
              </a:rPr>
              <a:t> = </a:t>
            </a:r>
            <a:r>
              <a:rPr lang="en-US" sz="1700" dirty="0">
                <a:solidFill>
                  <a:srgbClr val="0000FF"/>
                </a:solidFill>
              </a:rPr>
              <a:t>await</a:t>
            </a:r>
            <a:r>
              <a:rPr lang="en-US" sz="1700" dirty="0">
                <a:solidFill>
                  <a:srgbClr val="000000"/>
                </a:solidFill>
              </a:rPr>
              <a:t> </a:t>
            </a:r>
            <a:r>
              <a:rPr lang="en-US" sz="1700" dirty="0" err="1">
                <a:solidFill>
                  <a:srgbClr val="001080"/>
                </a:solidFill>
              </a:rPr>
              <a:t>starter</a:t>
            </a:r>
            <a:r>
              <a:rPr lang="en-US" sz="1700" dirty="0" err="1">
                <a:solidFill>
                  <a:srgbClr val="000000"/>
                </a:solidFill>
              </a:rPr>
              <a:t>.</a:t>
            </a:r>
            <a:r>
              <a:rPr lang="en-US" sz="1700" dirty="0" err="1">
                <a:solidFill>
                  <a:srgbClr val="795E26"/>
                </a:solidFill>
              </a:rPr>
              <a:t>StartNewAsync</a:t>
            </a:r>
            <a:r>
              <a:rPr lang="en-US" sz="1700" dirty="0">
                <a:solidFill>
                  <a:srgbClr val="000000"/>
                </a:solidFill>
              </a:rPr>
              <a:t>(</a:t>
            </a:r>
            <a:r>
              <a:rPr lang="en-US" sz="1700" dirty="0" err="1">
                <a:solidFill>
                  <a:srgbClr val="001080"/>
                </a:solidFill>
              </a:rPr>
              <a:t>functionName</a:t>
            </a:r>
            <a:r>
              <a:rPr lang="en-US" sz="1700" dirty="0">
                <a:solidFill>
                  <a:srgbClr val="000000"/>
                </a:solidFill>
              </a:rPr>
              <a:t>, </a:t>
            </a:r>
            <a:r>
              <a:rPr lang="en-US" sz="1700" dirty="0" err="1">
                <a:solidFill>
                  <a:srgbClr val="001080"/>
                </a:solidFill>
              </a:rPr>
              <a:t>eventData</a:t>
            </a:r>
            <a:r>
              <a:rPr lang="en-US" sz="1700" dirty="0">
                <a:solidFill>
                  <a:srgbClr val="000000"/>
                </a:solidFill>
              </a:rPr>
              <a:t>);</a:t>
            </a:r>
          </a:p>
          <a:p>
            <a:br>
              <a:rPr lang="en-US" sz="1700" dirty="0">
                <a:solidFill>
                  <a:srgbClr val="000000"/>
                </a:solidFill>
              </a:rPr>
            </a:br>
            <a:r>
              <a:rPr lang="en-US" sz="1700" dirty="0">
                <a:solidFill>
                  <a:srgbClr val="000000"/>
                </a:solidFill>
              </a:rPr>
              <a:t>    </a:t>
            </a:r>
            <a:r>
              <a:rPr lang="en-US" sz="1700" dirty="0" err="1">
                <a:solidFill>
                  <a:srgbClr val="001080"/>
                </a:solidFill>
              </a:rPr>
              <a:t>log</a:t>
            </a:r>
            <a:r>
              <a:rPr lang="en-US" sz="1700" dirty="0" err="1">
                <a:solidFill>
                  <a:srgbClr val="000000"/>
                </a:solidFill>
              </a:rPr>
              <a:t>.</a:t>
            </a:r>
            <a:r>
              <a:rPr lang="en-US" sz="1700" dirty="0" err="1">
                <a:solidFill>
                  <a:srgbClr val="795E26"/>
                </a:solidFill>
              </a:rPr>
              <a:t>LogInformation</a:t>
            </a:r>
            <a:r>
              <a:rPr lang="en-US" sz="1700" dirty="0">
                <a:solidFill>
                  <a:srgbClr val="000000"/>
                </a:solidFill>
              </a:rPr>
              <a:t>(</a:t>
            </a:r>
            <a:r>
              <a:rPr lang="en-US" sz="1700" dirty="0">
                <a:solidFill>
                  <a:srgbClr val="A31515"/>
                </a:solidFill>
              </a:rPr>
              <a:t>$"Started orchestration with ID = '{</a:t>
            </a:r>
            <a:r>
              <a:rPr lang="en-US" sz="1700" dirty="0" err="1">
                <a:solidFill>
                  <a:srgbClr val="001080"/>
                </a:solidFill>
              </a:rPr>
              <a:t>instanceId</a:t>
            </a:r>
            <a:r>
              <a:rPr lang="en-US" sz="1700" dirty="0">
                <a:solidFill>
                  <a:srgbClr val="A31515"/>
                </a:solidFill>
              </a:rPr>
              <a:t>}'."</a:t>
            </a:r>
            <a:r>
              <a:rPr lang="en-US" sz="1700" dirty="0">
                <a:solidFill>
                  <a:srgbClr val="000000"/>
                </a:solidFill>
              </a:rPr>
              <a:t>);</a:t>
            </a:r>
          </a:p>
          <a:p>
            <a:br>
              <a:rPr lang="en-US" sz="1700" dirty="0">
                <a:solidFill>
                  <a:srgbClr val="000000"/>
                </a:solidFill>
              </a:rPr>
            </a:br>
            <a:r>
              <a:rPr lang="en-US" sz="1700" dirty="0">
                <a:solidFill>
                  <a:srgbClr val="000000"/>
                </a:solidFill>
              </a:rPr>
              <a:t>    </a:t>
            </a:r>
            <a:r>
              <a:rPr lang="en-US" sz="1700" dirty="0">
                <a:solidFill>
                  <a:srgbClr val="AF00DB"/>
                </a:solidFill>
              </a:rPr>
              <a:t>return</a:t>
            </a:r>
            <a:r>
              <a:rPr lang="en-US" sz="1700" dirty="0">
                <a:solidFill>
                  <a:srgbClr val="000000"/>
                </a:solidFill>
              </a:rPr>
              <a:t> </a:t>
            </a:r>
            <a:r>
              <a:rPr lang="en-US" sz="1700" dirty="0" err="1">
                <a:solidFill>
                  <a:srgbClr val="001080"/>
                </a:solidFill>
              </a:rPr>
              <a:t>starter</a:t>
            </a:r>
            <a:r>
              <a:rPr lang="en-US" sz="1700" dirty="0" err="1">
                <a:solidFill>
                  <a:srgbClr val="000000"/>
                </a:solidFill>
              </a:rPr>
              <a:t>.</a:t>
            </a:r>
            <a:r>
              <a:rPr lang="en-US" sz="1700" dirty="0" err="1">
                <a:solidFill>
                  <a:srgbClr val="795E26"/>
                </a:solidFill>
              </a:rPr>
              <a:t>CreateCheckStatusResponse</a:t>
            </a:r>
            <a:r>
              <a:rPr lang="en-US" sz="1700" dirty="0">
                <a:solidFill>
                  <a:srgbClr val="000000"/>
                </a:solidFill>
              </a:rPr>
              <a:t>(</a:t>
            </a:r>
            <a:r>
              <a:rPr lang="en-US" sz="1700" dirty="0">
                <a:solidFill>
                  <a:srgbClr val="001080"/>
                </a:solidFill>
              </a:rPr>
              <a:t>req</a:t>
            </a:r>
            <a:r>
              <a:rPr lang="en-US" sz="1700" dirty="0">
                <a:solidFill>
                  <a:srgbClr val="000000"/>
                </a:solidFill>
              </a:rPr>
              <a:t>, </a:t>
            </a:r>
            <a:r>
              <a:rPr lang="en-US" sz="1700" dirty="0" err="1">
                <a:solidFill>
                  <a:srgbClr val="001080"/>
                </a:solidFill>
              </a:rPr>
              <a:t>instanceId</a:t>
            </a:r>
            <a:r>
              <a:rPr lang="en-US" sz="1700" dirty="0">
                <a:solidFill>
                  <a:srgbClr val="000000"/>
                </a:solidFill>
              </a:rPr>
              <a:t>);</a:t>
            </a:r>
          </a:p>
          <a:p>
            <a:r>
              <a:rPr lang="en-US" sz="1700" dirty="0">
                <a:solidFill>
                  <a:srgbClr val="000000"/>
                </a:solidFill>
              </a:rPr>
              <a:t>}</a:t>
            </a:r>
          </a:p>
        </p:txBody>
      </p:sp>
    </p:spTree>
    <p:extLst>
      <p:ext uri="{BB962C8B-B14F-4D97-AF65-F5344CB8AC3E}">
        <p14:creationId xmlns:p14="http://schemas.microsoft.com/office/powerpoint/2010/main" val="425846046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5965C1-D8C9-44FA-A481-B66CF6DEACDB}"/>
              </a:ext>
            </a:extLst>
          </p:cNvPr>
          <p:cNvSpPr>
            <a:spLocks noGrp="1"/>
          </p:cNvSpPr>
          <p:nvPr>
            <p:ph type="title"/>
          </p:nvPr>
        </p:nvSpPr>
        <p:spPr/>
        <p:txBody>
          <a:bodyPr/>
          <a:lstStyle/>
          <a:p>
            <a:r>
              <a:rPr lang="en-US" dirty="0"/>
              <a:t>Durable Function scenario - Monitoring</a:t>
            </a:r>
          </a:p>
        </p:txBody>
      </p:sp>
      <p:sp>
        <p:nvSpPr>
          <p:cNvPr id="3" name="Rectangle 2">
            <a:extLst>
              <a:ext uri="{FF2B5EF4-FFF2-40B4-BE49-F238E27FC236}">
                <a16:creationId xmlns:a16="http://schemas.microsoft.com/office/drawing/2014/main" id="{B16C8D72-DA41-4982-BE8E-45264011A330}"/>
              </a:ext>
            </a:extLst>
          </p:cNvPr>
          <p:cNvSpPr/>
          <p:nvPr/>
        </p:nvSpPr>
        <p:spPr>
          <a:xfrm>
            <a:off x="588262" y="1442085"/>
            <a:ext cx="11018519" cy="707886"/>
          </a:xfrm>
          <a:prstGeom prst="rect">
            <a:avLst/>
          </a:prstGeom>
        </p:spPr>
        <p:txBody>
          <a:bodyPr wrap="square">
            <a:spAutoFit/>
          </a:bodyPr>
          <a:lstStyle/>
          <a:p>
            <a:r>
              <a:rPr lang="en-US" sz="2000" dirty="0">
                <a:latin typeface="Segoe UI" panose="020B0502040204020203" pitchFamily="34" charset="0"/>
                <a:cs typeface="Segoe UI" panose="020B0502040204020203" pitchFamily="34" charset="0"/>
              </a:rPr>
              <a:t>The monitor pattern refers to a flexible recurring process in a workflow—for example, polling until certain conditions are met</a:t>
            </a:r>
            <a:endParaRPr lang="en-US" sz="1800" dirty="0">
              <a:latin typeface="Segoe UI" panose="020B0502040204020203" pitchFamily="34" charset="0"/>
              <a:cs typeface="Segoe UI" panose="020B0502040204020203" pitchFamily="34" charset="0"/>
            </a:endParaRPr>
          </a:p>
        </p:txBody>
      </p:sp>
      <p:grpSp>
        <p:nvGrpSpPr>
          <p:cNvPr id="6" name="Group 5" descr="The diagram depicts a recurring process that can either monitor other solutions or poll until conditions are met.">
            <a:extLst>
              <a:ext uri="{FF2B5EF4-FFF2-40B4-BE49-F238E27FC236}">
                <a16:creationId xmlns:a16="http://schemas.microsoft.com/office/drawing/2014/main" id="{173E35B7-9753-4AAB-9BF9-04EA152CA94F}"/>
              </a:ext>
            </a:extLst>
          </p:cNvPr>
          <p:cNvGrpSpPr/>
          <p:nvPr/>
        </p:nvGrpSpPr>
        <p:grpSpPr>
          <a:xfrm>
            <a:off x="2704618" y="2580858"/>
            <a:ext cx="6782765" cy="3044438"/>
            <a:chOff x="2704618" y="2580858"/>
            <a:chExt cx="6782765" cy="3044438"/>
          </a:xfrm>
        </p:grpSpPr>
        <p:sp>
          <p:nvSpPr>
            <p:cNvPr id="4" name="Rectangle 3">
              <a:extLst>
                <a:ext uri="{FF2B5EF4-FFF2-40B4-BE49-F238E27FC236}">
                  <a16:creationId xmlns:a16="http://schemas.microsoft.com/office/drawing/2014/main" id="{875AD2C4-54BC-4187-AA38-6FFC42156655}"/>
                </a:ext>
              </a:extLst>
            </p:cNvPr>
            <p:cNvSpPr/>
            <p:nvPr/>
          </p:nvSpPr>
          <p:spPr bwMode="auto">
            <a:xfrm>
              <a:off x="2704618" y="2580858"/>
              <a:ext cx="6782765" cy="3044438"/>
            </a:xfrm>
            <a:prstGeom prst="rect">
              <a:avLst/>
            </a:prstGeom>
            <a:solidFill>
              <a:schemeClr val="bg1"/>
            </a:solidFill>
            <a:ln w="28575">
              <a:solidFill>
                <a:srgbClr val="00204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AA26A547-A251-4FA1-B581-1CDBEC24F545}"/>
                </a:ext>
              </a:extLst>
            </p:cNvPr>
            <p:cNvGrpSpPr/>
            <p:nvPr/>
          </p:nvGrpSpPr>
          <p:grpSpPr>
            <a:xfrm>
              <a:off x="3812879" y="3046922"/>
              <a:ext cx="4566243" cy="2112310"/>
              <a:chOff x="3812879" y="2797321"/>
              <a:chExt cx="4566243" cy="2112310"/>
            </a:xfrm>
          </p:grpSpPr>
          <p:pic>
            <p:nvPicPr>
              <p:cNvPr id="5" name="Picture 4" descr="A close up of a sign&#10;&#10;Description automatically generated">
                <a:extLst>
                  <a:ext uri="{FF2B5EF4-FFF2-40B4-BE49-F238E27FC236}">
                    <a16:creationId xmlns:a16="http://schemas.microsoft.com/office/drawing/2014/main" id="{11590F72-BBCE-46AA-A032-C42C2CB7F33F}"/>
                  </a:ext>
                </a:extLst>
              </p:cNvPr>
              <p:cNvPicPr>
                <a:picLocks noChangeAspect="1"/>
              </p:cNvPicPr>
              <p:nvPr/>
            </p:nvPicPr>
            <p:blipFill>
              <a:blip r:embed="rId3"/>
              <a:stretch>
                <a:fillRect/>
              </a:stretch>
            </p:blipFill>
            <p:spPr>
              <a:xfrm>
                <a:off x="7347718" y="3337774"/>
                <a:ext cx="1031404" cy="1031404"/>
              </a:xfrm>
              <a:prstGeom prst="rect">
                <a:avLst/>
              </a:prstGeom>
            </p:spPr>
          </p:pic>
          <p:pic>
            <p:nvPicPr>
              <p:cNvPr id="13" name="Picture 12" descr="A close up of a sign&#10;&#10;Description automatically generated">
                <a:extLst>
                  <a:ext uri="{FF2B5EF4-FFF2-40B4-BE49-F238E27FC236}">
                    <a16:creationId xmlns:a16="http://schemas.microsoft.com/office/drawing/2014/main" id="{7CDA9632-95FC-4B07-8034-97BBE5979A47}"/>
                  </a:ext>
                </a:extLst>
              </p:cNvPr>
              <p:cNvPicPr>
                <a:picLocks noChangeAspect="1"/>
              </p:cNvPicPr>
              <p:nvPr/>
            </p:nvPicPr>
            <p:blipFill>
              <a:blip r:embed="rId3"/>
              <a:stretch>
                <a:fillRect/>
              </a:stretch>
            </p:blipFill>
            <p:spPr>
              <a:xfrm>
                <a:off x="4353332" y="3337774"/>
                <a:ext cx="1031404" cy="1031404"/>
              </a:xfrm>
              <a:prstGeom prst="rect">
                <a:avLst/>
              </a:prstGeom>
            </p:spPr>
          </p:pic>
          <p:sp>
            <p:nvSpPr>
              <p:cNvPr id="15" name="Arc 14">
                <a:extLst>
                  <a:ext uri="{FF2B5EF4-FFF2-40B4-BE49-F238E27FC236}">
                    <a16:creationId xmlns:a16="http://schemas.microsoft.com/office/drawing/2014/main" id="{0FE40122-63E7-40AA-B737-2C4818CCD06B}"/>
                  </a:ext>
                </a:extLst>
              </p:cNvPr>
              <p:cNvSpPr/>
              <p:nvPr/>
            </p:nvSpPr>
            <p:spPr>
              <a:xfrm>
                <a:off x="3812879" y="2797321"/>
                <a:ext cx="2112310" cy="2112310"/>
              </a:xfrm>
              <a:prstGeom prst="arc">
                <a:avLst>
                  <a:gd name="adj1" fmla="val 11579007"/>
                  <a:gd name="adj2" fmla="val 10319311"/>
                </a:avLst>
              </a:prstGeom>
              <a:ln w="203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11" name="Arrow: Right 10">
                <a:extLst>
                  <a:ext uri="{FF2B5EF4-FFF2-40B4-BE49-F238E27FC236}">
                    <a16:creationId xmlns:a16="http://schemas.microsoft.com/office/drawing/2014/main" id="{26D6DDF5-29D4-4C67-A2EA-F5B051FAF426}"/>
                  </a:ext>
                </a:extLst>
              </p:cNvPr>
              <p:cNvSpPr/>
              <p:nvPr/>
            </p:nvSpPr>
            <p:spPr bwMode="auto">
              <a:xfrm>
                <a:off x="5517446" y="3406012"/>
                <a:ext cx="1714399" cy="447464"/>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Arrow: Right 13">
                <a:extLst>
                  <a:ext uri="{FF2B5EF4-FFF2-40B4-BE49-F238E27FC236}">
                    <a16:creationId xmlns:a16="http://schemas.microsoft.com/office/drawing/2014/main" id="{38834E9C-E420-4DC3-8A33-49DA643C5F7A}"/>
                  </a:ext>
                </a:extLst>
              </p:cNvPr>
              <p:cNvSpPr/>
              <p:nvPr/>
            </p:nvSpPr>
            <p:spPr bwMode="auto">
              <a:xfrm flipH="1">
                <a:off x="5500609" y="3853476"/>
                <a:ext cx="1731236" cy="447464"/>
              </a:xfrm>
              <a:prstGeom prst="rightArrow">
                <a:avLst>
                  <a:gd name="adj1" fmla="val 50000"/>
                  <a:gd name="adj2" fmla="val 478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432728010"/>
      </p:ext>
    </p:extLst>
  </p:cSld>
  <p:clrMapOvr>
    <a:masterClrMapping/>
  </p:clrMapOvr>
  <p:transition>
    <p:fade/>
  </p:transition>
</p:sld>
</file>

<file path=ppt/theme/theme1.xml><?xml version="1.0" encoding="utf-8"?>
<a:theme xmlns:a="http://schemas.openxmlformats.org/drawingml/2006/main" name="WHITE TEMPLATE">
  <a:themeElements>
    <a:clrScheme name="ST_Illustration_White_Blue">
      <a:dk1>
        <a:srgbClr val="1A1A1A"/>
      </a:dk1>
      <a:lt1>
        <a:srgbClr val="FFFFFF"/>
      </a:lt1>
      <a:dk2>
        <a:srgbClr val="0D0D0D"/>
      </a:dk2>
      <a:lt2>
        <a:srgbClr val="D2D2D2"/>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Illustration_2018_Cloud_011.potx" id="{762B47AA-A827-4F63-8EDD-1F6B4767BB62}" vid="{53DB83EF-4F78-4F48-A301-01610C79C1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_dlc_DocId xmlns="5ede5379-f79c-4964-9301-1140f96aa672">DOCID-1506477047-5956</_dlc_DocId>
    <_dlc_DocIdUrl xmlns="5ede5379-f79c-4964-9301-1140f96aa672">
      <Url>https://epam.sharepoint.com/sites/LMSO/_layouts/15/DocIdRedir.aspx?ID=DOCID-1506477047-5956</Url>
      <Description>DOCID-1506477047-5956</Description>
    </_dlc_DocIdUrl>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8D4E6613F5B634CB601A095784E7618" ma:contentTypeVersion="9" ma:contentTypeDescription="Create a new document." ma:contentTypeScope="" ma:versionID="72e755e35a7d14a9c759467478be150d">
  <xsd:schema xmlns:xsd="http://www.w3.org/2001/XMLSchema" xmlns:xs="http://www.w3.org/2001/XMLSchema" xmlns:p="http://schemas.microsoft.com/office/2006/metadata/properties" xmlns:ns2="5ede5379-f79c-4964-9301-1140f96aa672" xmlns:ns3="9b994499-688a-4c81-bb09-d15746d9e4fa" targetNamespace="http://schemas.microsoft.com/office/2006/metadata/properties" ma:root="true" ma:fieldsID="90b81c0305bd8476b889bec028dbafbe" ns2:_="" ns3:_="">
    <xsd:import namespace="5ede5379-f79c-4964-9301-1140f96aa672"/>
    <xsd:import namespace="9b994499-688a-4c81-bb09-d15746d9e4fa"/>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ede5379-f79c-4964-9301-1140f96aa672"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b994499-688a-4c81-bb09-d15746d9e4fa"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E235E6AD-6B28-40D9-97C7-8EF0919EBE8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6F3FA50B-CA14-4340-9155-32049A65CC65}">
  <ds:schemaRefs>
    <ds:schemaRef ds:uri="http://schemas.microsoft.com/sharepoint/v3/contenttype/forms"/>
  </ds:schemaRefs>
</ds:datastoreItem>
</file>

<file path=customXml/itemProps3.xml><?xml version="1.0" encoding="utf-8"?>
<ds:datastoreItem xmlns:ds="http://schemas.openxmlformats.org/officeDocument/2006/customXml" ds:itemID="{8E0C7BE8-D09B-4194-8B2D-B3C5179CDBF9}"/>
</file>

<file path=customXml/itemProps4.xml><?xml version="1.0" encoding="utf-8"?>
<ds:datastoreItem xmlns:ds="http://schemas.openxmlformats.org/officeDocument/2006/customXml" ds:itemID="{8AB30019-2358-452A-B6D8-3DD0FDA2305A}"/>
</file>

<file path=docProps/app.xml><?xml version="1.0" encoding="utf-8"?>
<Properties xmlns="http://schemas.openxmlformats.org/officeDocument/2006/extended-properties" xmlns:vt="http://schemas.openxmlformats.org/officeDocument/2006/docPropsVTypes">
  <TotalTime>0</TotalTime>
  <Words>14529</Words>
  <Application>Microsoft Office PowerPoint</Application>
  <PresentationFormat>Widescreen</PresentationFormat>
  <Paragraphs>1566</Paragraphs>
  <Slides>136</Slides>
  <Notes>117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136</vt:i4>
      </vt:variant>
    </vt:vector>
  </HeadingPairs>
  <TitlesOfParts>
    <vt:vector size="149" baseType="lpstr">
      <vt:lpstr>Arial</vt:lpstr>
      <vt:lpstr>Calibri</vt:lpstr>
      <vt:lpstr>Consolas</vt:lpstr>
      <vt:lpstr>Courier New</vt:lpstr>
      <vt:lpstr>Segoe</vt:lpstr>
      <vt:lpstr>Segoe UI</vt:lpstr>
      <vt:lpstr>Segoe UI Light</vt:lpstr>
      <vt:lpstr>Segoe UI Semibold</vt:lpstr>
      <vt:lpstr>Segoe UI Semilight</vt:lpstr>
      <vt:lpstr>Symbol</vt:lpstr>
      <vt:lpstr>Verdana</vt:lpstr>
      <vt:lpstr>Wingdings</vt:lpstr>
      <vt:lpstr>WHITE TEMPLATE</vt:lpstr>
      <vt:lpstr>Azure - Day 4 Epam DevOps School</vt:lpstr>
      <vt:lpstr>AZ-103T00A Module 06:  Monitoring</vt:lpstr>
      <vt:lpstr>Module Overview</vt:lpstr>
      <vt:lpstr>Lesson 01: Azure Monitor</vt:lpstr>
      <vt:lpstr>Azure Monitor Overview</vt:lpstr>
      <vt:lpstr>Introducing Azure Monitor Service</vt:lpstr>
      <vt:lpstr>Azure Monitor overview</vt:lpstr>
      <vt:lpstr>What data does Azure Monitor collect?</vt:lpstr>
      <vt:lpstr>Azure Monitor: Key Capabilities</vt:lpstr>
      <vt:lpstr>Monitoring data platform</vt:lpstr>
      <vt:lpstr>Monitoring Data Platform</vt:lpstr>
      <vt:lpstr>Log Data</vt:lpstr>
      <vt:lpstr>Data Types</vt:lpstr>
      <vt:lpstr>Azure Monitor sources</vt:lpstr>
      <vt:lpstr>Azure Advisor</vt:lpstr>
      <vt:lpstr>Activity Log</vt:lpstr>
      <vt:lpstr>Query the Activity Log</vt:lpstr>
      <vt:lpstr>Event Categories</vt:lpstr>
      <vt:lpstr>Application Insights</vt:lpstr>
      <vt:lpstr>Application Insights</vt:lpstr>
      <vt:lpstr>Lesson 02: Azure Alerts</vt:lpstr>
      <vt:lpstr>Azure Alerts Overview</vt:lpstr>
      <vt:lpstr>Azure Monitor Alerts</vt:lpstr>
      <vt:lpstr>Creating Alert Rules</vt:lpstr>
      <vt:lpstr>Action Groups</vt:lpstr>
      <vt:lpstr>Managing Alerts</vt:lpstr>
      <vt:lpstr>Alerts Experience</vt:lpstr>
      <vt:lpstr>Alert Detail Page</vt:lpstr>
      <vt:lpstr>Create an Alert</vt:lpstr>
      <vt:lpstr>Demonstration - Alerts</vt:lpstr>
      <vt:lpstr>Lesson 03: Log Analytics</vt:lpstr>
      <vt:lpstr>Log Analytics Overview</vt:lpstr>
      <vt:lpstr>Log Analytics Scenarios</vt:lpstr>
      <vt:lpstr>Create a Workspace</vt:lpstr>
      <vt:lpstr>Connected Sources</vt:lpstr>
      <vt:lpstr>Data Sources</vt:lpstr>
      <vt:lpstr>Log Analytics Querying</vt:lpstr>
      <vt:lpstr>Query Language Syntax</vt:lpstr>
      <vt:lpstr>Operations Management Suite – Log Analytics</vt:lpstr>
      <vt:lpstr>Demonstration – Log Analytics</vt:lpstr>
      <vt:lpstr>Power BI</vt:lpstr>
      <vt:lpstr>Power BI</vt:lpstr>
      <vt:lpstr>Lesson 04: Network Watcher</vt:lpstr>
      <vt:lpstr>Network Watcher Overview</vt:lpstr>
      <vt:lpstr>Network Watcher</vt:lpstr>
      <vt:lpstr>Monitoring and Visualization</vt:lpstr>
      <vt:lpstr>Diagnostics - IP Flow Verify</vt:lpstr>
      <vt:lpstr>Diagnostics - Next Hop</vt:lpstr>
      <vt:lpstr>Diagnostics - VPN Diagnostics</vt:lpstr>
      <vt:lpstr>NSG Flow Logs</vt:lpstr>
      <vt:lpstr>Connection Troubleshoot</vt:lpstr>
      <vt:lpstr>Lesson 05: Lab and Review Questions</vt:lpstr>
      <vt:lpstr>Lab – Network Watcher</vt:lpstr>
      <vt:lpstr>Module Review Questions</vt:lpstr>
      <vt:lpstr>Power BI</vt:lpstr>
      <vt:lpstr>Lesson 3: Automation</vt:lpstr>
      <vt:lpstr>Azure Automation</vt:lpstr>
      <vt:lpstr>Features</vt:lpstr>
      <vt:lpstr>Cross-Cloud</vt:lpstr>
      <vt:lpstr>Azure Automation Desired State Configuration</vt:lpstr>
      <vt:lpstr>Desired State Configuration</vt:lpstr>
      <vt:lpstr>Desired State Configuration</vt:lpstr>
      <vt:lpstr>Hybrid Runbook Worker</vt:lpstr>
      <vt:lpstr>Automation Flow</vt:lpstr>
      <vt:lpstr>Automation Flow</vt:lpstr>
      <vt:lpstr>AZ-203.2 Module 04: Implement Azure Functions</vt:lpstr>
      <vt:lpstr>Lesson 01: Azure Functions</vt:lpstr>
      <vt:lpstr>Azure Functions</vt:lpstr>
      <vt:lpstr>Function integrations</vt:lpstr>
      <vt:lpstr>Azure Function (Java program – Function.java)</vt:lpstr>
      <vt:lpstr>Azure Function (Python script – __init__.py)</vt:lpstr>
      <vt:lpstr>Scale and hosting</vt:lpstr>
      <vt:lpstr>Azure Functions hosting</vt:lpstr>
      <vt:lpstr>Azure Functions hosting (continued)</vt:lpstr>
      <vt:lpstr>Triggers</vt:lpstr>
      <vt:lpstr>Trigger types</vt:lpstr>
      <vt:lpstr>Input and Output Bindings</vt:lpstr>
      <vt:lpstr>Bindings</vt:lpstr>
      <vt:lpstr>Trigger and Bindings example</vt:lpstr>
      <vt:lpstr>Integrating with Azure Virtual Network</vt:lpstr>
      <vt:lpstr>Azure Virtual Network integration example</vt:lpstr>
      <vt:lpstr>Best practices</vt:lpstr>
      <vt:lpstr>Lesson 02: Develop Azure Functions by using Visual Studio</vt:lpstr>
      <vt:lpstr>Azure Functions in Visual Studio</vt:lpstr>
      <vt:lpstr>Function code</vt:lpstr>
      <vt:lpstr>Bindings</vt:lpstr>
      <vt:lpstr>Binding-based code</vt:lpstr>
      <vt:lpstr>Demo: Creating an Azure Functions project</vt:lpstr>
      <vt:lpstr>Function App settings</vt:lpstr>
      <vt:lpstr>Lesson 03: Implement Durable Functions</vt:lpstr>
      <vt:lpstr>Durable Functions</vt:lpstr>
      <vt:lpstr>Durable Function scenario - Chaining</vt:lpstr>
      <vt:lpstr>Durable Function scenario - Chaining code</vt:lpstr>
      <vt:lpstr>Durable Function scenario - Fan-out/fan-in</vt:lpstr>
      <vt:lpstr>Durable Function scenario - Fan-out/fan-in code</vt:lpstr>
      <vt:lpstr>Durable Function scenario - Async HTTP APIs</vt:lpstr>
      <vt:lpstr>Durable Function scenario - Async HTTP APIs response</vt:lpstr>
      <vt:lpstr>Durable Function scenario - Async HTTP APIs code</vt:lpstr>
      <vt:lpstr>Durable Function scenario - Monitoring</vt:lpstr>
      <vt:lpstr>Durable Function scenario - Monitoring code</vt:lpstr>
      <vt:lpstr>Durable Function scenario - Human interaction</vt:lpstr>
      <vt:lpstr>Durable Function scenario - Human interaction code</vt:lpstr>
      <vt:lpstr>Durable Function scenario - Human interaction code (continued)</vt:lpstr>
      <vt:lpstr>Demo: Create a Durable Function in C#</vt:lpstr>
      <vt:lpstr>Lab: Building a web application on Azure Platform-as-a-Service offerings</vt:lpstr>
      <vt:lpstr>Lab Login Information</vt:lpstr>
      <vt:lpstr>Review</vt:lpstr>
      <vt:lpstr>PowerPoint Presentation</vt:lpstr>
      <vt:lpstr>AZ-103T00A Module 09:  Active Directory</vt:lpstr>
      <vt:lpstr>Module Overview</vt:lpstr>
      <vt:lpstr>Lesson 01: Azure Active Directory</vt:lpstr>
      <vt:lpstr>Azure Active Directory Overview</vt:lpstr>
      <vt:lpstr>Azure Active Directory</vt:lpstr>
      <vt:lpstr>Azure Active Directory Benefits</vt:lpstr>
      <vt:lpstr>Azure Active Directory Differences</vt:lpstr>
      <vt:lpstr>Azure Active Directory Editions</vt:lpstr>
      <vt:lpstr>Azure AD Directories (Tenants)</vt:lpstr>
      <vt:lpstr>Lesson 02: Azure Active Directory Connect</vt:lpstr>
      <vt:lpstr>Azure Active Directory Connect Overview</vt:lpstr>
      <vt:lpstr>Azure AD Connect</vt:lpstr>
      <vt:lpstr>AD Connect Topologies</vt:lpstr>
      <vt:lpstr>Authentication Options</vt:lpstr>
      <vt:lpstr>Password Hash Synchronization</vt:lpstr>
      <vt:lpstr>Pass-through Authentication</vt:lpstr>
      <vt:lpstr>Federation with Azure AD</vt:lpstr>
      <vt:lpstr>Password Writeback</vt:lpstr>
      <vt:lpstr>Azure AD Connect Health</vt:lpstr>
      <vt:lpstr>Lesson 03: Azure AD Join</vt:lpstr>
      <vt:lpstr>Azure AD Join Overview</vt:lpstr>
      <vt:lpstr>Device Management</vt:lpstr>
      <vt:lpstr>Azure AD Joined Devices</vt:lpstr>
      <vt:lpstr>Hybrid Azure AD Joined Devices</vt:lpstr>
      <vt:lpstr>Configuring Azure AD Join</vt:lpstr>
      <vt:lpstr>Lesson 04: Lab and Review Questions</vt:lpstr>
      <vt:lpstr>Lab – Implement Directory Synchronization</vt:lpstr>
      <vt:lpstr>Module Review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2019-10-14T12:30:32Z</dcterms:created>
  <dcterms:modified xsi:type="dcterms:W3CDTF">2020-09-21T10:41:46Z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Application">
    <vt:lpwstr>Microsoft Azure Information Protection</vt:lpwstr>
  </property>
  <property fmtid="{D5CDD505-2E9C-101B-9397-08002B2CF9AE}" pid="3" name="Sensitivity">
    <vt:lpwstr>General</vt:lpwstr>
  </property>
  <property fmtid="{D5CDD505-2E9C-101B-9397-08002B2CF9AE}" pid="4" name="MSIP_Label_f42aa342-8706-4288-bd11-ebb85995028c_Enabled">
    <vt:lpwstr>True</vt:lpwstr>
  </property>
  <property fmtid="{D5CDD505-2E9C-101B-9397-08002B2CF9AE}" pid="5" name="ContentTypeId">
    <vt:lpwstr>0x010100A8D4E6613F5B634CB601A095784E7618</vt:lpwstr>
  </property>
  <property fmtid="{D5CDD505-2E9C-101B-9397-08002B2CF9AE}" pid="6" name="MSIP_Label_f42aa342-8706-4288-bd11-ebb85995028c_SetDate">
    <vt:lpwstr>2019-04-16T13:15:34.1242227Z</vt:lpwstr>
  </property>
  <property fmtid="{D5CDD505-2E9C-101B-9397-08002B2CF9AE}" pid="7" name="MSIP_Label_f42aa342-8706-4288-bd11-ebb85995028c_Name">
    <vt:lpwstr>General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Extended_MSFT_Method">
    <vt:lpwstr>Automatic</vt:lpwstr>
  </property>
  <property fmtid="{D5CDD505-2E9C-101B-9397-08002B2CF9AE}" pid="10" name="MSIP_Label_f42aa342-8706-4288-bd11-ebb85995028c_ActionId">
    <vt:lpwstr>6d96ba90-67de-45fd-8516-148341e1eb63</vt:lpwstr>
  </property>
  <property fmtid="{D5CDD505-2E9C-101B-9397-08002B2CF9AE}" pid="11" name="MSIP_Label_f42aa342-8706-4288-bd11-ebb85995028c_Owner">
    <vt:lpwstr>cynthist@microsoft.com</vt:lpwstr>
  </property>
  <property fmtid="{D5CDD505-2E9C-101B-9397-08002B2CF9AE}" pid="12" name="_dlc_DocIdItemGuid">
    <vt:lpwstr>329bb8ce-35fd-44fe-a427-d5269d0a5d3b</vt:lpwstr>
  </property>
</Properties>
</file>